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9.jpg" ContentType="image/jpeg"/>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447" r:id="rId2"/>
    <p:sldId id="545" r:id="rId3"/>
    <p:sldId id="542" r:id="rId4"/>
    <p:sldId id="498" r:id="rId5"/>
    <p:sldId id="500" r:id="rId6"/>
    <p:sldId id="512" r:id="rId7"/>
    <p:sldId id="524" r:id="rId8"/>
    <p:sldId id="568" r:id="rId9"/>
    <p:sldId id="567" r:id="rId10"/>
    <p:sldId id="546" r:id="rId11"/>
    <p:sldId id="550" r:id="rId12"/>
    <p:sldId id="499" r:id="rId13"/>
    <p:sldId id="573" r:id="rId14"/>
    <p:sldId id="559" r:id="rId15"/>
    <p:sldId id="563" r:id="rId16"/>
    <p:sldId id="564" r:id="rId17"/>
    <p:sldId id="565" r:id="rId18"/>
    <p:sldId id="570" r:id="rId19"/>
    <p:sldId id="571" r:id="rId20"/>
    <p:sldId id="572" r:id="rId21"/>
    <p:sldId id="569" r:id="rId22"/>
    <p:sldId id="515" r:id="rId23"/>
    <p:sldId id="516" r:id="rId24"/>
    <p:sldId id="522" r:id="rId25"/>
    <p:sldId id="523" r:id="rId26"/>
    <p:sldId id="505" r:id="rId27"/>
    <p:sldId id="539" r:id="rId28"/>
    <p:sldId id="538" r:id="rId29"/>
    <p:sldId id="549" r:id="rId30"/>
    <p:sldId id="507" r:id="rId31"/>
    <p:sldId id="566" r:id="rId32"/>
    <p:sldId id="503" r:id="rId33"/>
  </p:sldIdLst>
  <p:sldSz cx="12195175" cy="6859588"/>
  <p:notesSz cx="6799263" cy="9929813"/>
  <p:defaultTextStyle>
    <a:defPPr>
      <a:defRPr lang="fr-FR"/>
    </a:defPPr>
    <a:lvl1pPr marL="0" algn="l" defTabSz="1088703" rtl="0" eaLnBrk="1" latinLnBrk="0" hangingPunct="1">
      <a:defRPr sz="2200" kern="1200">
        <a:solidFill>
          <a:schemeClr val="tx1"/>
        </a:solidFill>
        <a:latin typeface="+mn-lt"/>
        <a:ea typeface="+mn-ea"/>
        <a:cs typeface="+mn-cs"/>
      </a:defRPr>
    </a:lvl1pPr>
    <a:lvl2pPr marL="544351" algn="l" defTabSz="1088703" rtl="0" eaLnBrk="1" latinLnBrk="0" hangingPunct="1">
      <a:defRPr sz="2200" kern="1200">
        <a:solidFill>
          <a:schemeClr val="tx1"/>
        </a:solidFill>
        <a:latin typeface="+mn-lt"/>
        <a:ea typeface="+mn-ea"/>
        <a:cs typeface="+mn-cs"/>
      </a:defRPr>
    </a:lvl2pPr>
    <a:lvl3pPr marL="1088703" algn="l" defTabSz="1088703" rtl="0" eaLnBrk="1" latinLnBrk="0" hangingPunct="1">
      <a:defRPr sz="2200" kern="1200">
        <a:solidFill>
          <a:schemeClr val="tx1"/>
        </a:solidFill>
        <a:latin typeface="+mn-lt"/>
        <a:ea typeface="+mn-ea"/>
        <a:cs typeface="+mn-cs"/>
      </a:defRPr>
    </a:lvl3pPr>
    <a:lvl4pPr marL="1633054" algn="l" defTabSz="1088703" rtl="0" eaLnBrk="1" latinLnBrk="0" hangingPunct="1">
      <a:defRPr sz="2200" kern="1200">
        <a:solidFill>
          <a:schemeClr val="tx1"/>
        </a:solidFill>
        <a:latin typeface="+mn-lt"/>
        <a:ea typeface="+mn-ea"/>
        <a:cs typeface="+mn-cs"/>
      </a:defRPr>
    </a:lvl4pPr>
    <a:lvl5pPr marL="2177406" algn="l" defTabSz="1088703" rtl="0" eaLnBrk="1" latinLnBrk="0" hangingPunct="1">
      <a:defRPr sz="2200" kern="1200">
        <a:solidFill>
          <a:schemeClr val="tx1"/>
        </a:solidFill>
        <a:latin typeface="+mn-lt"/>
        <a:ea typeface="+mn-ea"/>
        <a:cs typeface="+mn-cs"/>
      </a:defRPr>
    </a:lvl5pPr>
    <a:lvl6pPr marL="2721757" algn="l" defTabSz="1088703" rtl="0" eaLnBrk="1" latinLnBrk="0" hangingPunct="1">
      <a:defRPr sz="2200" kern="1200">
        <a:solidFill>
          <a:schemeClr val="tx1"/>
        </a:solidFill>
        <a:latin typeface="+mn-lt"/>
        <a:ea typeface="+mn-ea"/>
        <a:cs typeface="+mn-cs"/>
      </a:defRPr>
    </a:lvl6pPr>
    <a:lvl7pPr marL="3266109" algn="l" defTabSz="1088703" rtl="0" eaLnBrk="1" latinLnBrk="0" hangingPunct="1">
      <a:defRPr sz="2200" kern="1200">
        <a:solidFill>
          <a:schemeClr val="tx1"/>
        </a:solidFill>
        <a:latin typeface="+mn-lt"/>
        <a:ea typeface="+mn-ea"/>
        <a:cs typeface="+mn-cs"/>
      </a:defRPr>
    </a:lvl7pPr>
    <a:lvl8pPr marL="3810460" algn="l" defTabSz="1088703" rtl="0" eaLnBrk="1" latinLnBrk="0" hangingPunct="1">
      <a:defRPr sz="2200" kern="1200">
        <a:solidFill>
          <a:schemeClr val="tx1"/>
        </a:solidFill>
        <a:latin typeface="+mn-lt"/>
        <a:ea typeface="+mn-ea"/>
        <a:cs typeface="+mn-cs"/>
      </a:defRPr>
    </a:lvl8pPr>
    <a:lvl9pPr marL="4354812" algn="l" defTabSz="1088703"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m Grati" initials="MG"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939"/>
    <a:srgbClr val="72AB43"/>
    <a:srgbClr val="8CC13E"/>
    <a:srgbClr val="BE5108"/>
    <a:srgbClr val="D29500"/>
    <a:srgbClr val="DA9A00"/>
    <a:srgbClr val="88B76E"/>
    <a:srgbClr val="009900"/>
    <a:srgbClr val="D1E7C3"/>
    <a:srgbClr val="B1D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5" autoAdjust="0"/>
    <p:restoredTop sz="94244" autoAdjust="0"/>
  </p:normalViewPr>
  <p:slideViewPr>
    <p:cSldViewPr>
      <p:cViewPr>
        <p:scale>
          <a:sx n="77" d="100"/>
          <a:sy n="77" d="100"/>
        </p:scale>
        <p:origin x="272" y="140"/>
      </p:cViewPr>
      <p:guideLst/>
    </p:cSldViewPr>
  </p:slideViewPr>
  <p:notesTextViewPr>
    <p:cViewPr>
      <p:scale>
        <a:sx n="100" d="100"/>
        <a:sy n="100" d="100"/>
      </p:scale>
      <p:origin x="0" y="0"/>
    </p:cViewPr>
  </p:notesTextViewPr>
  <p:sorterViewPr>
    <p:cViewPr>
      <p:scale>
        <a:sx n="100" d="100"/>
        <a:sy n="100" d="100"/>
      </p:scale>
      <p:origin x="0" y="-3828"/>
    </p:cViewPr>
  </p:sorterViewPr>
  <p:notesViewPr>
    <p:cSldViewPr showGuides="1">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Feuil1!$B$1</c:f>
              <c:strCache>
                <c:ptCount val="1"/>
                <c:pt idx="0">
                  <c:v>2000</c:v>
                </c:pt>
              </c:strCache>
            </c:strRef>
          </c:tx>
          <c:spPr>
            <a:gradFill flip="none" rotWithShape="1">
              <a:gsLst>
                <a:gs pos="0">
                  <a:schemeClr val="accent6">
                    <a:shade val="58000"/>
                  </a:schemeClr>
                </a:gs>
                <a:gs pos="75000">
                  <a:schemeClr val="accent6">
                    <a:shade val="58000"/>
                    <a:lumMod val="60000"/>
                    <a:lumOff val="40000"/>
                  </a:schemeClr>
                </a:gs>
                <a:gs pos="51000">
                  <a:schemeClr val="accent6">
                    <a:shade val="58000"/>
                    <a:alpha val="75000"/>
                  </a:schemeClr>
                </a:gs>
                <a:gs pos="100000">
                  <a:schemeClr val="accent6">
                    <a:shade val="58000"/>
                    <a:lumMod val="20000"/>
                    <a:lumOff val="80000"/>
                    <a:alpha val="15000"/>
                  </a:schemeClr>
                </a:gs>
              </a:gsLst>
              <a:lin ang="5400000" scaled="0"/>
            </a:gradFill>
            <a:ln>
              <a:noFill/>
            </a:ln>
            <a:effectLst/>
          </c:spPr>
          <c:invertIfNegative val="0"/>
          <c:cat>
            <c:strRef>
              <c:f>Feuil1!$A$2:$A$8</c:f>
              <c:strCache>
                <c:ptCount val="7"/>
                <c:pt idx="0">
                  <c:v>Grand Tunis</c:v>
                </c:pt>
                <c:pt idx="1">
                  <c:v>Nord Est</c:v>
                </c:pt>
                <c:pt idx="2">
                  <c:v>Nord Ouest</c:v>
                </c:pt>
                <c:pt idx="3">
                  <c:v>Centre Est</c:v>
                </c:pt>
                <c:pt idx="4">
                  <c:v>Centre Ouest</c:v>
                </c:pt>
                <c:pt idx="5">
                  <c:v>Sud Est</c:v>
                </c:pt>
                <c:pt idx="6">
                  <c:v>Sud ouest</c:v>
                </c:pt>
              </c:strCache>
            </c:strRef>
          </c:cat>
          <c:val>
            <c:numRef>
              <c:f>Feuil1!$B$2:$B$8</c:f>
              <c:numCache>
                <c:formatCode>General</c:formatCode>
                <c:ptCount val="7"/>
                <c:pt idx="0">
                  <c:v>13.7</c:v>
                </c:pt>
                <c:pt idx="1">
                  <c:v>23.9</c:v>
                </c:pt>
                <c:pt idx="2">
                  <c:v>32.9</c:v>
                </c:pt>
                <c:pt idx="3">
                  <c:v>14.3</c:v>
                </c:pt>
                <c:pt idx="4">
                  <c:v>44.1</c:v>
                </c:pt>
                <c:pt idx="5">
                  <c:v>32.9</c:v>
                </c:pt>
                <c:pt idx="6">
                  <c:v>38.300000000000011</c:v>
                </c:pt>
              </c:numCache>
            </c:numRef>
          </c:val>
          <c:extLst>
            <c:ext xmlns:c16="http://schemas.microsoft.com/office/drawing/2014/chart" uri="{C3380CC4-5D6E-409C-BE32-E72D297353CC}">
              <c16:uniqueId val="{00000000-ED13-4A58-A980-7D467EF60A81}"/>
            </c:ext>
          </c:extLst>
        </c:ser>
        <c:ser>
          <c:idx val="1"/>
          <c:order val="1"/>
          <c:tx>
            <c:strRef>
              <c:f>Feuil1!$C$1</c:f>
              <c:strCache>
                <c:ptCount val="1"/>
                <c:pt idx="0">
                  <c:v>2005</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cat>
            <c:strRef>
              <c:f>Feuil1!$A$2:$A$8</c:f>
              <c:strCache>
                <c:ptCount val="7"/>
                <c:pt idx="0">
                  <c:v>Grand Tunis</c:v>
                </c:pt>
                <c:pt idx="1">
                  <c:v>Nord Est</c:v>
                </c:pt>
                <c:pt idx="2">
                  <c:v>Nord Ouest</c:v>
                </c:pt>
                <c:pt idx="3">
                  <c:v>Centre Est</c:v>
                </c:pt>
                <c:pt idx="4">
                  <c:v>Centre Ouest</c:v>
                </c:pt>
                <c:pt idx="5">
                  <c:v>Sud Est</c:v>
                </c:pt>
                <c:pt idx="6">
                  <c:v>Sud ouest</c:v>
                </c:pt>
              </c:strCache>
            </c:strRef>
          </c:cat>
          <c:val>
            <c:numRef>
              <c:f>Feuil1!$C$2:$C$8</c:f>
              <c:numCache>
                <c:formatCode>General</c:formatCode>
                <c:ptCount val="7"/>
                <c:pt idx="0">
                  <c:v>12.3</c:v>
                </c:pt>
                <c:pt idx="1">
                  <c:v>21.8</c:v>
                </c:pt>
                <c:pt idx="2">
                  <c:v>29.6</c:v>
                </c:pt>
                <c:pt idx="3">
                  <c:v>12.5</c:v>
                </c:pt>
                <c:pt idx="4">
                  <c:v>49.7</c:v>
                </c:pt>
                <c:pt idx="5">
                  <c:v>24.5</c:v>
                </c:pt>
                <c:pt idx="6">
                  <c:v>32.300000000000011</c:v>
                </c:pt>
              </c:numCache>
            </c:numRef>
          </c:val>
          <c:extLst>
            <c:ext xmlns:c16="http://schemas.microsoft.com/office/drawing/2014/chart" uri="{C3380CC4-5D6E-409C-BE32-E72D297353CC}">
              <c16:uniqueId val="{00000001-ED13-4A58-A980-7D467EF60A81}"/>
            </c:ext>
          </c:extLst>
        </c:ser>
        <c:ser>
          <c:idx val="2"/>
          <c:order val="2"/>
          <c:tx>
            <c:strRef>
              <c:f>Feuil1!$D$1</c:f>
              <c:strCache>
                <c:ptCount val="1"/>
                <c:pt idx="0">
                  <c:v>2010</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cat>
            <c:strRef>
              <c:f>Feuil1!$A$2:$A$8</c:f>
              <c:strCache>
                <c:ptCount val="7"/>
                <c:pt idx="0">
                  <c:v>Grand Tunis</c:v>
                </c:pt>
                <c:pt idx="1">
                  <c:v>Nord Est</c:v>
                </c:pt>
                <c:pt idx="2">
                  <c:v>Nord Ouest</c:v>
                </c:pt>
                <c:pt idx="3">
                  <c:v>Centre Est</c:v>
                </c:pt>
                <c:pt idx="4">
                  <c:v>Centre Ouest</c:v>
                </c:pt>
                <c:pt idx="5">
                  <c:v>Sud Est</c:v>
                </c:pt>
                <c:pt idx="6">
                  <c:v>Sud ouest</c:v>
                </c:pt>
              </c:strCache>
            </c:strRef>
          </c:cat>
          <c:val>
            <c:numRef>
              <c:f>Feuil1!$D$2:$D$8</c:f>
              <c:numCache>
                <c:formatCode>General</c:formatCode>
                <c:ptCount val="7"/>
                <c:pt idx="0">
                  <c:v>11.1</c:v>
                </c:pt>
                <c:pt idx="1">
                  <c:v>15.2</c:v>
                </c:pt>
                <c:pt idx="2">
                  <c:v>36.200000000000003</c:v>
                </c:pt>
                <c:pt idx="3">
                  <c:v>11.6</c:v>
                </c:pt>
                <c:pt idx="4">
                  <c:v>42.3</c:v>
                </c:pt>
                <c:pt idx="5">
                  <c:v>20.7</c:v>
                </c:pt>
                <c:pt idx="6">
                  <c:v>25.9</c:v>
                </c:pt>
              </c:numCache>
            </c:numRef>
          </c:val>
          <c:extLst>
            <c:ext xmlns:c16="http://schemas.microsoft.com/office/drawing/2014/chart" uri="{C3380CC4-5D6E-409C-BE32-E72D297353CC}">
              <c16:uniqueId val="{00000002-ED13-4A58-A980-7D467EF60A81}"/>
            </c:ext>
          </c:extLst>
        </c:ser>
        <c:ser>
          <c:idx val="3"/>
          <c:order val="3"/>
          <c:tx>
            <c:strRef>
              <c:f>Feuil1!$E$1</c:f>
              <c:strCache>
                <c:ptCount val="1"/>
                <c:pt idx="0">
                  <c:v>2015</c:v>
                </c:pt>
              </c:strCache>
            </c:strRef>
          </c:tx>
          <c:spPr>
            <a:gradFill flip="none" rotWithShape="1">
              <a:gsLst>
                <a:gs pos="0">
                  <a:schemeClr val="accent6">
                    <a:tint val="58000"/>
                  </a:schemeClr>
                </a:gs>
                <a:gs pos="75000">
                  <a:schemeClr val="accent6">
                    <a:tint val="58000"/>
                    <a:lumMod val="60000"/>
                    <a:lumOff val="40000"/>
                  </a:schemeClr>
                </a:gs>
                <a:gs pos="51000">
                  <a:schemeClr val="accent6">
                    <a:tint val="58000"/>
                    <a:alpha val="75000"/>
                  </a:schemeClr>
                </a:gs>
                <a:gs pos="100000">
                  <a:schemeClr val="accent6">
                    <a:tint val="58000"/>
                    <a:lumMod val="20000"/>
                    <a:lumOff val="80000"/>
                    <a:alpha val="15000"/>
                  </a:schemeClr>
                </a:gs>
              </a:gsLst>
              <a:lin ang="5400000" scaled="0"/>
            </a:gradFill>
            <a:ln>
              <a:noFill/>
            </a:ln>
            <a:effectLst/>
          </c:spPr>
          <c:invertIfNegative val="0"/>
          <c:cat>
            <c:strRef>
              <c:f>Feuil1!$A$2:$A$8</c:f>
              <c:strCache>
                <c:ptCount val="7"/>
                <c:pt idx="0">
                  <c:v>Grand Tunis</c:v>
                </c:pt>
                <c:pt idx="1">
                  <c:v>Nord Est</c:v>
                </c:pt>
                <c:pt idx="2">
                  <c:v>Nord Ouest</c:v>
                </c:pt>
                <c:pt idx="3">
                  <c:v>Centre Est</c:v>
                </c:pt>
                <c:pt idx="4">
                  <c:v>Centre Ouest</c:v>
                </c:pt>
                <c:pt idx="5">
                  <c:v>Sud Est</c:v>
                </c:pt>
                <c:pt idx="6">
                  <c:v>Sud ouest</c:v>
                </c:pt>
              </c:strCache>
            </c:strRef>
          </c:cat>
          <c:val>
            <c:numRef>
              <c:f>Feuil1!$E$2:$E$8</c:f>
              <c:numCache>
                <c:formatCode>General</c:formatCode>
                <c:ptCount val="7"/>
                <c:pt idx="0">
                  <c:v>5.3</c:v>
                </c:pt>
                <c:pt idx="1">
                  <c:v>11.6</c:v>
                </c:pt>
                <c:pt idx="2">
                  <c:v>28.4</c:v>
                </c:pt>
                <c:pt idx="3">
                  <c:v>11.5</c:v>
                </c:pt>
                <c:pt idx="4">
                  <c:v>30.8</c:v>
                </c:pt>
                <c:pt idx="5">
                  <c:v>18.600000000000001</c:v>
                </c:pt>
                <c:pt idx="6">
                  <c:v>17.600000000000001</c:v>
                </c:pt>
              </c:numCache>
            </c:numRef>
          </c:val>
          <c:extLst>
            <c:ext xmlns:c16="http://schemas.microsoft.com/office/drawing/2014/chart" uri="{C3380CC4-5D6E-409C-BE32-E72D297353CC}">
              <c16:uniqueId val="{00000003-ED13-4A58-A980-7D467EF60A81}"/>
            </c:ext>
          </c:extLst>
        </c:ser>
        <c:dLbls>
          <c:showLegendKey val="0"/>
          <c:showVal val="0"/>
          <c:showCatName val="0"/>
          <c:showSerName val="0"/>
          <c:showPercent val="0"/>
          <c:showBubbleSize val="0"/>
        </c:dLbls>
        <c:gapWidth val="355"/>
        <c:overlap val="-70"/>
        <c:axId val="2131100656"/>
        <c:axId val="2131104048"/>
      </c:barChart>
      <c:catAx>
        <c:axId val="213110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Neo Sans Std Light" panose="020B0304030504040204" pitchFamily="34" charset="0"/>
                <a:ea typeface="+mn-ea"/>
                <a:cs typeface="+mn-cs"/>
              </a:defRPr>
            </a:pPr>
            <a:endParaRPr lang="fr-FR"/>
          </a:p>
        </c:txPr>
        <c:crossAx val="2131104048"/>
        <c:crosses val="autoZero"/>
        <c:auto val="1"/>
        <c:lblAlgn val="ctr"/>
        <c:lblOffset val="100"/>
        <c:noMultiLvlLbl val="0"/>
      </c:catAx>
      <c:valAx>
        <c:axId val="2131104048"/>
        <c:scaling>
          <c:orientation val="minMax"/>
          <c:max val="50"/>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3110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Neo Sans Std Light" panose="020B0304030504040204" pitchFamily="34"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Feuil1!$B$1</c:f>
              <c:strCache>
                <c:ptCount val="1"/>
                <c:pt idx="0">
                  <c:v>Série 1</c:v>
                </c:pt>
              </c:strCache>
            </c:strRef>
          </c:tx>
          <c:spPr>
            <a:ln w="28575" cap="rnd">
              <a:solidFill>
                <a:schemeClr val="accent6">
                  <a:lumMod val="50000"/>
                </a:schemeClr>
              </a:solidFill>
              <a:round/>
            </a:ln>
            <a:effectLst/>
          </c:spPr>
          <c:marker>
            <c:symbol val="none"/>
          </c:marker>
          <c:cat>
            <c:strRef>
              <c:f>Feuil1!$A$2:$A$8</c:f>
              <c:strCache>
                <c:ptCount val="7"/>
                <c:pt idx="0">
                  <c:v>Grand Tunis</c:v>
                </c:pt>
                <c:pt idx="1">
                  <c:v>North East</c:v>
                </c:pt>
                <c:pt idx="2">
                  <c:v>North West</c:v>
                </c:pt>
                <c:pt idx="3">
                  <c:v>Centre East</c:v>
                </c:pt>
                <c:pt idx="4">
                  <c:v>Centre West</c:v>
                </c:pt>
                <c:pt idx="5">
                  <c:v>South East</c:v>
                </c:pt>
                <c:pt idx="6">
                  <c:v>South West</c:v>
                </c:pt>
              </c:strCache>
            </c:strRef>
          </c:cat>
          <c:val>
            <c:numRef>
              <c:f>Feuil1!$B$2:$B$8</c:f>
              <c:numCache>
                <c:formatCode>General</c:formatCode>
                <c:ptCount val="7"/>
                <c:pt idx="0">
                  <c:v>5.3</c:v>
                </c:pt>
                <c:pt idx="1">
                  <c:v>11.6</c:v>
                </c:pt>
                <c:pt idx="2">
                  <c:v>28.4</c:v>
                </c:pt>
                <c:pt idx="3">
                  <c:v>11.5</c:v>
                </c:pt>
                <c:pt idx="4">
                  <c:v>30.8</c:v>
                </c:pt>
                <c:pt idx="5">
                  <c:v>18.600000000000001</c:v>
                </c:pt>
                <c:pt idx="6">
                  <c:v>17.600000000000001</c:v>
                </c:pt>
              </c:numCache>
            </c:numRef>
          </c:val>
          <c:extLst>
            <c:ext xmlns:c16="http://schemas.microsoft.com/office/drawing/2014/chart" uri="{C3380CC4-5D6E-409C-BE32-E72D297353CC}">
              <c16:uniqueId val="{00000000-F88B-430F-9A99-1C9AA311DE9F}"/>
            </c:ext>
          </c:extLst>
        </c:ser>
        <c:dLbls>
          <c:showLegendKey val="0"/>
          <c:showVal val="0"/>
          <c:showCatName val="0"/>
          <c:showSerName val="0"/>
          <c:showPercent val="0"/>
          <c:showBubbleSize val="0"/>
        </c:dLbls>
        <c:axId val="2142338432"/>
        <c:axId val="2142619408"/>
      </c:radarChart>
      <c:catAx>
        <c:axId val="2142338432"/>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100" b="0" i="0" u="none" strike="noStrike" kern="1200" baseline="0">
                <a:solidFill>
                  <a:schemeClr val="accent6">
                    <a:lumMod val="50000"/>
                  </a:schemeClr>
                </a:solidFill>
                <a:latin typeface="Neo Sans Std Light" panose="020B0304030504040204" pitchFamily="34" charset="0"/>
                <a:ea typeface="+mn-ea"/>
                <a:cs typeface="+mn-cs"/>
              </a:defRPr>
            </a:pPr>
            <a:endParaRPr lang="fr-FR"/>
          </a:p>
        </c:txPr>
        <c:crossAx val="2142619408"/>
        <c:crosses val="autoZero"/>
        <c:auto val="1"/>
        <c:lblAlgn val="ctr"/>
        <c:lblOffset val="100"/>
        <c:noMultiLvlLbl val="0"/>
      </c:catAx>
      <c:valAx>
        <c:axId val="2142619408"/>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4233843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1"/>
            <a:ext cx="2946347" cy="498215"/>
          </a:xfrm>
          <a:prstGeom prst="rect">
            <a:avLst/>
          </a:prstGeom>
        </p:spPr>
        <p:txBody>
          <a:bodyPr vert="horz" lIns="91440" tIns="45720" rIns="91440" bIns="45720" rtlCol="0"/>
          <a:lstStyle>
            <a:lvl1pPr algn="r">
              <a:defRPr sz="1200"/>
            </a:lvl1pPr>
          </a:lstStyle>
          <a:p>
            <a:fld id="{066B63AC-CCDF-41BE-8148-51FBFD87511A}" type="datetimeFigureOut">
              <a:rPr lang="fr-FR" smtClean="0"/>
              <a:t>25/11/2017</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8AB519BE-3128-4829-9A42-8469D62E7E7F}" type="slidenum">
              <a:rPr lang="fr-FR" smtClean="0"/>
              <a:t>‹N°›</a:t>
            </a:fld>
            <a:endParaRPr lang="fr-FR"/>
          </a:p>
        </p:txBody>
      </p:sp>
    </p:spTree>
    <p:extLst>
      <p:ext uri="{BB962C8B-B14F-4D97-AF65-F5344CB8AC3E}">
        <p14:creationId xmlns:p14="http://schemas.microsoft.com/office/powerpoint/2010/main" val="68046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1"/>
            <a:ext cx="2946347" cy="498215"/>
          </a:xfrm>
          <a:prstGeom prst="rect">
            <a:avLst/>
          </a:prstGeom>
        </p:spPr>
        <p:txBody>
          <a:bodyPr vert="horz" lIns="91440" tIns="45720" rIns="91440" bIns="45720" rtlCol="0"/>
          <a:lstStyle>
            <a:lvl1pPr algn="r">
              <a:defRPr sz="1200"/>
            </a:lvl1pPr>
          </a:lstStyle>
          <a:p>
            <a:fld id="{09218B5D-A953-5D4F-8AE4-1113CB1E7075}" type="datetimeFigureOut">
              <a:rPr lang="fr-FR" smtClean="0"/>
              <a:t>25/11/2017</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BC62A01-A0DA-D44E-A47D-BBE5EAA9B774}" type="slidenum">
              <a:rPr lang="fr-FR" smtClean="0"/>
              <a:t>‹N°›</a:t>
            </a:fld>
            <a:endParaRPr lang="fr-FR"/>
          </a:p>
        </p:txBody>
      </p:sp>
    </p:spTree>
    <p:extLst>
      <p:ext uri="{BB962C8B-B14F-4D97-AF65-F5344CB8AC3E}">
        <p14:creationId xmlns:p14="http://schemas.microsoft.com/office/powerpoint/2010/main" val="149673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7BC62A01-A0DA-D44E-A47D-BBE5EAA9B774}" type="slidenum">
              <a:rPr lang="fr-FR" smtClean="0"/>
              <a:t>13</a:t>
            </a:fld>
            <a:endParaRPr lang="fr-FR"/>
          </a:p>
        </p:txBody>
      </p:sp>
    </p:spTree>
    <p:extLst>
      <p:ext uri="{BB962C8B-B14F-4D97-AF65-F5344CB8AC3E}">
        <p14:creationId xmlns:p14="http://schemas.microsoft.com/office/powerpoint/2010/main" val="44458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C62A01-A0DA-D44E-A47D-BBE5EAA9B774}" type="slidenum">
              <a:rPr lang="fr-FR" smtClean="0"/>
              <a:t>29</a:t>
            </a:fld>
            <a:endParaRPr lang="fr-FR"/>
          </a:p>
        </p:txBody>
      </p:sp>
    </p:spTree>
    <p:extLst>
      <p:ext uri="{BB962C8B-B14F-4D97-AF65-F5344CB8AC3E}">
        <p14:creationId xmlns:p14="http://schemas.microsoft.com/office/powerpoint/2010/main" val="10877613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33C1AF0F-27DC-4978-88CE-2D39F48A63D8}"/>
              </a:ext>
            </a:extLst>
          </p:cNvPr>
          <p:cNvGrpSpPr/>
          <p:nvPr userDrawn="1"/>
        </p:nvGrpSpPr>
        <p:grpSpPr>
          <a:xfrm>
            <a:off x="0" y="0"/>
            <a:ext cx="12195176" cy="6857931"/>
            <a:chOff x="0" y="0"/>
            <a:chExt cx="12195176" cy="6857931"/>
          </a:xfrm>
        </p:grpSpPr>
        <p:sp>
          <p:nvSpPr>
            <p:cNvPr id="8" name="object 2">
              <a:extLst>
                <a:ext uri="{FF2B5EF4-FFF2-40B4-BE49-F238E27FC236}">
                  <a16:creationId xmlns:a16="http://schemas.microsoft.com/office/drawing/2014/main" id="{987807CD-CDB0-4EAB-AD9E-96264C5BA1DA}"/>
                </a:ext>
              </a:extLst>
            </p:cNvPr>
            <p:cNvSpPr/>
            <p:nvPr/>
          </p:nvSpPr>
          <p:spPr>
            <a:xfrm>
              <a:off x="0" y="0"/>
              <a:ext cx="12195176" cy="6857827"/>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dirty="0">
                <a:solidFill>
                  <a:prstClr val="black"/>
                </a:solidFill>
                <a:latin typeface="Calibri"/>
              </a:endParaRPr>
            </a:p>
          </p:txBody>
        </p:sp>
        <p:sp>
          <p:nvSpPr>
            <p:cNvPr id="9" name="object 4">
              <a:extLst>
                <a:ext uri="{FF2B5EF4-FFF2-40B4-BE49-F238E27FC236}">
                  <a16:creationId xmlns:a16="http://schemas.microsoft.com/office/drawing/2014/main" id="{8985DAC3-149A-4F46-9F6F-D29C000CF820}"/>
                </a:ext>
              </a:extLst>
            </p:cNvPr>
            <p:cNvSpPr/>
            <p:nvPr/>
          </p:nvSpPr>
          <p:spPr>
            <a:xfrm>
              <a:off x="8448960" y="2787083"/>
              <a:ext cx="3724043" cy="3544691"/>
            </a:xfrm>
            <a:custGeom>
              <a:avLst/>
              <a:gdLst/>
              <a:ahLst/>
              <a:cxnLst/>
              <a:rect l="l" t="t" r="r" b="b"/>
              <a:pathLst>
                <a:path w="7594600" h="7228840">
                  <a:moveTo>
                    <a:pt x="7592470" y="0"/>
                  </a:moveTo>
                  <a:lnTo>
                    <a:pt x="7591509" y="0"/>
                  </a:lnTo>
                  <a:lnTo>
                    <a:pt x="6770601" y="131113"/>
                  </a:lnTo>
                  <a:lnTo>
                    <a:pt x="6717535" y="148595"/>
                  </a:lnTo>
                  <a:lnTo>
                    <a:pt x="6559576" y="174818"/>
                  </a:lnTo>
                  <a:lnTo>
                    <a:pt x="6507337" y="192300"/>
                  </a:lnTo>
                  <a:lnTo>
                    <a:pt x="6403478" y="209781"/>
                  </a:lnTo>
                  <a:lnTo>
                    <a:pt x="6351858" y="227263"/>
                  </a:lnTo>
                  <a:lnTo>
                    <a:pt x="6300444" y="236004"/>
                  </a:lnTo>
                  <a:lnTo>
                    <a:pt x="6249237" y="253486"/>
                  </a:lnTo>
                  <a:lnTo>
                    <a:pt x="6147440" y="270968"/>
                  </a:lnTo>
                  <a:lnTo>
                    <a:pt x="6096851" y="288450"/>
                  </a:lnTo>
                  <a:lnTo>
                    <a:pt x="6046467" y="297191"/>
                  </a:lnTo>
                  <a:lnTo>
                    <a:pt x="5946317" y="332154"/>
                  </a:lnTo>
                  <a:lnTo>
                    <a:pt x="5896550" y="340895"/>
                  </a:lnTo>
                  <a:lnTo>
                    <a:pt x="5846989" y="358377"/>
                  </a:lnTo>
                  <a:lnTo>
                    <a:pt x="5797633" y="367118"/>
                  </a:lnTo>
                  <a:lnTo>
                    <a:pt x="5699536" y="402081"/>
                  </a:lnTo>
                  <a:lnTo>
                    <a:pt x="5650795" y="410822"/>
                  </a:lnTo>
                  <a:lnTo>
                    <a:pt x="5505802" y="463268"/>
                  </a:lnTo>
                  <a:lnTo>
                    <a:pt x="5457880" y="472009"/>
                  </a:lnTo>
                  <a:lnTo>
                    <a:pt x="5268237" y="541936"/>
                  </a:lnTo>
                  <a:lnTo>
                    <a:pt x="4718875" y="751718"/>
                  </a:lnTo>
                  <a:lnTo>
                    <a:pt x="4674416" y="777941"/>
                  </a:lnTo>
                  <a:lnTo>
                    <a:pt x="4542256" y="830386"/>
                  </a:lnTo>
                  <a:lnTo>
                    <a:pt x="4498608" y="856609"/>
                  </a:lnTo>
                  <a:lnTo>
                    <a:pt x="4411918" y="891573"/>
                  </a:lnTo>
                  <a:lnTo>
                    <a:pt x="4368877" y="917795"/>
                  </a:lnTo>
                  <a:lnTo>
                    <a:pt x="4283401" y="952759"/>
                  </a:lnTo>
                  <a:lnTo>
                    <a:pt x="4240966" y="978982"/>
                  </a:lnTo>
                  <a:lnTo>
                    <a:pt x="4198732" y="996464"/>
                  </a:lnTo>
                  <a:lnTo>
                    <a:pt x="4156700" y="1022686"/>
                  </a:lnTo>
                  <a:lnTo>
                    <a:pt x="4114870" y="1040168"/>
                  </a:lnTo>
                  <a:lnTo>
                    <a:pt x="4073242" y="1066391"/>
                  </a:lnTo>
                  <a:lnTo>
                    <a:pt x="4031814" y="1083873"/>
                  </a:lnTo>
                  <a:lnTo>
                    <a:pt x="3949564" y="1136318"/>
                  </a:lnTo>
                  <a:lnTo>
                    <a:pt x="3908740" y="1153800"/>
                  </a:lnTo>
                  <a:lnTo>
                    <a:pt x="3827696" y="1206245"/>
                  </a:lnTo>
                  <a:lnTo>
                    <a:pt x="3787475" y="1223727"/>
                  </a:lnTo>
                  <a:lnTo>
                    <a:pt x="3707636" y="1276173"/>
                  </a:lnTo>
                  <a:lnTo>
                    <a:pt x="3668017" y="1293655"/>
                  </a:lnTo>
                  <a:lnTo>
                    <a:pt x="3628598" y="1319877"/>
                  </a:lnTo>
                  <a:lnTo>
                    <a:pt x="3434508" y="1450991"/>
                  </a:lnTo>
                  <a:lnTo>
                    <a:pt x="3396290" y="1468473"/>
                  </a:lnTo>
                  <a:lnTo>
                    <a:pt x="3208193" y="1599587"/>
                  </a:lnTo>
                  <a:lnTo>
                    <a:pt x="3171172" y="1634550"/>
                  </a:lnTo>
                  <a:lnTo>
                    <a:pt x="3134350" y="1660773"/>
                  </a:lnTo>
                  <a:lnTo>
                    <a:pt x="3071778" y="1704478"/>
                  </a:lnTo>
                  <a:lnTo>
                    <a:pt x="3019675" y="1739441"/>
                  </a:lnTo>
                  <a:lnTo>
                    <a:pt x="2994042" y="1765664"/>
                  </a:lnTo>
                  <a:lnTo>
                    <a:pt x="2952235" y="1791887"/>
                  </a:lnTo>
                  <a:lnTo>
                    <a:pt x="2910888" y="1826850"/>
                  </a:lnTo>
                  <a:lnTo>
                    <a:pt x="2829326" y="1896778"/>
                  </a:lnTo>
                  <a:lnTo>
                    <a:pt x="2668976" y="2036632"/>
                  </a:lnTo>
                  <a:lnTo>
                    <a:pt x="2511425" y="2176487"/>
                  </a:lnTo>
                  <a:lnTo>
                    <a:pt x="2472979" y="2211450"/>
                  </a:lnTo>
                  <a:lnTo>
                    <a:pt x="2437850" y="2246414"/>
                  </a:lnTo>
                  <a:lnTo>
                    <a:pt x="2403206" y="2281378"/>
                  </a:lnTo>
                  <a:lnTo>
                    <a:pt x="2130670" y="2561087"/>
                  </a:lnTo>
                  <a:lnTo>
                    <a:pt x="2063701" y="2631014"/>
                  </a:lnTo>
                  <a:lnTo>
                    <a:pt x="2030723" y="2665978"/>
                  </a:lnTo>
                  <a:lnTo>
                    <a:pt x="1998163" y="2709682"/>
                  </a:lnTo>
                  <a:lnTo>
                    <a:pt x="1971585" y="2735905"/>
                  </a:lnTo>
                  <a:lnTo>
                    <a:pt x="1919523" y="2805833"/>
                  </a:lnTo>
                  <a:lnTo>
                    <a:pt x="1859765" y="2875760"/>
                  </a:lnTo>
                  <a:lnTo>
                    <a:pt x="1826263" y="2919464"/>
                  </a:lnTo>
                  <a:lnTo>
                    <a:pt x="1792936" y="2954428"/>
                  </a:lnTo>
                  <a:lnTo>
                    <a:pt x="1726932" y="3041837"/>
                  </a:lnTo>
                  <a:lnTo>
                    <a:pt x="1694315" y="3085542"/>
                  </a:lnTo>
                  <a:lnTo>
                    <a:pt x="1661996" y="3120505"/>
                  </a:lnTo>
                  <a:lnTo>
                    <a:pt x="1630005" y="3164210"/>
                  </a:lnTo>
                  <a:lnTo>
                    <a:pt x="1598374" y="3207915"/>
                  </a:lnTo>
                  <a:lnTo>
                    <a:pt x="1567132" y="3251619"/>
                  </a:lnTo>
                  <a:lnTo>
                    <a:pt x="1562998" y="3260360"/>
                  </a:lnTo>
                  <a:lnTo>
                    <a:pt x="1554891" y="3269101"/>
                  </a:lnTo>
                  <a:lnTo>
                    <a:pt x="1550777" y="3277842"/>
                  </a:lnTo>
                  <a:lnTo>
                    <a:pt x="1524420" y="3312805"/>
                  </a:lnTo>
                  <a:lnTo>
                    <a:pt x="1498257" y="3356510"/>
                  </a:lnTo>
                  <a:lnTo>
                    <a:pt x="1472288" y="3391474"/>
                  </a:lnTo>
                  <a:lnTo>
                    <a:pt x="1446515" y="3426437"/>
                  </a:lnTo>
                  <a:lnTo>
                    <a:pt x="1420936" y="3470142"/>
                  </a:lnTo>
                  <a:lnTo>
                    <a:pt x="1395551" y="3505106"/>
                  </a:lnTo>
                  <a:lnTo>
                    <a:pt x="1370361" y="3548810"/>
                  </a:lnTo>
                  <a:lnTo>
                    <a:pt x="1345365" y="3583774"/>
                  </a:lnTo>
                  <a:lnTo>
                    <a:pt x="1320564" y="3627478"/>
                  </a:lnTo>
                  <a:lnTo>
                    <a:pt x="1295957" y="3662442"/>
                  </a:lnTo>
                  <a:lnTo>
                    <a:pt x="1271544" y="3706147"/>
                  </a:lnTo>
                  <a:lnTo>
                    <a:pt x="1247325" y="3741110"/>
                  </a:lnTo>
                  <a:lnTo>
                    <a:pt x="1223300" y="3784815"/>
                  </a:lnTo>
                  <a:lnTo>
                    <a:pt x="1199470" y="3819778"/>
                  </a:lnTo>
                  <a:lnTo>
                    <a:pt x="1175833" y="3863483"/>
                  </a:lnTo>
                  <a:lnTo>
                    <a:pt x="1152391" y="3907188"/>
                  </a:lnTo>
                  <a:lnTo>
                    <a:pt x="1129142" y="3942151"/>
                  </a:lnTo>
                  <a:lnTo>
                    <a:pt x="1106087" y="3985856"/>
                  </a:lnTo>
                  <a:lnTo>
                    <a:pt x="1083226" y="4029560"/>
                  </a:lnTo>
                  <a:lnTo>
                    <a:pt x="1060558" y="4073265"/>
                  </a:lnTo>
                  <a:lnTo>
                    <a:pt x="1038085" y="4108229"/>
                  </a:lnTo>
                  <a:lnTo>
                    <a:pt x="1015804" y="4151933"/>
                  </a:lnTo>
                  <a:lnTo>
                    <a:pt x="993718" y="4195638"/>
                  </a:lnTo>
                  <a:lnTo>
                    <a:pt x="971825" y="4239342"/>
                  </a:lnTo>
                  <a:lnTo>
                    <a:pt x="950125" y="4283047"/>
                  </a:lnTo>
                  <a:lnTo>
                    <a:pt x="928619" y="4326751"/>
                  </a:lnTo>
                  <a:lnTo>
                    <a:pt x="907306" y="4361715"/>
                  </a:lnTo>
                  <a:lnTo>
                    <a:pt x="886186" y="4405420"/>
                  </a:lnTo>
                  <a:lnTo>
                    <a:pt x="865259" y="4449124"/>
                  </a:lnTo>
                  <a:lnTo>
                    <a:pt x="844526" y="4492829"/>
                  </a:lnTo>
                  <a:lnTo>
                    <a:pt x="823986" y="4536533"/>
                  </a:lnTo>
                  <a:lnTo>
                    <a:pt x="803639" y="4580238"/>
                  </a:lnTo>
                  <a:lnTo>
                    <a:pt x="783484" y="4632683"/>
                  </a:lnTo>
                  <a:lnTo>
                    <a:pt x="763523" y="4676388"/>
                  </a:lnTo>
                  <a:lnTo>
                    <a:pt x="743755" y="4720092"/>
                  </a:lnTo>
                  <a:lnTo>
                    <a:pt x="724179" y="4763797"/>
                  </a:lnTo>
                  <a:lnTo>
                    <a:pt x="704796" y="4807502"/>
                  </a:lnTo>
                  <a:lnTo>
                    <a:pt x="685606" y="4851206"/>
                  </a:lnTo>
                  <a:lnTo>
                    <a:pt x="666608" y="4894911"/>
                  </a:lnTo>
                  <a:lnTo>
                    <a:pt x="647803" y="4947356"/>
                  </a:lnTo>
                  <a:lnTo>
                    <a:pt x="629191" y="4991061"/>
                  </a:lnTo>
                  <a:lnTo>
                    <a:pt x="610771" y="5034765"/>
                  </a:lnTo>
                  <a:lnTo>
                    <a:pt x="592544" y="5078470"/>
                  </a:lnTo>
                  <a:lnTo>
                    <a:pt x="574508" y="5130915"/>
                  </a:lnTo>
                  <a:lnTo>
                    <a:pt x="556666" y="5174620"/>
                  </a:lnTo>
                  <a:lnTo>
                    <a:pt x="539015" y="5227065"/>
                  </a:lnTo>
                  <a:lnTo>
                    <a:pt x="521557" y="5270770"/>
                  </a:lnTo>
                  <a:lnTo>
                    <a:pt x="504290" y="5314475"/>
                  </a:lnTo>
                  <a:lnTo>
                    <a:pt x="487216" y="5366920"/>
                  </a:lnTo>
                  <a:lnTo>
                    <a:pt x="470334" y="5410625"/>
                  </a:lnTo>
                  <a:lnTo>
                    <a:pt x="453644" y="5463070"/>
                  </a:lnTo>
                  <a:lnTo>
                    <a:pt x="437146" y="5506775"/>
                  </a:lnTo>
                  <a:lnTo>
                    <a:pt x="420839" y="5559220"/>
                  </a:lnTo>
                  <a:lnTo>
                    <a:pt x="404725" y="5602925"/>
                  </a:lnTo>
                  <a:lnTo>
                    <a:pt x="388802" y="5655370"/>
                  </a:lnTo>
                  <a:lnTo>
                    <a:pt x="373071" y="5707816"/>
                  </a:lnTo>
                  <a:lnTo>
                    <a:pt x="357531" y="5751520"/>
                  </a:lnTo>
                  <a:lnTo>
                    <a:pt x="342183" y="5803966"/>
                  </a:lnTo>
                  <a:lnTo>
                    <a:pt x="327027" y="5856411"/>
                  </a:lnTo>
                  <a:lnTo>
                    <a:pt x="312062" y="5900116"/>
                  </a:lnTo>
                  <a:lnTo>
                    <a:pt x="297288" y="5952561"/>
                  </a:lnTo>
                  <a:lnTo>
                    <a:pt x="282706" y="6005007"/>
                  </a:lnTo>
                  <a:lnTo>
                    <a:pt x="268315" y="6057452"/>
                  </a:lnTo>
                  <a:lnTo>
                    <a:pt x="254116" y="6109898"/>
                  </a:lnTo>
                  <a:lnTo>
                    <a:pt x="240107" y="6153602"/>
                  </a:lnTo>
                  <a:lnTo>
                    <a:pt x="226290" y="6206048"/>
                  </a:lnTo>
                  <a:lnTo>
                    <a:pt x="212664" y="6258493"/>
                  </a:lnTo>
                  <a:lnTo>
                    <a:pt x="199228" y="6310939"/>
                  </a:lnTo>
                  <a:lnTo>
                    <a:pt x="185984" y="6363384"/>
                  </a:lnTo>
                  <a:lnTo>
                    <a:pt x="172931" y="6415830"/>
                  </a:lnTo>
                  <a:lnTo>
                    <a:pt x="160068" y="6468275"/>
                  </a:lnTo>
                  <a:lnTo>
                    <a:pt x="147396" y="6520720"/>
                  </a:lnTo>
                  <a:lnTo>
                    <a:pt x="134915" y="6573166"/>
                  </a:lnTo>
                  <a:lnTo>
                    <a:pt x="122625" y="6625611"/>
                  </a:lnTo>
                  <a:lnTo>
                    <a:pt x="110525" y="6678057"/>
                  </a:lnTo>
                  <a:lnTo>
                    <a:pt x="98616" y="6730502"/>
                  </a:lnTo>
                  <a:lnTo>
                    <a:pt x="86897" y="6782948"/>
                  </a:lnTo>
                  <a:lnTo>
                    <a:pt x="75369" y="6844134"/>
                  </a:lnTo>
                  <a:lnTo>
                    <a:pt x="64031" y="6896580"/>
                  </a:lnTo>
                  <a:lnTo>
                    <a:pt x="52884" y="6949025"/>
                  </a:lnTo>
                  <a:lnTo>
                    <a:pt x="41927" y="7001471"/>
                  </a:lnTo>
                  <a:lnTo>
                    <a:pt x="31160" y="7053916"/>
                  </a:lnTo>
                  <a:lnTo>
                    <a:pt x="20583" y="7115103"/>
                  </a:lnTo>
                  <a:lnTo>
                    <a:pt x="10196" y="7167548"/>
                  </a:lnTo>
                  <a:lnTo>
                    <a:pt x="0" y="7219994"/>
                  </a:lnTo>
                  <a:lnTo>
                    <a:pt x="987" y="7228734"/>
                  </a:lnTo>
                  <a:lnTo>
                    <a:pt x="58860" y="7228734"/>
                  </a:lnTo>
                  <a:lnTo>
                    <a:pt x="716856" y="7123843"/>
                  </a:lnTo>
                  <a:lnTo>
                    <a:pt x="770339" y="7106362"/>
                  </a:lnTo>
                  <a:lnTo>
                    <a:pt x="929545" y="7080139"/>
                  </a:lnTo>
                  <a:lnTo>
                    <a:pt x="982200" y="7062657"/>
                  </a:lnTo>
                  <a:lnTo>
                    <a:pt x="1138924" y="7036434"/>
                  </a:lnTo>
                  <a:lnTo>
                    <a:pt x="1190752" y="7018953"/>
                  </a:lnTo>
                  <a:lnTo>
                    <a:pt x="1242373" y="7010212"/>
                  </a:lnTo>
                  <a:lnTo>
                    <a:pt x="1293789" y="6992730"/>
                  </a:lnTo>
                  <a:lnTo>
                    <a:pt x="1396001" y="6975248"/>
                  </a:lnTo>
                  <a:lnTo>
                    <a:pt x="1446798" y="6957766"/>
                  </a:lnTo>
                  <a:lnTo>
                    <a:pt x="1497389" y="6949025"/>
                  </a:lnTo>
                  <a:lnTo>
                    <a:pt x="1547774" y="6931543"/>
                  </a:lnTo>
                  <a:lnTo>
                    <a:pt x="1597954" y="6922802"/>
                  </a:lnTo>
                  <a:lnTo>
                    <a:pt x="1697696" y="6887839"/>
                  </a:lnTo>
                  <a:lnTo>
                    <a:pt x="1747259" y="6879098"/>
                  </a:lnTo>
                  <a:lnTo>
                    <a:pt x="1796617" y="6861616"/>
                  </a:lnTo>
                  <a:lnTo>
                    <a:pt x="1845769" y="6852875"/>
                  </a:lnTo>
                  <a:lnTo>
                    <a:pt x="1991996" y="6800430"/>
                  </a:lnTo>
                  <a:lnTo>
                    <a:pt x="2040328" y="6791689"/>
                  </a:lnTo>
                  <a:lnTo>
                    <a:pt x="2231612" y="6721761"/>
                  </a:lnTo>
                  <a:lnTo>
                    <a:pt x="2278922" y="6713021"/>
                  </a:lnTo>
                  <a:lnTo>
                    <a:pt x="2740804" y="6538202"/>
                  </a:lnTo>
                  <a:lnTo>
                    <a:pt x="2785873" y="6511980"/>
                  </a:lnTo>
                  <a:lnTo>
                    <a:pt x="3008172" y="6424570"/>
                  </a:lnTo>
                  <a:lnTo>
                    <a:pt x="3052023" y="6398348"/>
                  </a:lnTo>
                  <a:lnTo>
                    <a:pt x="3139119" y="6363384"/>
                  </a:lnTo>
                  <a:lnTo>
                    <a:pt x="3182363" y="6337161"/>
                  </a:lnTo>
                  <a:lnTo>
                    <a:pt x="3268245" y="6302198"/>
                  </a:lnTo>
                  <a:lnTo>
                    <a:pt x="3310882" y="6275975"/>
                  </a:lnTo>
                  <a:lnTo>
                    <a:pt x="3353318" y="6258493"/>
                  </a:lnTo>
                  <a:lnTo>
                    <a:pt x="3395552" y="6232270"/>
                  </a:lnTo>
                  <a:lnTo>
                    <a:pt x="3437584" y="6214789"/>
                  </a:lnTo>
                  <a:lnTo>
                    <a:pt x="3479415" y="6188566"/>
                  </a:lnTo>
                  <a:lnTo>
                    <a:pt x="3521044" y="6171084"/>
                  </a:lnTo>
                  <a:lnTo>
                    <a:pt x="3562472" y="6144861"/>
                  </a:lnTo>
                  <a:lnTo>
                    <a:pt x="3603698" y="6127379"/>
                  </a:lnTo>
                  <a:lnTo>
                    <a:pt x="3685547" y="6074934"/>
                  </a:lnTo>
                  <a:lnTo>
                    <a:pt x="3726170" y="6057452"/>
                  </a:lnTo>
                  <a:lnTo>
                    <a:pt x="3806813" y="6005007"/>
                  </a:lnTo>
                  <a:lnTo>
                    <a:pt x="3846833" y="5987525"/>
                  </a:lnTo>
                  <a:lnTo>
                    <a:pt x="3965691" y="5908857"/>
                  </a:lnTo>
                  <a:lnTo>
                    <a:pt x="4004909" y="5891375"/>
                  </a:lnTo>
                  <a:lnTo>
                    <a:pt x="4197999" y="5760261"/>
                  </a:lnTo>
                  <a:lnTo>
                    <a:pt x="4386095" y="5629147"/>
                  </a:lnTo>
                  <a:lnTo>
                    <a:pt x="4496561" y="5550479"/>
                  </a:lnTo>
                  <a:lnTo>
                    <a:pt x="4522452" y="5532997"/>
                  </a:lnTo>
                  <a:lnTo>
                    <a:pt x="4548496" y="5506775"/>
                  </a:lnTo>
                  <a:lnTo>
                    <a:pt x="4600045" y="5471811"/>
                  </a:lnTo>
                  <a:lnTo>
                    <a:pt x="4683210" y="5401884"/>
                  </a:lnTo>
                  <a:lnTo>
                    <a:pt x="4724171" y="5375661"/>
                  </a:lnTo>
                  <a:lnTo>
                    <a:pt x="4925215" y="5200843"/>
                  </a:lnTo>
                  <a:lnTo>
                    <a:pt x="5043700" y="5095952"/>
                  </a:lnTo>
                  <a:lnTo>
                    <a:pt x="5082735" y="5060988"/>
                  </a:lnTo>
                  <a:lnTo>
                    <a:pt x="5121178" y="5026024"/>
                  </a:lnTo>
                  <a:lnTo>
                    <a:pt x="5156318" y="4991061"/>
                  </a:lnTo>
                  <a:lnTo>
                    <a:pt x="5190964" y="4956097"/>
                  </a:lnTo>
                  <a:lnTo>
                    <a:pt x="5463435" y="4676388"/>
                  </a:lnTo>
                  <a:lnTo>
                    <a:pt x="5497060" y="4632683"/>
                  </a:lnTo>
                  <a:lnTo>
                    <a:pt x="5530390" y="4597720"/>
                  </a:lnTo>
                  <a:lnTo>
                    <a:pt x="5563365" y="4562756"/>
                  </a:lnTo>
                  <a:lnTo>
                    <a:pt x="5595923" y="4527792"/>
                  </a:lnTo>
                  <a:lnTo>
                    <a:pt x="5622529" y="4492829"/>
                  </a:lnTo>
                  <a:lnTo>
                    <a:pt x="5648672" y="4466606"/>
                  </a:lnTo>
                  <a:lnTo>
                    <a:pt x="5674655" y="4431642"/>
                  </a:lnTo>
                  <a:lnTo>
                    <a:pt x="5734434" y="4361715"/>
                  </a:lnTo>
                  <a:lnTo>
                    <a:pt x="5801264" y="4274306"/>
                  </a:lnTo>
                  <a:lnTo>
                    <a:pt x="5834381" y="4239342"/>
                  </a:lnTo>
                  <a:lnTo>
                    <a:pt x="5867260" y="4195638"/>
                  </a:lnTo>
                  <a:lnTo>
                    <a:pt x="5899871" y="4151933"/>
                  </a:lnTo>
                  <a:lnTo>
                    <a:pt x="5932187" y="4108229"/>
                  </a:lnTo>
                  <a:lnTo>
                    <a:pt x="5964176" y="4064524"/>
                  </a:lnTo>
                  <a:lnTo>
                    <a:pt x="5995810" y="4020819"/>
                  </a:lnTo>
                  <a:lnTo>
                    <a:pt x="6027060" y="3977115"/>
                  </a:lnTo>
                  <a:lnTo>
                    <a:pt x="6031143" y="3977115"/>
                  </a:lnTo>
                  <a:lnTo>
                    <a:pt x="6039167" y="3959633"/>
                  </a:lnTo>
                  <a:lnTo>
                    <a:pt x="6043231" y="3959633"/>
                  </a:lnTo>
                  <a:lnTo>
                    <a:pt x="6069593" y="3915928"/>
                  </a:lnTo>
                  <a:lnTo>
                    <a:pt x="6095761" y="3880965"/>
                  </a:lnTo>
                  <a:lnTo>
                    <a:pt x="6121734" y="3846001"/>
                  </a:lnTo>
                  <a:lnTo>
                    <a:pt x="6147512" y="3802297"/>
                  </a:lnTo>
                  <a:lnTo>
                    <a:pt x="6173096" y="3767333"/>
                  </a:lnTo>
                  <a:lnTo>
                    <a:pt x="6198485" y="3732369"/>
                  </a:lnTo>
                  <a:lnTo>
                    <a:pt x="6223679" y="3688665"/>
                  </a:lnTo>
                  <a:lnTo>
                    <a:pt x="6248680" y="3653701"/>
                  </a:lnTo>
                  <a:lnTo>
                    <a:pt x="6273485" y="3609997"/>
                  </a:lnTo>
                  <a:lnTo>
                    <a:pt x="6298096" y="3575033"/>
                  </a:lnTo>
                  <a:lnTo>
                    <a:pt x="6322513" y="3531328"/>
                  </a:lnTo>
                  <a:lnTo>
                    <a:pt x="6346736" y="3487624"/>
                  </a:lnTo>
                  <a:lnTo>
                    <a:pt x="6370765" y="3452660"/>
                  </a:lnTo>
                  <a:lnTo>
                    <a:pt x="6394599" y="3408956"/>
                  </a:lnTo>
                  <a:lnTo>
                    <a:pt x="6418240" y="3373992"/>
                  </a:lnTo>
                  <a:lnTo>
                    <a:pt x="6441686" y="3330287"/>
                  </a:lnTo>
                  <a:lnTo>
                    <a:pt x="6464938" y="3286583"/>
                  </a:lnTo>
                  <a:lnTo>
                    <a:pt x="6487997" y="3251619"/>
                  </a:lnTo>
                  <a:lnTo>
                    <a:pt x="6510861" y="3207915"/>
                  </a:lnTo>
                  <a:lnTo>
                    <a:pt x="6533532" y="3164210"/>
                  </a:lnTo>
                  <a:lnTo>
                    <a:pt x="6556009" y="3120505"/>
                  </a:lnTo>
                  <a:lnTo>
                    <a:pt x="6578292" y="3085542"/>
                  </a:lnTo>
                  <a:lnTo>
                    <a:pt x="6600382" y="3041837"/>
                  </a:lnTo>
                  <a:lnTo>
                    <a:pt x="6622278" y="2998133"/>
                  </a:lnTo>
                  <a:lnTo>
                    <a:pt x="6643981" y="2954428"/>
                  </a:lnTo>
                  <a:lnTo>
                    <a:pt x="6665490" y="2910723"/>
                  </a:lnTo>
                  <a:lnTo>
                    <a:pt x="6686806" y="2867019"/>
                  </a:lnTo>
                  <a:lnTo>
                    <a:pt x="6707928" y="2823314"/>
                  </a:lnTo>
                  <a:lnTo>
                    <a:pt x="6728857" y="2779610"/>
                  </a:lnTo>
                  <a:lnTo>
                    <a:pt x="6749593" y="2735905"/>
                  </a:lnTo>
                  <a:lnTo>
                    <a:pt x="6770135" y="2692201"/>
                  </a:lnTo>
                  <a:lnTo>
                    <a:pt x="6790485" y="2648496"/>
                  </a:lnTo>
                  <a:lnTo>
                    <a:pt x="6810641" y="2604792"/>
                  </a:lnTo>
                  <a:lnTo>
                    <a:pt x="6830605" y="2561087"/>
                  </a:lnTo>
                  <a:lnTo>
                    <a:pt x="6850375" y="2517382"/>
                  </a:lnTo>
                  <a:lnTo>
                    <a:pt x="6869953" y="2473678"/>
                  </a:lnTo>
                  <a:lnTo>
                    <a:pt x="6889338" y="2429973"/>
                  </a:lnTo>
                  <a:lnTo>
                    <a:pt x="6908530" y="2377528"/>
                  </a:lnTo>
                  <a:lnTo>
                    <a:pt x="6927529" y="2333823"/>
                  </a:lnTo>
                  <a:lnTo>
                    <a:pt x="6946335" y="2290119"/>
                  </a:lnTo>
                  <a:lnTo>
                    <a:pt x="6964949" y="2246414"/>
                  </a:lnTo>
                  <a:lnTo>
                    <a:pt x="6983371" y="2193969"/>
                  </a:lnTo>
                  <a:lnTo>
                    <a:pt x="7001599" y="2150264"/>
                  </a:lnTo>
                  <a:lnTo>
                    <a:pt x="7019636" y="2106559"/>
                  </a:lnTo>
                  <a:lnTo>
                    <a:pt x="7037480" y="2054114"/>
                  </a:lnTo>
                  <a:lnTo>
                    <a:pt x="7055131" y="2010409"/>
                  </a:lnTo>
                  <a:lnTo>
                    <a:pt x="7072591" y="1966705"/>
                  </a:lnTo>
                  <a:lnTo>
                    <a:pt x="7089858" y="1914259"/>
                  </a:lnTo>
                  <a:lnTo>
                    <a:pt x="7106933" y="1870555"/>
                  </a:lnTo>
                  <a:lnTo>
                    <a:pt x="7123815" y="1818109"/>
                  </a:lnTo>
                  <a:lnTo>
                    <a:pt x="7140506" y="1774405"/>
                  </a:lnTo>
                  <a:lnTo>
                    <a:pt x="7157005" y="1721959"/>
                  </a:lnTo>
                  <a:lnTo>
                    <a:pt x="7173312" y="1678255"/>
                  </a:lnTo>
                  <a:lnTo>
                    <a:pt x="7189427" y="1625809"/>
                  </a:lnTo>
                  <a:lnTo>
                    <a:pt x="7205350" y="1582105"/>
                  </a:lnTo>
                  <a:lnTo>
                    <a:pt x="7221081" y="1529659"/>
                  </a:lnTo>
                  <a:lnTo>
                    <a:pt x="7236620" y="1477214"/>
                  </a:lnTo>
                  <a:lnTo>
                    <a:pt x="7251968" y="1433509"/>
                  </a:lnTo>
                  <a:lnTo>
                    <a:pt x="7267125" y="1381064"/>
                  </a:lnTo>
                  <a:lnTo>
                    <a:pt x="7282089" y="1328618"/>
                  </a:lnTo>
                  <a:lnTo>
                    <a:pt x="7296862" y="1276173"/>
                  </a:lnTo>
                  <a:lnTo>
                    <a:pt x="7311444" y="1232468"/>
                  </a:lnTo>
                  <a:lnTo>
                    <a:pt x="7325834" y="1180023"/>
                  </a:lnTo>
                  <a:lnTo>
                    <a:pt x="7340033" y="1127577"/>
                  </a:lnTo>
                  <a:lnTo>
                    <a:pt x="7354041" y="1075132"/>
                  </a:lnTo>
                  <a:lnTo>
                    <a:pt x="7367858" y="1022686"/>
                  </a:lnTo>
                  <a:lnTo>
                    <a:pt x="7381483" y="970241"/>
                  </a:lnTo>
                  <a:lnTo>
                    <a:pt x="7394917" y="926536"/>
                  </a:lnTo>
                  <a:lnTo>
                    <a:pt x="7408160" y="874091"/>
                  </a:lnTo>
                  <a:lnTo>
                    <a:pt x="7421213" y="821645"/>
                  </a:lnTo>
                  <a:lnTo>
                    <a:pt x="7434074" y="769200"/>
                  </a:lnTo>
                  <a:lnTo>
                    <a:pt x="7446744" y="716754"/>
                  </a:lnTo>
                  <a:lnTo>
                    <a:pt x="7459224" y="664309"/>
                  </a:lnTo>
                  <a:lnTo>
                    <a:pt x="7471512" y="611863"/>
                  </a:lnTo>
                  <a:lnTo>
                    <a:pt x="7483610" y="550677"/>
                  </a:lnTo>
                  <a:lnTo>
                    <a:pt x="7495518" y="498232"/>
                  </a:lnTo>
                  <a:lnTo>
                    <a:pt x="7507235" y="445786"/>
                  </a:lnTo>
                  <a:lnTo>
                    <a:pt x="7518761" y="393341"/>
                  </a:lnTo>
                  <a:lnTo>
                    <a:pt x="7530096" y="340895"/>
                  </a:lnTo>
                  <a:lnTo>
                    <a:pt x="7541242" y="288450"/>
                  </a:lnTo>
                  <a:lnTo>
                    <a:pt x="7552197" y="227263"/>
                  </a:lnTo>
                  <a:lnTo>
                    <a:pt x="7562961" y="174818"/>
                  </a:lnTo>
                  <a:lnTo>
                    <a:pt x="7573535" y="122372"/>
                  </a:lnTo>
                  <a:lnTo>
                    <a:pt x="7583919" y="69927"/>
                  </a:lnTo>
                  <a:lnTo>
                    <a:pt x="7594113" y="8740"/>
                  </a:lnTo>
                  <a:lnTo>
                    <a:pt x="7593099" y="8740"/>
                  </a:lnTo>
                  <a:lnTo>
                    <a:pt x="7592470" y="0"/>
                  </a:lnTo>
                  <a:close/>
                </a:path>
              </a:pathLst>
            </a:custGeom>
            <a:solidFill>
              <a:srgbClr val="A5CF5C"/>
            </a:solidFill>
          </p:spPr>
          <p:txBody>
            <a:bodyPr wrap="square" lIns="0" tIns="0" rIns="0" bIns="0" rtlCol="0"/>
            <a:lstStyle/>
            <a:p>
              <a:pPr defTabSz="448422"/>
              <a:endParaRPr sz="883">
                <a:solidFill>
                  <a:prstClr val="black"/>
                </a:solidFill>
                <a:latin typeface="Calibri"/>
              </a:endParaRPr>
            </a:p>
          </p:txBody>
        </p:sp>
        <p:sp>
          <p:nvSpPr>
            <p:cNvPr id="10" name="object 5">
              <a:extLst>
                <a:ext uri="{FF2B5EF4-FFF2-40B4-BE49-F238E27FC236}">
                  <a16:creationId xmlns:a16="http://schemas.microsoft.com/office/drawing/2014/main" id="{0402A7A7-66D4-4183-A5EB-8E9C147DDD5B}"/>
                </a:ext>
              </a:extLst>
            </p:cNvPr>
            <p:cNvSpPr/>
            <p:nvPr/>
          </p:nvSpPr>
          <p:spPr>
            <a:xfrm>
              <a:off x="5233492" y="3676610"/>
              <a:ext cx="6961684" cy="3163257"/>
            </a:xfrm>
            <a:custGeom>
              <a:avLst/>
              <a:gdLst/>
              <a:ahLst/>
              <a:cxnLst/>
              <a:rect l="l" t="t" r="r" b="b"/>
              <a:pathLst>
                <a:path w="10638790" h="6450965">
                  <a:moveTo>
                    <a:pt x="10638259" y="0"/>
                  </a:moveTo>
                  <a:lnTo>
                    <a:pt x="10476628" y="0"/>
                  </a:lnTo>
                  <a:lnTo>
                    <a:pt x="10422954" y="8740"/>
                  </a:lnTo>
                  <a:lnTo>
                    <a:pt x="10315913" y="8740"/>
                  </a:lnTo>
                  <a:lnTo>
                    <a:pt x="10262545" y="17481"/>
                  </a:lnTo>
                  <a:lnTo>
                    <a:pt x="10156114" y="17481"/>
                  </a:lnTo>
                  <a:lnTo>
                    <a:pt x="10103050" y="26222"/>
                  </a:lnTo>
                  <a:lnTo>
                    <a:pt x="10050089" y="26222"/>
                  </a:lnTo>
                  <a:lnTo>
                    <a:pt x="9997228" y="34963"/>
                  </a:lnTo>
                  <a:lnTo>
                    <a:pt x="9944469" y="34963"/>
                  </a:lnTo>
                  <a:lnTo>
                    <a:pt x="9891812" y="43704"/>
                  </a:lnTo>
                  <a:lnTo>
                    <a:pt x="9839256" y="43704"/>
                  </a:lnTo>
                  <a:lnTo>
                    <a:pt x="9786801" y="52445"/>
                  </a:lnTo>
                  <a:lnTo>
                    <a:pt x="9734447" y="52445"/>
                  </a:lnTo>
                  <a:lnTo>
                    <a:pt x="9682194" y="61186"/>
                  </a:lnTo>
                  <a:lnTo>
                    <a:pt x="9630043" y="61186"/>
                  </a:lnTo>
                  <a:lnTo>
                    <a:pt x="9526043" y="78668"/>
                  </a:lnTo>
                  <a:lnTo>
                    <a:pt x="9474194" y="78668"/>
                  </a:lnTo>
                  <a:lnTo>
                    <a:pt x="9370800" y="96150"/>
                  </a:lnTo>
                  <a:lnTo>
                    <a:pt x="9319254" y="96150"/>
                  </a:lnTo>
                  <a:lnTo>
                    <a:pt x="9165222" y="122372"/>
                  </a:lnTo>
                  <a:lnTo>
                    <a:pt x="9114079" y="122372"/>
                  </a:lnTo>
                  <a:lnTo>
                    <a:pt x="8210661" y="279709"/>
                  </a:lnTo>
                  <a:lnTo>
                    <a:pt x="8161421" y="297191"/>
                  </a:lnTo>
                  <a:lnTo>
                    <a:pt x="7965459" y="332154"/>
                  </a:lnTo>
                  <a:lnTo>
                    <a:pt x="7916717" y="349636"/>
                  </a:lnTo>
                  <a:lnTo>
                    <a:pt x="7819531" y="367118"/>
                  </a:lnTo>
                  <a:lnTo>
                    <a:pt x="7771088" y="384600"/>
                  </a:lnTo>
                  <a:lnTo>
                    <a:pt x="7722743" y="393341"/>
                  </a:lnTo>
                  <a:lnTo>
                    <a:pt x="7674498" y="410822"/>
                  </a:lnTo>
                  <a:lnTo>
                    <a:pt x="7578306" y="428304"/>
                  </a:lnTo>
                  <a:lnTo>
                    <a:pt x="7530358" y="445786"/>
                  </a:lnTo>
                  <a:lnTo>
                    <a:pt x="7482510" y="454527"/>
                  </a:lnTo>
                  <a:lnTo>
                    <a:pt x="7434760" y="472009"/>
                  </a:lnTo>
                  <a:lnTo>
                    <a:pt x="7387110" y="480750"/>
                  </a:lnTo>
                  <a:lnTo>
                    <a:pt x="7339558" y="498232"/>
                  </a:lnTo>
                  <a:lnTo>
                    <a:pt x="7292105" y="506972"/>
                  </a:lnTo>
                  <a:lnTo>
                    <a:pt x="7197496" y="541936"/>
                  </a:lnTo>
                  <a:lnTo>
                    <a:pt x="7150340" y="550677"/>
                  </a:lnTo>
                  <a:lnTo>
                    <a:pt x="7103282" y="568159"/>
                  </a:lnTo>
                  <a:lnTo>
                    <a:pt x="7056323" y="576900"/>
                  </a:lnTo>
                  <a:lnTo>
                    <a:pt x="6916038" y="629345"/>
                  </a:lnTo>
                  <a:lnTo>
                    <a:pt x="6869473" y="638086"/>
                  </a:lnTo>
                  <a:lnTo>
                    <a:pt x="6730368" y="690532"/>
                  </a:lnTo>
                  <a:lnTo>
                    <a:pt x="6684196" y="699273"/>
                  </a:lnTo>
                  <a:lnTo>
                    <a:pt x="6182779" y="891573"/>
                  </a:lnTo>
                  <a:lnTo>
                    <a:pt x="5990881" y="961500"/>
                  </a:lnTo>
                  <a:lnTo>
                    <a:pt x="5942743" y="987723"/>
                  </a:lnTo>
                  <a:lnTo>
                    <a:pt x="5894810" y="1005204"/>
                  </a:lnTo>
                  <a:lnTo>
                    <a:pt x="5847064" y="1031427"/>
                  </a:lnTo>
                  <a:lnTo>
                    <a:pt x="5799490" y="1048909"/>
                  </a:lnTo>
                  <a:lnTo>
                    <a:pt x="5752072" y="1075132"/>
                  </a:lnTo>
                  <a:lnTo>
                    <a:pt x="5704792" y="1092614"/>
                  </a:lnTo>
                  <a:lnTo>
                    <a:pt x="5657634" y="1118836"/>
                  </a:lnTo>
                  <a:lnTo>
                    <a:pt x="5610582" y="1136318"/>
                  </a:lnTo>
                  <a:lnTo>
                    <a:pt x="5563619" y="1162541"/>
                  </a:lnTo>
                  <a:lnTo>
                    <a:pt x="5516730" y="1180023"/>
                  </a:lnTo>
                  <a:lnTo>
                    <a:pt x="5423103" y="1232468"/>
                  </a:lnTo>
                  <a:lnTo>
                    <a:pt x="5376334" y="1249950"/>
                  </a:lnTo>
                  <a:lnTo>
                    <a:pt x="5329268" y="1276173"/>
                  </a:lnTo>
                  <a:lnTo>
                    <a:pt x="5235005" y="1319877"/>
                  </a:lnTo>
                  <a:lnTo>
                    <a:pt x="5140963" y="1372323"/>
                  </a:lnTo>
                  <a:lnTo>
                    <a:pt x="5094172" y="1389805"/>
                  </a:lnTo>
                  <a:lnTo>
                    <a:pt x="5001349" y="1442250"/>
                  </a:lnTo>
                  <a:lnTo>
                    <a:pt x="4283861" y="1861814"/>
                  </a:lnTo>
                  <a:lnTo>
                    <a:pt x="4239432" y="1896778"/>
                  </a:lnTo>
                  <a:lnTo>
                    <a:pt x="4107159" y="1975446"/>
                  </a:lnTo>
                  <a:lnTo>
                    <a:pt x="4063475" y="2010409"/>
                  </a:lnTo>
                  <a:lnTo>
                    <a:pt x="4020277" y="2036632"/>
                  </a:lnTo>
                  <a:lnTo>
                    <a:pt x="3977456" y="2071596"/>
                  </a:lnTo>
                  <a:lnTo>
                    <a:pt x="3934833" y="2097819"/>
                  </a:lnTo>
                  <a:lnTo>
                    <a:pt x="3892228" y="2132782"/>
                  </a:lnTo>
                  <a:lnTo>
                    <a:pt x="3808952" y="2185228"/>
                  </a:lnTo>
                  <a:lnTo>
                    <a:pt x="3768490" y="2220191"/>
                  </a:lnTo>
                  <a:lnTo>
                    <a:pt x="3687742" y="2272637"/>
                  </a:lnTo>
                  <a:lnTo>
                    <a:pt x="3647470" y="2307600"/>
                  </a:lnTo>
                  <a:lnTo>
                    <a:pt x="3567163" y="2360046"/>
                  </a:lnTo>
                  <a:lnTo>
                    <a:pt x="3527142" y="2395010"/>
                  </a:lnTo>
                  <a:lnTo>
                    <a:pt x="3487220" y="2421232"/>
                  </a:lnTo>
                  <a:lnTo>
                    <a:pt x="3447403" y="2456196"/>
                  </a:lnTo>
                  <a:lnTo>
                    <a:pt x="3407698" y="2482419"/>
                  </a:lnTo>
                  <a:lnTo>
                    <a:pt x="3368112" y="2517382"/>
                  </a:lnTo>
                  <a:lnTo>
                    <a:pt x="3328652" y="2543605"/>
                  </a:lnTo>
                  <a:lnTo>
                    <a:pt x="3289326" y="2578569"/>
                  </a:lnTo>
                  <a:lnTo>
                    <a:pt x="3250140" y="2604792"/>
                  </a:lnTo>
                  <a:lnTo>
                    <a:pt x="3211101" y="2639755"/>
                  </a:lnTo>
                  <a:lnTo>
                    <a:pt x="3172217" y="2665978"/>
                  </a:lnTo>
                  <a:lnTo>
                    <a:pt x="3137174" y="2700942"/>
                  </a:lnTo>
                  <a:lnTo>
                    <a:pt x="3100539" y="2727164"/>
                  </a:lnTo>
                  <a:lnTo>
                    <a:pt x="3063994" y="2762128"/>
                  </a:lnTo>
                  <a:lnTo>
                    <a:pt x="3027539" y="2788351"/>
                  </a:lnTo>
                  <a:lnTo>
                    <a:pt x="2954901" y="2858278"/>
                  </a:lnTo>
                  <a:lnTo>
                    <a:pt x="2918718" y="2884501"/>
                  </a:lnTo>
                  <a:lnTo>
                    <a:pt x="2882625" y="2919464"/>
                  </a:lnTo>
                  <a:lnTo>
                    <a:pt x="2846622" y="2945687"/>
                  </a:lnTo>
                  <a:lnTo>
                    <a:pt x="2774887" y="3015614"/>
                  </a:lnTo>
                  <a:lnTo>
                    <a:pt x="2739155" y="3041837"/>
                  </a:lnTo>
                  <a:lnTo>
                    <a:pt x="2632499" y="3146728"/>
                  </a:lnTo>
                  <a:lnTo>
                    <a:pt x="2597127" y="3172951"/>
                  </a:lnTo>
                  <a:lnTo>
                    <a:pt x="2456540" y="3312805"/>
                  </a:lnTo>
                  <a:lnTo>
                    <a:pt x="2421618" y="3339028"/>
                  </a:lnTo>
                  <a:lnTo>
                    <a:pt x="2179678" y="3583774"/>
                  </a:lnTo>
                  <a:lnTo>
                    <a:pt x="1942131" y="3828519"/>
                  </a:lnTo>
                  <a:lnTo>
                    <a:pt x="1908553" y="3872224"/>
                  </a:lnTo>
                  <a:lnTo>
                    <a:pt x="1775137" y="4012078"/>
                  </a:lnTo>
                  <a:lnTo>
                    <a:pt x="1742006" y="4055783"/>
                  </a:lnTo>
                  <a:lnTo>
                    <a:pt x="1676011" y="4125710"/>
                  </a:lnTo>
                  <a:lnTo>
                    <a:pt x="1643148" y="4169415"/>
                  </a:lnTo>
                  <a:lnTo>
                    <a:pt x="1577688" y="4239342"/>
                  </a:lnTo>
                  <a:lnTo>
                    <a:pt x="1545092" y="4283047"/>
                  </a:lnTo>
                  <a:lnTo>
                    <a:pt x="1480167" y="4352974"/>
                  </a:lnTo>
                  <a:lnTo>
                    <a:pt x="1447837" y="4396679"/>
                  </a:lnTo>
                  <a:lnTo>
                    <a:pt x="1415597" y="4431642"/>
                  </a:lnTo>
                  <a:lnTo>
                    <a:pt x="1383446" y="4475347"/>
                  </a:lnTo>
                  <a:lnTo>
                    <a:pt x="1351383" y="4510311"/>
                  </a:lnTo>
                  <a:lnTo>
                    <a:pt x="1319409" y="4554015"/>
                  </a:lnTo>
                  <a:lnTo>
                    <a:pt x="1287524" y="4588979"/>
                  </a:lnTo>
                  <a:lnTo>
                    <a:pt x="1255728" y="4632683"/>
                  </a:lnTo>
                  <a:lnTo>
                    <a:pt x="1224020" y="4667647"/>
                  </a:lnTo>
                  <a:lnTo>
                    <a:pt x="1160871" y="4755056"/>
                  </a:lnTo>
                  <a:lnTo>
                    <a:pt x="1129430" y="4790020"/>
                  </a:lnTo>
                  <a:lnTo>
                    <a:pt x="1066813" y="4877429"/>
                  </a:lnTo>
                  <a:lnTo>
                    <a:pt x="1035637" y="4912393"/>
                  </a:lnTo>
                  <a:lnTo>
                    <a:pt x="973550" y="4999802"/>
                  </a:lnTo>
                  <a:lnTo>
                    <a:pt x="942640" y="5034765"/>
                  </a:lnTo>
                  <a:lnTo>
                    <a:pt x="819881" y="5209584"/>
                  </a:lnTo>
                  <a:lnTo>
                    <a:pt x="789413" y="5244547"/>
                  </a:lnTo>
                  <a:lnTo>
                    <a:pt x="668419" y="5419365"/>
                  </a:lnTo>
                  <a:lnTo>
                    <a:pt x="548836" y="5594184"/>
                  </a:lnTo>
                  <a:lnTo>
                    <a:pt x="430659" y="5769002"/>
                  </a:lnTo>
                  <a:lnTo>
                    <a:pt x="313889" y="5943820"/>
                  </a:lnTo>
                  <a:lnTo>
                    <a:pt x="284915" y="5996266"/>
                  </a:lnTo>
                  <a:lnTo>
                    <a:pt x="198521" y="6127379"/>
                  </a:lnTo>
                  <a:lnTo>
                    <a:pt x="169899" y="6179825"/>
                  </a:lnTo>
                  <a:lnTo>
                    <a:pt x="84556" y="6310939"/>
                  </a:lnTo>
                  <a:lnTo>
                    <a:pt x="56283" y="6363384"/>
                  </a:lnTo>
                  <a:lnTo>
                    <a:pt x="0" y="6450793"/>
                  </a:lnTo>
                  <a:lnTo>
                    <a:pt x="8619125" y="6450793"/>
                  </a:lnTo>
                  <a:lnTo>
                    <a:pt x="8711512" y="6398348"/>
                  </a:lnTo>
                  <a:lnTo>
                    <a:pt x="8757445" y="6363384"/>
                  </a:lnTo>
                  <a:lnTo>
                    <a:pt x="8848662" y="6310939"/>
                  </a:lnTo>
                  <a:lnTo>
                    <a:pt x="8891904" y="6275975"/>
                  </a:lnTo>
                  <a:lnTo>
                    <a:pt x="8934777" y="6249752"/>
                  </a:lnTo>
                  <a:lnTo>
                    <a:pt x="8977452" y="6214789"/>
                  </a:lnTo>
                  <a:lnTo>
                    <a:pt x="9020095" y="6188566"/>
                  </a:lnTo>
                  <a:lnTo>
                    <a:pt x="9103397" y="6127379"/>
                  </a:lnTo>
                  <a:lnTo>
                    <a:pt x="9143867" y="6101157"/>
                  </a:lnTo>
                  <a:lnTo>
                    <a:pt x="9184276" y="6066193"/>
                  </a:lnTo>
                  <a:lnTo>
                    <a:pt x="9264892" y="6013748"/>
                  </a:lnTo>
                  <a:lnTo>
                    <a:pt x="9305084" y="5978784"/>
                  </a:lnTo>
                  <a:lnTo>
                    <a:pt x="9345191" y="5952561"/>
                  </a:lnTo>
                  <a:lnTo>
                    <a:pt x="9385206" y="5917597"/>
                  </a:lnTo>
                  <a:lnTo>
                    <a:pt x="9464934" y="5865152"/>
                  </a:lnTo>
                  <a:lnTo>
                    <a:pt x="9504634" y="5830188"/>
                  </a:lnTo>
                  <a:lnTo>
                    <a:pt x="9544216" y="5803966"/>
                  </a:lnTo>
                  <a:lnTo>
                    <a:pt x="9583674" y="5769002"/>
                  </a:lnTo>
                  <a:lnTo>
                    <a:pt x="9623001" y="5742779"/>
                  </a:lnTo>
                  <a:lnTo>
                    <a:pt x="9701235" y="5672852"/>
                  </a:lnTo>
                  <a:lnTo>
                    <a:pt x="9740130" y="5646629"/>
                  </a:lnTo>
                  <a:lnTo>
                    <a:pt x="9774788" y="5611666"/>
                  </a:lnTo>
                  <a:lnTo>
                    <a:pt x="9813435" y="5585443"/>
                  </a:lnTo>
                  <a:lnTo>
                    <a:pt x="9890427" y="5515516"/>
                  </a:lnTo>
                  <a:lnTo>
                    <a:pt x="9928772" y="5489293"/>
                  </a:lnTo>
                  <a:lnTo>
                    <a:pt x="10118988" y="5314475"/>
                  </a:lnTo>
                  <a:lnTo>
                    <a:pt x="10156730" y="5288252"/>
                  </a:lnTo>
                  <a:lnTo>
                    <a:pt x="10418114" y="5043506"/>
                  </a:lnTo>
                  <a:lnTo>
                    <a:pt x="10565276" y="4903652"/>
                  </a:lnTo>
                  <a:lnTo>
                    <a:pt x="10601817" y="4859947"/>
                  </a:lnTo>
                  <a:lnTo>
                    <a:pt x="10638259" y="4824983"/>
                  </a:lnTo>
                  <a:lnTo>
                    <a:pt x="10638259" y="0"/>
                  </a:lnTo>
                  <a:close/>
                </a:path>
              </a:pathLst>
            </a:custGeom>
            <a:solidFill>
              <a:srgbClr val="FFFFFF"/>
            </a:solidFill>
          </p:spPr>
          <p:txBody>
            <a:bodyPr wrap="square" lIns="0" tIns="0" rIns="0" bIns="0" rtlCol="0"/>
            <a:lstStyle/>
            <a:p>
              <a:pPr defTabSz="448422"/>
              <a:endParaRPr sz="883">
                <a:solidFill>
                  <a:prstClr val="black"/>
                </a:solidFill>
                <a:latin typeface="Calibri"/>
              </a:endParaRPr>
            </a:p>
          </p:txBody>
        </p:sp>
        <p:sp>
          <p:nvSpPr>
            <p:cNvPr id="11" name="object 6">
              <a:extLst>
                <a:ext uri="{FF2B5EF4-FFF2-40B4-BE49-F238E27FC236}">
                  <a16:creationId xmlns:a16="http://schemas.microsoft.com/office/drawing/2014/main" id="{EFD47138-2D06-4B92-9949-523774F3D635}"/>
                </a:ext>
              </a:extLst>
            </p:cNvPr>
            <p:cNvSpPr/>
            <p:nvPr/>
          </p:nvSpPr>
          <p:spPr>
            <a:xfrm>
              <a:off x="10233853" y="5111563"/>
              <a:ext cx="77129" cy="131254"/>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12" name="object 7">
              <a:extLst>
                <a:ext uri="{FF2B5EF4-FFF2-40B4-BE49-F238E27FC236}">
                  <a16:creationId xmlns:a16="http://schemas.microsoft.com/office/drawing/2014/main" id="{C60EB693-BBC3-4AF2-A69F-6BE48A86802D}"/>
                </a:ext>
              </a:extLst>
            </p:cNvPr>
            <p:cNvSpPr/>
            <p:nvPr/>
          </p:nvSpPr>
          <p:spPr>
            <a:xfrm>
              <a:off x="10132162" y="5199687"/>
              <a:ext cx="18060" cy="10898"/>
            </a:xfrm>
            <a:custGeom>
              <a:avLst/>
              <a:gdLst/>
              <a:ahLst/>
              <a:cxnLst/>
              <a:rect l="l" t="t" r="r" b="b"/>
              <a:pathLst>
                <a:path w="36830" h="22225">
                  <a:moveTo>
                    <a:pt x="1363" y="0"/>
                  </a:moveTo>
                  <a:lnTo>
                    <a:pt x="917" y="1180"/>
                  </a:lnTo>
                  <a:lnTo>
                    <a:pt x="445" y="2351"/>
                  </a:lnTo>
                  <a:lnTo>
                    <a:pt x="0" y="3531"/>
                  </a:lnTo>
                  <a:lnTo>
                    <a:pt x="9311" y="7890"/>
                  </a:lnTo>
                  <a:lnTo>
                    <a:pt x="18556" y="12360"/>
                  </a:lnTo>
                  <a:lnTo>
                    <a:pt x="27730" y="16950"/>
                  </a:lnTo>
                  <a:lnTo>
                    <a:pt x="36825" y="21668"/>
                  </a:lnTo>
                  <a:lnTo>
                    <a:pt x="28094" y="16093"/>
                  </a:lnTo>
                  <a:lnTo>
                    <a:pt x="19281" y="10614"/>
                  </a:lnTo>
                  <a:lnTo>
                    <a:pt x="10374" y="5245"/>
                  </a:lnTo>
                  <a:lnTo>
                    <a:pt x="1363" y="0"/>
                  </a:lnTo>
                  <a:close/>
                </a:path>
              </a:pathLst>
            </a:custGeom>
            <a:solidFill>
              <a:srgbClr val="65C080"/>
            </a:solidFill>
          </p:spPr>
          <p:txBody>
            <a:bodyPr wrap="square" lIns="0" tIns="0" rIns="0" bIns="0" rtlCol="0"/>
            <a:lstStyle/>
            <a:p>
              <a:pPr defTabSz="448422"/>
              <a:endParaRPr sz="883">
                <a:solidFill>
                  <a:prstClr val="black"/>
                </a:solidFill>
                <a:latin typeface="Calibri"/>
              </a:endParaRPr>
            </a:p>
          </p:txBody>
        </p:sp>
        <p:sp>
          <p:nvSpPr>
            <p:cNvPr id="13" name="object 8">
              <a:extLst>
                <a:ext uri="{FF2B5EF4-FFF2-40B4-BE49-F238E27FC236}">
                  <a16:creationId xmlns:a16="http://schemas.microsoft.com/office/drawing/2014/main" id="{3FDD861A-3E9F-48AC-8FE5-4D32AB9EA651}"/>
                </a:ext>
              </a:extLst>
            </p:cNvPr>
            <p:cNvSpPr/>
            <p:nvPr/>
          </p:nvSpPr>
          <p:spPr>
            <a:xfrm>
              <a:off x="10138818" y="4790069"/>
              <a:ext cx="119069" cy="185088"/>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14" name="object 9">
              <a:extLst>
                <a:ext uri="{FF2B5EF4-FFF2-40B4-BE49-F238E27FC236}">
                  <a16:creationId xmlns:a16="http://schemas.microsoft.com/office/drawing/2014/main" id="{BAECED4F-B655-4AEF-8669-39202A2C9FB2}"/>
                </a:ext>
              </a:extLst>
            </p:cNvPr>
            <p:cNvSpPr/>
            <p:nvPr/>
          </p:nvSpPr>
          <p:spPr>
            <a:xfrm>
              <a:off x="10075384" y="5176579"/>
              <a:ext cx="64143" cy="19617"/>
            </a:xfrm>
            <a:custGeom>
              <a:avLst/>
              <a:gdLst/>
              <a:ahLst/>
              <a:cxnLst/>
              <a:rect l="l" t="t" r="r" b="b"/>
              <a:pathLst>
                <a:path w="130809" h="40004">
                  <a:moveTo>
                    <a:pt x="148" y="0"/>
                  </a:moveTo>
                  <a:lnTo>
                    <a:pt x="0" y="524"/>
                  </a:lnTo>
                  <a:lnTo>
                    <a:pt x="33476" y="8104"/>
                  </a:lnTo>
                  <a:lnTo>
                    <a:pt x="66339" y="17222"/>
                  </a:lnTo>
                  <a:lnTo>
                    <a:pt x="98558" y="27821"/>
                  </a:lnTo>
                  <a:lnTo>
                    <a:pt x="130108" y="39841"/>
                  </a:lnTo>
                  <a:lnTo>
                    <a:pt x="130204" y="39526"/>
                  </a:lnTo>
                  <a:lnTo>
                    <a:pt x="130274" y="39194"/>
                  </a:lnTo>
                  <a:lnTo>
                    <a:pt x="130379" y="38870"/>
                  </a:lnTo>
                  <a:lnTo>
                    <a:pt x="98797" y="26946"/>
                  </a:lnTo>
                  <a:lnTo>
                    <a:pt x="66545" y="16459"/>
                  </a:lnTo>
                  <a:lnTo>
                    <a:pt x="33653" y="7460"/>
                  </a:lnTo>
                  <a:lnTo>
                    <a:pt x="148" y="0"/>
                  </a:lnTo>
                  <a:close/>
                </a:path>
              </a:pathLst>
            </a:custGeom>
            <a:solidFill>
              <a:srgbClr val="65C080"/>
            </a:solidFill>
          </p:spPr>
          <p:txBody>
            <a:bodyPr wrap="square" lIns="0" tIns="0" rIns="0" bIns="0" rtlCol="0"/>
            <a:lstStyle/>
            <a:p>
              <a:pPr defTabSz="448422"/>
              <a:endParaRPr sz="883">
                <a:solidFill>
                  <a:prstClr val="black"/>
                </a:solidFill>
                <a:latin typeface="Calibri"/>
              </a:endParaRPr>
            </a:p>
          </p:txBody>
        </p:sp>
        <p:sp>
          <p:nvSpPr>
            <p:cNvPr id="15" name="object 10">
              <a:extLst>
                <a:ext uri="{FF2B5EF4-FFF2-40B4-BE49-F238E27FC236}">
                  <a16:creationId xmlns:a16="http://schemas.microsoft.com/office/drawing/2014/main" id="{E87D25C8-C185-41BD-A91B-3AF1B0C9EE0F}"/>
                </a:ext>
              </a:extLst>
            </p:cNvPr>
            <p:cNvSpPr/>
            <p:nvPr/>
          </p:nvSpPr>
          <p:spPr>
            <a:xfrm>
              <a:off x="10254630" y="4785594"/>
              <a:ext cx="45133" cy="122399"/>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16" name="object 11">
              <a:extLst>
                <a:ext uri="{FF2B5EF4-FFF2-40B4-BE49-F238E27FC236}">
                  <a16:creationId xmlns:a16="http://schemas.microsoft.com/office/drawing/2014/main" id="{C46717D0-7678-4956-A543-FBFA67E19CDC}"/>
                </a:ext>
              </a:extLst>
            </p:cNvPr>
            <p:cNvSpPr/>
            <p:nvPr/>
          </p:nvSpPr>
          <p:spPr>
            <a:xfrm>
              <a:off x="10491226" y="4942757"/>
              <a:ext cx="96781" cy="76075"/>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17" name="object 12">
              <a:extLst>
                <a:ext uri="{FF2B5EF4-FFF2-40B4-BE49-F238E27FC236}">
                  <a16:creationId xmlns:a16="http://schemas.microsoft.com/office/drawing/2014/main" id="{72DD256D-31CE-4246-96A2-32950125F490}"/>
                </a:ext>
              </a:extLst>
            </p:cNvPr>
            <p:cNvSpPr/>
            <p:nvPr/>
          </p:nvSpPr>
          <p:spPr>
            <a:xfrm>
              <a:off x="10577634" y="5116754"/>
              <a:ext cx="98195" cy="36425"/>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18" name="object 13">
              <a:extLst>
                <a:ext uri="{FF2B5EF4-FFF2-40B4-BE49-F238E27FC236}">
                  <a16:creationId xmlns:a16="http://schemas.microsoft.com/office/drawing/2014/main" id="{556EE169-E021-4434-AFFA-7658B91C65AC}"/>
                </a:ext>
              </a:extLst>
            </p:cNvPr>
            <p:cNvSpPr/>
            <p:nvPr/>
          </p:nvSpPr>
          <p:spPr>
            <a:xfrm>
              <a:off x="10552432" y="5263781"/>
              <a:ext cx="114911" cy="53486"/>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19" name="object 14">
              <a:extLst>
                <a:ext uri="{FF2B5EF4-FFF2-40B4-BE49-F238E27FC236}">
                  <a16:creationId xmlns:a16="http://schemas.microsoft.com/office/drawing/2014/main" id="{77DCC297-054F-49DA-9C60-23E5B6E1D4A4}"/>
                </a:ext>
              </a:extLst>
            </p:cNvPr>
            <p:cNvSpPr/>
            <p:nvPr/>
          </p:nvSpPr>
          <p:spPr>
            <a:xfrm>
              <a:off x="9944099" y="4937118"/>
              <a:ext cx="96781" cy="76079"/>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20" name="object 15">
              <a:extLst>
                <a:ext uri="{FF2B5EF4-FFF2-40B4-BE49-F238E27FC236}">
                  <a16:creationId xmlns:a16="http://schemas.microsoft.com/office/drawing/2014/main" id="{503FCB89-E6B7-4196-B9E8-7DDEC4DAAB94}"/>
                </a:ext>
              </a:extLst>
            </p:cNvPr>
            <p:cNvSpPr/>
            <p:nvPr/>
          </p:nvSpPr>
          <p:spPr>
            <a:xfrm>
              <a:off x="9863691" y="5114731"/>
              <a:ext cx="98195" cy="36424"/>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21" name="object 16">
              <a:extLst>
                <a:ext uri="{FF2B5EF4-FFF2-40B4-BE49-F238E27FC236}">
                  <a16:creationId xmlns:a16="http://schemas.microsoft.com/office/drawing/2014/main" id="{578DF0FC-31CC-4BDD-BA5E-0ACF3C3B9388}"/>
                </a:ext>
              </a:extLst>
            </p:cNvPr>
            <p:cNvSpPr/>
            <p:nvPr/>
          </p:nvSpPr>
          <p:spPr>
            <a:xfrm>
              <a:off x="9881093" y="5262740"/>
              <a:ext cx="113068" cy="55286"/>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22" name="object 17">
              <a:extLst>
                <a:ext uri="{FF2B5EF4-FFF2-40B4-BE49-F238E27FC236}">
                  <a16:creationId xmlns:a16="http://schemas.microsoft.com/office/drawing/2014/main" id="{4C868B83-AED3-42B5-9F8D-7273F16E70CA}"/>
                </a:ext>
              </a:extLst>
            </p:cNvPr>
            <p:cNvSpPr/>
            <p:nvPr/>
          </p:nvSpPr>
          <p:spPr>
            <a:xfrm>
              <a:off x="10487325" y="5169795"/>
              <a:ext cx="199605" cy="102494"/>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23" name="object 18">
              <a:extLst>
                <a:ext uri="{FF2B5EF4-FFF2-40B4-BE49-F238E27FC236}">
                  <a16:creationId xmlns:a16="http://schemas.microsoft.com/office/drawing/2014/main" id="{109CF668-D8E5-4EA8-99C8-356CAD28A216}"/>
                </a:ext>
              </a:extLst>
            </p:cNvPr>
            <p:cNvSpPr/>
            <p:nvPr/>
          </p:nvSpPr>
          <p:spPr>
            <a:xfrm>
              <a:off x="9861206" y="4792693"/>
              <a:ext cx="806137" cy="747300"/>
            </a:xfrm>
            <a:prstGeom prst="rect">
              <a:avLst/>
            </a:prstGeom>
            <a:blipFill>
              <a:blip r:embed="rId11"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24" name="object 19">
              <a:extLst>
                <a:ext uri="{FF2B5EF4-FFF2-40B4-BE49-F238E27FC236}">
                  <a16:creationId xmlns:a16="http://schemas.microsoft.com/office/drawing/2014/main" id="{7B79D278-3982-42E1-A2FF-CA539E45527A}"/>
                </a:ext>
              </a:extLst>
            </p:cNvPr>
            <p:cNvSpPr/>
            <p:nvPr/>
          </p:nvSpPr>
          <p:spPr>
            <a:xfrm>
              <a:off x="10183180" y="5376121"/>
              <a:ext cx="73807" cy="163872"/>
            </a:xfrm>
            <a:prstGeom prst="rect">
              <a:avLst/>
            </a:prstGeom>
            <a:blipFill>
              <a:blip r:embed="rId1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25" name="object 20">
              <a:extLst>
                <a:ext uri="{FF2B5EF4-FFF2-40B4-BE49-F238E27FC236}">
                  <a16:creationId xmlns:a16="http://schemas.microsoft.com/office/drawing/2014/main" id="{5D3F88B9-A740-4C99-8B12-193DA83EB666}"/>
                </a:ext>
              </a:extLst>
            </p:cNvPr>
            <p:cNvSpPr/>
            <p:nvPr/>
          </p:nvSpPr>
          <p:spPr>
            <a:xfrm>
              <a:off x="8849492" y="5372645"/>
              <a:ext cx="236022" cy="169699"/>
            </a:xfrm>
            <a:custGeom>
              <a:avLst/>
              <a:gdLst/>
              <a:ahLst/>
              <a:cxnLst/>
              <a:rect l="l" t="t" r="r" b="b"/>
              <a:pathLst>
                <a:path w="481330" h="346075">
                  <a:moveTo>
                    <a:pt x="339680" y="58581"/>
                  </a:moveTo>
                  <a:lnTo>
                    <a:pt x="141384" y="58581"/>
                  </a:lnTo>
                  <a:lnTo>
                    <a:pt x="152537" y="59962"/>
                  </a:lnTo>
                  <a:lnTo>
                    <a:pt x="162729" y="62716"/>
                  </a:lnTo>
                  <a:lnTo>
                    <a:pt x="194690" y="91738"/>
                  </a:lnTo>
                  <a:lnTo>
                    <a:pt x="201090" y="130485"/>
                  </a:lnTo>
                  <a:lnTo>
                    <a:pt x="201259" y="141384"/>
                  </a:lnTo>
                  <a:lnTo>
                    <a:pt x="201259" y="345493"/>
                  </a:lnTo>
                  <a:lnTo>
                    <a:pt x="277681" y="345493"/>
                  </a:lnTo>
                  <a:lnTo>
                    <a:pt x="277681" y="340930"/>
                  </a:lnTo>
                  <a:lnTo>
                    <a:pt x="279805" y="340930"/>
                  </a:lnTo>
                  <a:lnTo>
                    <a:pt x="279805" y="141384"/>
                  </a:lnTo>
                  <a:lnTo>
                    <a:pt x="284151" y="97918"/>
                  </a:lnTo>
                  <a:lnTo>
                    <a:pt x="310991" y="65409"/>
                  </a:lnTo>
                  <a:lnTo>
                    <a:pt x="323999" y="60908"/>
                  </a:lnTo>
                  <a:lnTo>
                    <a:pt x="327575" y="59616"/>
                  </a:lnTo>
                  <a:lnTo>
                    <a:pt x="331867" y="58840"/>
                  </a:lnTo>
                  <a:lnTo>
                    <a:pt x="339680" y="58581"/>
                  </a:lnTo>
                  <a:close/>
                </a:path>
                <a:path w="481330" h="346075">
                  <a:moveTo>
                    <a:pt x="469636" y="58581"/>
                  </a:moveTo>
                  <a:lnTo>
                    <a:pt x="344759" y="58581"/>
                  </a:lnTo>
                  <a:lnTo>
                    <a:pt x="355912" y="59962"/>
                  </a:lnTo>
                  <a:lnTo>
                    <a:pt x="366104" y="62716"/>
                  </a:lnTo>
                  <a:lnTo>
                    <a:pt x="398073" y="91738"/>
                  </a:lnTo>
                  <a:lnTo>
                    <a:pt x="404465" y="130485"/>
                  </a:lnTo>
                  <a:lnTo>
                    <a:pt x="404634" y="141384"/>
                  </a:lnTo>
                  <a:lnTo>
                    <a:pt x="404634" y="345493"/>
                  </a:lnTo>
                  <a:lnTo>
                    <a:pt x="481064" y="345493"/>
                  </a:lnTo>
                  <a:lnTo>
                    <a:pt x="480986" y="120721"/>
                  </a:lnTo>
                  <a:lnTo>
                    <a:pt x="476053" y="76928"/>
                  </a:lnTo>
                  <a:lnTo>
                    <a:pt x="472050" y="64329"/>
                  </a:lnTo>
                  <a:lnTo>
                    <a:pt x="469636" y="58581"/>
                  </a:lnTo>
                  <a:close/>
                </a:path>
                <a:path w="481330" h="346075">
                  <a:moveTo>
                    <a:pt x="152537" y="0"/>
                  </a:moveTo>
                  <a:lnTo>
                    <a:pt x="125143" y="0"/>
                  </a:lnTo>
                  <a:lnTo>
                    <a:pt x="110729" y="337"/>
                  </a:lnTo>
                  <a:lnTo>
                    <a:pt x="63680" y="8723"/>
                  </a:lnTo>
                  <a:lnTo>
                    <a:pt x="28326" y="32922"/>
                  </a:lnTo>
                  <a:lnTo>
                    <a:pt x="6567" y="71564"/>
                  </a:lnTo>
                  <a:lnTo>
                    <a:pt x="0" y="148394"/>
                  </a:lnTo>
                  <a:lnTo>
                    <a:pt x="0" y="340930"/>
                  </a:lnTo>
                  <a:lnTo>
                    <a:pt x="76421" y="340930"/>
                  </a:lnTo>
                  <a:lnTo>
                    <a:pt x="76421" y="141384"/>
                  </a:lnTo>
                  <a:lnTo>
                    <a:pt x="76591" y="130485"/>
                  </a:lnTo>
                  <a:lnTo>
                    <a:pt x="82991" y="91738"/>
                  </a:lnTo>
                  <a:lnTo>
                    <a:pt x="114960" y="62716"/>
                  </a:lnTo>
                  <a:lnTo>
                    <a:pt x="120621" y="60908"/>
                  </a:lnTo>
                  <a:lnTo>
                    <a:pt x="124197" y="59616"/>
                  </a:lnTo>
                  <a:lnTo>
                    <a:pt x="128491" y="58840"/>
                  </a:lnTo>
                  <a:lnTo>
                    <a:pt x="136305" y="58581"/>
                  </a:lnTo>
                  <a:lnTo>
                    <a:pt x="469636" y="58581"/>
                  </a:lnTo>
                  <a:lnTo>
                    <a:pt x="469523" y="58312"/>
                  </a:lnTo>
                  <a:lnTo>
                    <a:pt x="445725" y="26100"/>
                  </a:lnTo>
                  <a:lnTo>
                    <a:pt x="443913" y="24684"/>
                  </a:lnTo>
                  <a:lnTo>
                    <a:pt x="240532" y="24684"/>
                  </a:lnTo>
                  <a:lnTo>
                    <a:pt x="231927" y="18207"/>
                  </a:lnTo>
                  <a:lnTo>
                    <a:pt x="192512" y="3038"/>
                  </a:lnTo>
                  <a:lnTo>
                    <a:pt x="166960" y="337"/>
                  </a:lnTo>
                  <a:lnTo>
                    <a:pt x="152537" y="0"/>
                  </a:lnTo>
                  <a:close/>
                </a:path>
                <a:path w="481330" h="346075">
                  <a:moveTo>
                    <a:pt x="355912" y="0"/>
                  </a:moveTo>
                  <a:lnTo>
                    <a:pt x="328527" y="0"/>
                  </a:lnTo>
                  <a:lnTo>
                    <a:pt x="314109" y="337"/>
                  </a:lnTo>
                  <a:lnTo>
                    <a:pt x="267575" y="8545"/>
                  </a:lnTo>
                  <a:lnTo>
                    <a:pt x="240532" y="24684"/>
                  </a:lnTo>
                  <a:lnTo>
                    <a:pt x="443913" y="24684"/>
                  </a:lnTo>
                  <a:lnTo>
                    <a:pt x="407020" y="5401"/>
                  </a:lnTo>
                  <a:lnTo>
                    <a:pt x="355912" y="0"/>
                  </a:lnTo>
                  <a:close/>
                </a:path>
              </a:pathLst>
            </a:custGeom>
            <a:solidFill>
              <a:srgbClr val="41793A"/>
            </a:solidFill>
          </p:spPr>
          <p:txBody>
            <a:bodyPr wrap="square" lIns="0" tIns="0" rIns="0" bIns="0" rtlCol="0"/>
            <a:lstStyle/>
            <a:p>
              <a:pPr defTabSz="448422"/>
              <a:endParaRPr sz="883">
                <a:solidFill>
                  <a:prstClr val="black"/>
                </a:solidFill>
                <a:latin typeface="Calibri"/>
              </a:endParaRPr>
            </a:p>
          </p:txBody>
        </p:sp>
        <p:sp>
          <p:nvSpPr>
            <p:cNvPr id="26" name="object 21">
              <a:extLst>
                <a:ext uri="{FF2B5EF4-FFF2-40B4-BE49-F238E27FC236}">
                  <a16:creationId xmlns:a16="http://schemas.microsoft.com/office/drawing/2014/main" id="{2CF2FC62-5B2E-4773-A027-B47DB4E4A1EE}"/>
                </a:ext>
              </a:extLst>
            </p:cNvPr>
            <p:cNvSpPr/>
            <p:nvPr/>
          </p:nvSpPr>
          <p:spPr>
            <a:xfrm>
              <a:off x="9582503" y="5372641"/>
              <a:ext cx="136382" cy="170322"/>
            </a:xfrm>
            <a:custGeom>
              <a:avLst/>
              <a:gdLst/>
              <a:ahLst/>
              <a:cxnLst/>
              <a:rect l="l" t="t" r="r" b="b"/>
              <a:pathLst>
                <a:path w="278130" h="347345">
                  <a:moveTo>
                    <a:pt x="152537" y="0"/>
                  </a:moveTo>
                  <a:lnTo>
                    <a:pt x="125143" y="0"/>
                  </a:lnTo>
                  <a:lnTo>
                    <a:pt x="110729" y="338"/>
                  </a:lnTo>
                  <a:lnTo>
                    <a:pt x="63680" y="8732"/>
                  </a:lnTo>
                  <a:lnTo>
                    <a:pt x="28326" y="32931"/>
                  </a:lnTo>
                  <a:lnTo>
                    <a:pt x="6567" y="71570"/>
                  </a:lnTo>
                  <a:lnTo>
                    <a:pt x="0" y="148403"/>
                  </a:lnTo>
                  <a:lnTo>
                    <a:pt x="0" y="347049"/>
                  </a:lnTo>
                  <a:lnTo>
                    <a:pt x="76430" y="347049"/>
                  </a:lnTo>
                  <a:lnTo>
                    <a:pt x="76430" y="141393"/>
                  </a:lnTo>
                  <a:lnTo>
                    <a:pt x="76599" y="130494"/>
                  </a:lnTo>
                  <a:lnTo>
                    <a:pt x="82991" y="91746"/>
                  </a:lnTo>
                  <a:lnTo>
                    <a:pt x="114960" y="62724"/>
                  </a:lnTo>
                  <a:lnTo>
                    <a:pt x="120621" y="60917"/>
                  </a:lnTo>
                  <a:lnTo>
                    <a:pt x="124197" y="59625"/>
                  </a:lnTo>
                  <a:lnTo>
                    <a:pt x="128491" y="58849"/>
                  </a:lnTo>
                  <a:lnTo>
                    <a:pt x="136305" y="58590"/>
                  </a:lnTo>
                  <a:lnTo>
                    <a:pt x="266262" y="58590"/>
                  </a:lnTo>
                  <a:lnTo>
                    <a:pt x="266146" y="58313"/>
                  </a:lnTo>
                  <a:lnTo>
                    <a:pt x="242341" y="26109"/>
                  </a:lnTo>
                  <a:lnTo>
                    <a:pt x="203645" y="5410"/>
                  </a:lnTo>
                  <a:lnTo>
                    <a:pt x="166960" y="338"/>
                  </a:lnTo>
                  <a:lnTo>
                    <a:pt x="152537" y="0"/>
                  </a:lnTo>
                  <a:close/>
                </a:path>
                <a:path w="278130" h="347345">
                  <a:moveTo>
                    <a:pt x="266262" y="58590"/>
                  </a:moveTo>
                  <a:lnTo>
                    <a:pt x="141384" y="58590"/>
                  </a:lnTo>
                  <a:lnTo>
                    <a:pt x="152537" y="59971"/>
                  </a:lnTo>
                  <a:lnTo>
                    <a:pt x="162729" y="62724"/>
                  </a:lnTo>
                  <a:lnTo>
                    <a:pt x="194690" y="91746"/>
                  </a:lnTo>
                  <a:lnTo>
                    <a:pt x="201090" y="130494"/>
                  </a:lnTo>
                  <a:lnTo>
                    <a:pt x="201259" y="141393"/>
                  </a:lnTo>
                  <a:lnTo>
                    <a:pt x="201259" y="345502"/>
                  </a:lnTo>
                  <a:lnTo>
                    <a:pt x="277681" y="345502"/>
                  </a:lnTo>
                  <a:lnTo>
                    <a:pt x="277602" y="120730"/>
                  </a:lnTo>
                  <a:lnTo>
                    <a:pt x="272669" y="76937"/>
                  </a:lnTo>
                  <a:lnTo>
                    <a:pt x="268671" y="64333"/>
                  </a:lnTo>
                  <a:lnTo>
                    <a:pt x="266262" y="58590"/>
                  </a:lnTo>
                  <a:close/>
                </a:path>
              </a:pathLst>
            </a:custGeom>
            <a:solidFill>
              <a:srgbClr val="41793A"/>
            </a:solidFill>
          </p:spPr>
          <p:txBody>
            <a:bodyPr wrap="square" lIns="0" tIns="0" rIns="0" bIns="0" rtlCol="0"/>
            <a:lstStyle/>
            <a:p>
              <a:pPr defTabSz="448422"/>
              <a:endParaRPr sz="883">
                <a:solidFill>
                  <a:prstClr val="black"/>
                </a:solidFill>
                <a:latin typeface="Calibri"/>
              </a:endParaRPr>
            </a:p>
          </p:txBody>
        </p:sp>
        <p:sp>
          <p:nvSpPr>
            <p:cNvPr id="27" name="object 22">
              <a:extLst>
                <a:ext uri="{FF2B5EF4-FFF2-40B4-BE49-F238E27FC236}">
                  <a16:creationId xmlns:a16="http://schemas.microsoft.com/office/drawing/2014/main" id="{DAB84747-5C19-4D7F-BDAF-D5BD62AEB4CA}"/>
                </a:ext>
              </a:extLst>
            </p:cNvPr>
            <p:cNvSpPr/>
            <p:nvPr/>
          </p:nvSpPr>
          <p:spPr>
            <a:xfrm>
              <a:off x="7813454" y="5001512"/>
              <a:ext cx="1179983" cy="553172"/>
            </a:xfrm>
            <a:prstGeom prst="rect">
              <a:avLst/>
            </a:prstGeom>
            <a:blipFill>
              <a:blip r:embed="rId13"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dirty="0">
                <a:solidFill>
                  <a:prstClr val="black"/>
                </a:solidFill>
                <a:latin typeface="Calibri"/>
              </a:endParaRPr>
            </a:p>
          </p:txBody>
        </p:sp>
        <p:sp>
          <p:nvSpPr>
            <p:cNvPr id="28" name="object 23">
              <a:extLst>
                <a:ext uri="{FF2B5EF4-FFF2-40B4-BE49-F238E27FC236}">
                  <a16:creationId xmlns:a16="http://schemas.microsoft.com/office/drawing/2014/main" id="{4BF078AB-9CF8-460E-971E-D2ADCCE4AD1C}"/>
                </a:ext>
              </a:extLst>
            </p:cNvPr>
            <p:cNvSpPr/>
            <p:nvPr/>
          </p:nvSpPr>
          <p:spPr>
            <a:xfrm>
              <a:off x="9124101" y="5347215"/>
              <a:ext cx="110538" cy="194921"/>
            </a:xfrm>
            <a:custGeom>
              <a:avLst/>
              <a:gdLst/>
              <a:ahLst/>
              <a:cxnLst/>
              <a:rect l="l" t="t" r="r" b="b"/>
              <a:pathLst>
                <a:path w="225425" h="397509">
                  <a:moveTo>
                    <a:pt x="71544" y="0"/>
                  </a:moveTo>
                  <a:lnTo>
                    <a:pt x="0" y="0"/>
                  </a:lnTo>
                  <a:lnTo>
                    <a:pt x="0" y="397353"/>
                  </a:lnTo>
                  <a:lnTo>
                    <a:pt x="71544" y="397353"/>
                  </a:lnTo>
                  <a:lnTo>
                    <a:pt x="71544" y="226162"/>
                  </a:lnTo>
                  <a:lnTo>
                    <a:pt x="72300" y="226162"/>
                  </a:lnTo>
                  <a:lnTo>
                    <a:pt x="72794" y="226083"/>
                  </a:lnTo>
                  <a:lnTo>
                    <a:pt x="182612" y="226083"/>
                  </a:lnTo>
                  <a:lnTo>
                    <a:pt x="181576" y="223301"/>
                  </a:lnTo>
                  <a:lnTo>
                    <a:pt x="159862" y="191146"/>
                  </a:lnTo>
                  <a:lnTo>
                    <a:pt x="163656" y="187247"/>
                  </a:lnTo>
                  <a:lnTo>
                    <a:pt x="182612" y="156200"/>
                  </a:lnTo>
                  <a:lnTo>
                    <a:pt x="72794" y="156200"/>
                  </a:lnTo>
                  <a:lnTo>
                    <a:pt x="72251" y="156121"/>
                  </a:lnTo>
                  <a:lnTo>
                    <a:pt x="71544" y="156121"/>
                  </a:lnTo>
                  <a:lnTo>
                    <a:pt x="71544" y="0"/>
                  </a:lnTo>
                  <a:close/>
                </a:path>
                <a:path w="225425" h="397509">
                  <a:moveTo>
                    <a:pt x="182612" y="226083"/>
                  </a:moveTo>
                  <a:lnTo>
                    <a:pt x="72794" y="226083"/>
                  </a:lnTo>
                  <a:lnTo>
                    <a:pt x="78397" y="226328"/>
                  </a:lnTo>
                  <a:lnTo>
                    <a:pt x="83519" y="227263"/>
                  </a:lnTo>
                  <a:lnTo>
                    <a:pt x="121061" y="257052"/>
                  </a:lnTo>
                  <a:lnTo>
                    <a:pt x="159810" y="397353"/>
                  </a:lnTo>
                  <a:lnTo>
                    <a:pt x="225008" y="397353"/>
                  </a:lnTo>
                  <a:lnTo>
                    <a:pt x="189450" y="247638"/>
                  </a:lnTo>
                  <a:lnTo>
                    <a:pt x="185884" y="234868"/>
                  </a:lnTo>
                  <a:lnTo>
                    <a:pt x="182612" y="226083"/>
                  </a:lnTo>
                  <a:close/>
                </a:path>
                <a:path w="225425" h="397509">
                  <a:moveTo>
                    <a:pt x="72300" y="226162"/>
                  </a:moveTo>
                  <a:lnTo>
                    <a:pt x="71544" y="226162"/>
                  </a:lnTo>
                  <a:lnTo>
                    <a:pt x="72191" y="226179"/>
                  </a:lnTo>
                  <a:close/>
                </a:path>
                <a:path w="225425" h="397509">
                  <a:moveTo>
                    <a:pt x="204738" y="50889"/>
                  </a:moveTo>
                  <a:lnTo>
                    <a:pt x="138141" y="50889"/>
                  </a:lnTo>
                  <a:lnTo>
                    <a:pt x="126743" y="108553"/>
                  </a:lnTo>
                  <a:lnTo>
                    <a:pt x="124269" y="117678"/>
                  </a:lnTo>
                  <a:lnTo>
                    <a:pt x="99139" y="149154"/>
                  </a:lnTo>
                  <a:lnTo>
                    <a:pt x="72794" y="156200"/>
                  </a:lnTo>
                  <a:lnTo>
                    <a:pt x="182612" y="156200"/>
                  </a:lnTo>
                  <a:lnTo>
                    <a:pt x="185884" y="147415"/>
                  </a:lnTo>
                  <a:lnTo>
                    <a:pt x="189450" y="134645"/>
                  </a:lnTo>
                  <a:lnTo>
                    <a:pt x="204738" y="50889"/>
                  </a:lnTo>
                  <a:close/>
                </a:path>
                <a:path w="225425" h="397509">
                  <a:moveTo>
                    <a:pt x="72191" y="156112"/>
                  </a:moveTo>
                  <a:lnTo>
                    <a:pt x="71544" y="156121"/>
                  </a:lnTo>
                  <a:lnTo>
                    <a:pt x="72251" y="156121"/>
                  </a:lnTo>
                  <a:close/>
                </a:path>
              </a:pathLst>
            </a:custGeom>
            <a:solidFill>
              <a:srgbClr val="41793A"/>
            </a:solidFill>
          </p:spPr>
          <p:txBody>
            <a:bodyPr wrap="square" lIns="0" tIns="0" rIns="0" bIns="0" rtlCol="0"/>
            <a:lstStyle/>
            <a:p>
              <a:pPr defTabSz="448422"/>
              <a:endParaRPr sz="883">
                <a:solidFill>
                  <a:prstClr val="black"/>
                </a:solidFill>
                <a:latin typeface="Calibri"/>
              </a:endParaRPr>
            </a:p>
          </p:txBody>
        </p:sp>
        <p:sp>
          <p:nvSpPr>
            <p:cNvPr id="29" name="object 24">
              <a:extLst>
                <a:ext uri="{FF2B5EF4-FFF2-40B4-BE49-F238E27FC236}">
                  <a16:creationId xmlns:a16="http://schemas.microsoft.com/office/drawing/2014/main" id="{FB783F4F-4A6C-4D60-A5B4-330ED10B14DB}"/>
                </a:ext>
              </a:extLst>
            </p:cNvPr>
            <p:cNvSpPr/>
            <p:nvPr/>
          </p:nvSpPr>
          <p:spPr>
            <a:xfrm>
              <a:off x="9417625" y="5371895"/>
              <a:ext cx="132646" cy="170322"/>
            </a:xfrm>
            <a:custGeom>
              <a:avLst/>
              <a:gdLst/>
              <a:ahLst/>
              <a:cxnLst/>
              <a:rect l="l" t="t" r="r" b="b"/>
              <a:pathLst>
                <a:path w="270509" h="347345">
                  <a:moveTo>
                    <a:pt x="172272" y="0"/>
                  </a:moveTo>
                  <a:lnTo>
                    <a:pt x="105422" y="0"/>
                  </a:lnTo>
                  <a:lnTo>
                    <a:pt x="98377" y="340"/>
                  </a:lnTo>
                  <a:lnTo>
                    <a:pt x="56993" y="8673"/>
                  </a:lnTo>
                  <a:lnTo>
                    <a:pt x="23911" y="29749"/>
                  </a:lnTo>
                  <a:lnTo>
                    <a:pt x="11824" y="44902"/>
                  </a:lnTo>
                  <a:lnTo>
                    <a:pt x="11370" y="45575"/>
                  </a:lnTo>
                  <a:lnTo>
                    <a:pt x="7734" y="52481"/>
                  </a:lnTo>
                  <a:lnTo>
                    <a:pt x="4032" y="64529"/>
                  </a:lnTo>
                  <a:lnTo>
                    <a:pt x="1155" y="83598"/>
                  </a:lnTo>
                  <a:lnTo>
                    <a:pt x="0" y="111524"/>
                  </a:lnTo>
                  <a:lnTo>
                    <a:pt x="40" y="236485"/>
                  </a:lnTo>
                  <a:lnTo>
                    <a:pt x="4032" y="282493"/>
                  </a:lnTo>
                  <a:lnTo>
                    <a:pt x="11824" y="302120"/>
                  </a:lnTo>
                  <a:lnTo>
                    <a:pt x="12165" y="302863"/>
                  </a:lnTo>
                  <a:lnTo>
                    <a:pt x="43426" y="331815"/>
                  </a:lnTo>
                  <a:lnTo>
                    <a:pt x="83654" y="345380"/>
                  </a:lnTo>
                  <a:lnTo>
                    <a:pt x="105422" y="347022"/>
                  </a:lnTo>
                  <a:lnTo>
                    <a:pt x="172272" y="347022"/>
                  </a:lnTo>
                  <a:lnTo>
                    <a:pt x="180340" y="346376"/>
                  </a:lnTo>
                  <a:lnTo>
                    <a:pt x="190751" y="344846"/>
                  </a:lnTo>
                  <a:lnTo>
                    <a:pt x="192612" y="344234"/>
                  </a:lnTo>
                  <a:lnTo>
                    <a:pt x="194483" y="343823"/>
                  </a:lnTo>
                  <a:lnTo>
                    <a:pt x="194483" y="297330"/>
                  </a:lnTo>
                  <a:lnTo>
                    <a:pt x="119556" y="297330"/>
                  </a:lnTo>
                  <a:lnTo>
                    <a:pt x="114984" y="297059"/>
                  </a:lnTo>
                  <a:lnTo>
                    <a:pt x="73758" y="274776"/>
                  </a:lnTo>
                  <a:lnTo>
                    <a:pt x="65126" y="241415"/>
                  </a:lnTo>
                  <a:lnTo>
                    <a:pt x="65170" y="236485"/>
                  </a:lnTo>
                  <a:lnTo>
                    <a:pt x="157255" y="236485"/>
                  </a:lnTo>
                  <a:lnTo>
                    <a:pt x="164309" y="236144"/>
                  </a:lnTo>
                  <a:lnTo>
                    <a:pt x="200208" y="229676"/>
                  </a:lnTo>
                  <a:lnTo>
                    <a:pt x="200873" y="229448"/>
                  </a:lnTo>
                  <a:lnTo>
                    <a:pt x="232229" y="212613"/>
                  </a:lnTo>
                  <a:lnTo>
                    <a:pt x="64812" y="212613"/>
                  </a:lnTo>
                  <a:lnTo>
                    <a:pt x="64820" y="205507"/>
                  </a:lnTo>
                  <a:lnTo>
                    <a:pt x="239875" y="205507"/>
                  </a:lnTo>
                  <a:lnTo>
                    <a:pt x="244589" y="200283"/>
                  </a:lnTo>
                  <a:lnTo>
                    <a:pt x="250040" y="192999"/>
                  </a:lnTo>
                  <a:lnTo>
                    <a:pt x="253632" y="187503"/>
                  </a:lnTo>
                  <a:lnTo>
                    <a:pt x="254030" y="186793"/>
                  </a:lnTo>
                  <a:lnTo>
                    <a:pt x="64855" y="186793"/>
                  </a:lnTo>
                  <a:lnTo>
                    <a:pt x="64812" y="134409"/>
                  </a:lnTo>
                  <a:lnTo>
                    <a:pt x="64943" y="134409"/>
                  </a:lnTo>
                  <a:lnTo>
                    <a:pt x="64788" y="122300"/>
                  </a:lnTo>
                  <a:lnTo>
                    <a:pt x="64822" y="118186"/>
                  </a:lnTo>
                  <a:lnTo>
                    <a:pt x="78552" y="65871"/>
                  </a:lnTo>
                  <a:lnTo>
                    <a:pt x="114923" y="49595"/>
                  </a:lnTo>
                  <a:lnTo>
                    <a:pt x="254339" y="49595"/>
                  </a:lnTo>
                  <a:lnTo>
                    <a:pt x="254038" y="48970"/>
                  </a:lnTo>
                  <a:lnTo>
                    <a:pt x="226788" y="17494"/>
                  </a:lnTo>
                  <a:lnTo>
                    <a:pt x="192612" y="2788"/>
                  </a:lnTo>
                  <a:lnTo>
                    <a:pt x="190751" y="2176"/>
                  </a:lnTo>
                  <a:lnTo>
                    <a:pt x="180340" y="646"/>
                  </a:lnTo>
                  <a:lnTo>
                    <a:pt x="172272" y="0"/>
                  </a:lnTo>
                  <a:close/>
                </a:path>
                <a:path w="270509" h="347345">
                  <a:moveTo>
                    <a:pt x="239875" y="205507"/>
                  </a:moveTo>
                  <a:lnTo>
                    <a:pt x="64820" y="205507"/>
                  </a:lnTo>
                  <a:lnTo>
                    <a:pt x="64820" y="212613"/>
                  </a:lnTo>
                  <a:lnTo>
                    <a:pt x="232229" y="212613"/>
                  </a:lnTo>
                  <a:lnTo>
                    <a:pt x="232573" y="212361"/>
                  </a:lnTo>
                  <a:lnTo>
                    <a:pt x="238767" y="206735"/>
                  </a:lnTo>
                  <a:lnTo>
                    <a:pt x="239875" y="205507"/>
                  </a:lnTo>
                  <a:close/>
                </a:path>
                <a:path w="270509" h="347345">
                  <a:moveTo>
                    <a:pt x="254339" y="49595"/>
                  </a:moveTo>
                  <a:lnTo>
                    <a:pt x="114923" y="49595"/>
                  </a:lnTo>
                  <a:lnTo>
                    <a:pt x="119556" y="49692"/>
                  </a:lnTo>
                  <a:lnTo>
                    <a:pt x="123883" y="49692"/>
                  </a:lnTo>
                  <a:lnTo>
                    <a:pt x="146404" y="50083"/>
                  </a:lnTo>
                  <a:lnTo>
                    <a:pt x="185908" y="65347"/>
                  </a:lnTo>
                  <a:lnTo>
                    <a:pt x="190689" y="69656"/>
                  </a:lnTo>
                  <a:lnTo>
                    <a:pt x="194693" y="75521"/>
                  </a:lnTo>
                  <a:lnTo>
                    <a:pt x="198469" y="84157"/>
                  </a:lnTo>
                  <a:lnTo>
                    <a:pt x="200610" y="90748"/>
                  </a:lnTo>
                  <a:lnTo>
                    <a:pt x="201484" y="94148"/>
                  </a:lnTo>
                  <a:lnTo>
                    <a:pt x="202210" y="96884"/>
                  </a:lnTo>
                  <a:lnTo>
                    <a:pt x="202656" y="100468"/>
                  </a:lnTo>
                  <a:lnTo>
                    <a:pt x="203453" y="111524"/>
                  </a:lnTo>
                  <a:lnTo>
                    <a:pt x="203364" y="122300"/>
                  </a:lnTo>
                  <a:lnTo>
                    <a:pt x="198626" y="148901"/>
                  </a:lnTo>
                  <a:lnTo>
                    <a:pt x="198233" y="150203"/>
                  </a:lnTo>
                  <a:lnTo>
                    <a:pt x="172001" y="180456"/>
                  </a:lnTo>
                  <a:lnTo>
                    <a:pt x="143121" y="186793"/>
                  </a:lnTo>
                  <a:lnTo>
                    <a:pt x="254030" y="186793"/>
                  </a:lnTo>
                  <a:lnTo>
                    <a:pt x="268339" y="141363"/>
                  </a:lnTo>
                  <a:lnTo>
                    <a:pt x="270142" y="118186"/>
                  </a:lnTo>
                  <a:lnTo>
                    <a:pt x="268274" y="92767"/>
                  </a:lnTo>
                  <a:lnTo>
                    <a:pt x="258414" y="58065"/>
                  </a:lnTo>
                  <a:lnTo>
                    <a:pt x="254339" y="49595"/>
                  </a:lnTo>
                  <a:close/>
                </a:path>
              </a:pathLst>
            </a:custGeom>
            <a:solidFill>
              <a:srgbClr val="41793A"/>
            </a:solidFill>
          </p:spPr>
          <p:txBody>
            <a:bodyPr wrap="square" lIns="0" tIns="0" rIns="0" bIns="0" rtlCol="0"/>
            <a:lstStyle/>
            <a:p>
              <a:pPr defTabSz="448422"/>
              <a:endParaRPr sz="883">
                <a:solidFill>
                  <a:prstClr val="black"/>
                </a:solidFill>
                <a:latin typeface="Calibri"/>
              </a:endParaRPr>
            </a:p>
          </p:txBody>
        </p:sp>
        <p:sp>
          <p:nvSpPr>
            <p:cNvPr id="30" name="object 25">
              <a:extLst>
                <a:ext uri="{FF2B5EF4-FFF2-40B4-BE49-F238E27FC236}">
                  <a16:creationId xmlns:a16="http://schemas.microsoft.com/office/drawing/2014/main" id="{63F435EF-6C80-438A-82F5-E673B28C0931}"/>
                </a:ext>
              </a:extLst>
            </p:cNvPr>
            <p:cNvSpPr/>
            <p:nvPr/>
          </p:nvSpPr>
          <p:spPr>
            <a:xfrm>
              <a:off x="9256380" y="5371895"/>
              <a:ext cx="132646" cy="170322"/>
            </a:xfrm>
            <a:custGeom>
              <a:avLst/>
              <a:gdLst/>
              <a:ahLst/>
              <a:cxnLst/>
              <a:rect l="l" t="t" r="r" b="b"/>
              <a:pathLst>
                <a:path w="270509" h="347345">
                  <a:moveTo>
                    <a:pt x="172272" y="0"/>
                  </a:moveTo>
                  <a:lnTo>
                    <a:pt x="105422" y="0"/>
                  </a:lnTo>
                  <a:lnTo>
                    <a:pt x="98377" y="340"/>
                  </a:lnTo>
                  <a:lnTo>
                    <a:pt x="56993" y="8673"/>
                  </a:lnTo>
                  <a:lnTo>
                    <a:pt x="23911" y="29749"/>
                  </a:lnTo>
                  <a:lnTo>
                    <a:pt x="11824" y="44902"/>
                  </a:lnTo>
                  <a:lnTo>
                    <a:pt x="11370" y="45575"/>
                  </a:lnTo>
                  <a:lnTo>
                    <a:pt x="7734" y="52481"/>
                  </a:lnTo>
                  <a:lnTo>
                    <a:pt x="4032" y="64529"/>
                  </a:lnTo>
                  <a:lnTo>
                    <a:pt x="1155" y="83598"/>
                  </a:lnTo>
                  <a:lnTo>
                    <a:pt x="0" y="111524"/>
                  </a:lnTo>
                  <a:lnTo>
                    <a:pt x="40" y="236485"/>
                  </a:lnTo>
                  <a:lnTo>
                    <a:pt x="4032" y="282493"/>
                  </a:lnTo>
                  <a:lnTo>
                    <a:pt x="11824" y="302120"/>
                  </a:lnTo>
                  <a:lnTo>
                    <a:pt x="12165" y="302863"/>
                  </a:lnTo>
                  <a:lnTo>
                    <a:pt x="43426" y="331815"/>
                  </a:lnTo>
                  <a:lnTo>
                    <a:pt x="83654" y="345380"/>
                  </a:lnTo>
                  <a:lnTo>
                    <a:pt x="105422" y="347022"/>
                  </a:lnTo>
                  <a:lnTo>
                    <a:pt x="172272" y="347022"/>
                  </a:lnTo>
                  <a:lnTo>
                    <a:pt x="180340" y="346376"/>
                  </a:lnTo>
                  <a:lnTo>
                    <a:pt x="190751" y="344846"/>
                  </a:lnTo>
                  <a:lnTo>
                    <a:pt x="192612" y="344234"/>
                  </a:lnTo>
                  <a:lnTo>
                    <a:pt x="194483" y="343823"/>
                  </a:lnTo>
                  <a:lnTo>
                    <a:pt x="194483" y="297330"/>
                  </a:lnTo>
                  <a:lnTo>
                    <a:pt x="119556" y="297330"/>
                  </a:lnTo>
                  <a:lnTo>
                    <a:pt x="114984" y="297059"/>
                  </a:lnTo>
                  <a:lnTo>
                    <a:pt x="81017" y="284438"/>
                  </a:lnTo>
                  <a:lnTo>
                    <a:pt x="80440" y="283957"/>
                  </a:lnTo>
                  <a:lnTo>
                    <a:pt x="79916" y="283424"/>
                  </a:lnTo>
                  <a:lnTo>
                    <a:pt x="79662" y="283205"/>
                  </a:lnTo>
                  <a:lnTo>
                    <a:pt x="79426" y="282952"/>
                  </a:lnTo>
                  <a:lnTo>
                    <a:pt x="65126" y="247070"/>
                  </a:lnTo>
                  <a:lnTo>
                    <a:pt x="65126" y="236485"/>
                  </a:lnTo>
                  <a:lnTo>
                    <a:pt x="157255" y="236485"/>
                  </a:lnTo>
                  <a:lnTo>
                    <a:pt x="164309" y="236144"/>
                  </a:lnTo>
                  <a:lnTo>
                    <a:pt x="200208" y="229676"/>
                  </a:lnTo>
                  <a:lnTo>
                    <a:pt x="200873" y="229448"/>
                  </a:lnTo>
                  <a:lnTo>
                    <a:pt x="232229" y="212613"/>
                  </a:lnTo>
                  <a:lnTo>
                    <a:pt x="64812" y="212613"/>
                  </a:lnTo>
                  <a:lnTo>
                    <a:pt x="64820" y="206871"/>
                  </a:lnTo>
                  <a:lnTo>
                    <a:pt x="238617" y="206871"/>
                  </a:lnTo>
                  <a:lnTo>
                    <a:pt x="238767" y="206735"/>
                  </a:lnTo>
                  <a:lnTo>
                    <a:pt x="244589" y="200283"/>
                  </a:lnTo>
                  <a:lnTo>
                    <a:pt x="250040" y="192999"/>
                  </a:lnTo>
                  <a:lnTo>
                    <a:pt x="253632" y="187503"/>
                  </a:lnTo>
                  <a:lnTo>
                    <a:pt x="254030" y="186793"/>
                  </a:lnTo>
                  <a:lnTo>
                    <a:pt x="64855" y="186793"/>
                  </a:lnTo>
                  <a:lnTo>
                    <a:pt x="64812" y="134409"/>
                  </a:lnTo>
                  <a:lnTo>
                    <a:pt x="64943" y="134409"/>
                  </a:lnTo>
                  <a:lnTo>
                    <a:pt x="64788" y="122300"/>
                  </a:lnTo>
                  <a:lnTo>
                    <a:pt x="64822" y="118186"/>
                  </a:lnTo>
                  <a:lnTo>
                    <a:pt x="78552" y="65871"/>
                  </a:lnTo>
                  <a:lnTo>
                    <a:pt x="114923" y="49595"/>
                  </a:lnTo>
                  <a:lnTo>
                    <a:pt x="254339" y="49595"/>
                  </a:lnTo>
                  <a:lnTo>
                    <a:pt x="254038" y="48970"/>
                  </a:lnTo>
                  <a:lnTo>
                    <a:pt x="226788" y="17494"/>
                  </a:lnTo>
                  <a:lnTo>
                    <a:pt x="192612" y="2788"/>
                  </a:lnTo>
                  <a:lnTo>
                    <a:pt x="190751" y="2176"/>
                  </a:lnTo>
                  <a:lnTo>
                    <a:pt x="180340" y="646"/>
                  </a:lnTo>
                  <a:lnTo>
                    <a:pt x="172272" y="0"/>
                  </a:lnTo>
                  <a:close/>
                </a:path>
                <a:path w="270509" h="347345">
                  <a:moveTo>
                    <a:pt x="238617" y="206871"/>
                  </a:moveTo>
                  <a:lnTo>
                    <a:pt x="64820" y="206871"/>
                  </a:lnTo>
                  <a:lnTo>
                    <a:pt x="64820" y="212613"/>
                  </a:lnTo>
                  <a:lnTo>
                    <a:pt x="232229" y="212613"/>
                  </a:lnTo>
                  <a:lnTo>
                    <a:pt x="232573" y="212361"/>
                  </a:lnTo>
                  <a:lnTo>
                    <a:pt x="238617" y="206871"/>
                  </a:lnTo>
                  <a:close/>
                </a:path>
                <a:path w="270509" h="347345">
                  <a:moveTo>
                    <a:pt x="254339" y="49595"/>
                  </a:moveTo>
                  <a:lnTo>
                    <a:pt x="114923" y="49595"/>
                  </a:lnTo>
                  <a:lnTo>
                    <a:pt x="119556" y="49692"/>
                  </a:lnTo>
                  <a:lnTo>
                    <a:pt x="123883" y="49692"/>
                  </a:lnTo>
                  <a:lnTo>
                    <a:pt x="146404" y="50083"/>
                  </a:lnTo>
                  <a:lnTo>
                    <a:pt x="185908" y="65347"/>
                  </a:lnTo>
                  <a:lnTo>
                    <a:pt x="190689" y="69656"/>
                  </a:lnTo>
                  <a:lnTo>
                    <a:pt x="194693" y="75521"/>
                  </a:lnTo>
                  <a:lnTo>
                    <a:pt x="198469" y="84157"/>
                  </a:lnTo>
                  <a:lnTo>
                    <a:pt x="200610" y="90748"/>
                  </a:lnTo>
                  <a:lnTo>
                    <a:pt x="201484" y="94148"/>
                  </a:lnTo>
                  <a:lnTo>
                    <a:pt x="202210" y="96884"/>
                  </a:lnTo>
                  <a:lnTo>
                    <a:pt x="202656" y="100468"/>
                  </a:lnTo>
                  <a:lnTo>
                    <a:pt x="203453" y="111524"/>
                  </a:lnTo>
                  <a:lnTo>
                    <a:pt x="203364" y="122300"/>
                  </a:lnTo>
                  <a:lnTo>
                    <a:pt x="198626" y="148901"/>
                  </a:lnTo>
                  <a:lnTo>
                    <a:pt x="198233" y="150203"/>
                  </a:lnTo>
                  <a:lnTo>
                    <a:pt x="172001" y="180456"/>
                  </a:lnTo>
                  <a:lnTo>
                    <a:pt x="143121" y="186793"/>
                  </a:lnTo>
                  <a:lnTo>
                    <a:pt x="254030" y="186793"/>
                  </a:lnTo>
                  <a:lnTo>
                    <a:pt x="268339" y="141363"/>
                  </a:lnTo>
                  <a:lnTo>
                    <a:pt x="270142" y="118186"/>
                  </a:lnTo>
                  <a:lnTo>
                    <a:pt x="268274" y="92767"/>
                  </a:lnTo>
                  <a:lnTo>
                    <a:pt x="258414" y="58065"/>
                  </a:lnTo>
                  <a:lnTo>
                    <a:pt x="254339" y="49595"/>
                  </a:lnTo>
                  <a:close/>
                </a:path>
              </a:pathLst>
            </a:custGeom>
            <a:solidFill>
              <a:srgbClr val="41793A"/>
            </a:solidFill>
          </p:spPr>
          <p:txBody>
            <a:bodyPr wrap="square" lIns="0" tIns="0" rIns="0" bIns="0" rtlCol="0"/>
            <a:lstStyle/>
            <a:p>
              <a:pPr defTabSz="448422"/>
              <a:endParaRPr sz="883">
                <a:solidFill>
                  <a:prstClr val="black"/>
                </a:solidFill>
                <a:latin typeface="Calibri"/>
              </a:endParaRPr>
            </a:p>
          </p:txBody>
        </p:sp>
        <p:sp>
          <p:nvSpPr>
            <p:cNvPr id="31" name="object 26">
              <a:extLst>
                <a:ext uri="{FF2B5EF4-FFF2-40B4-BE49-F238E27FC236}">
                  <a16:creationId xmlns:a16="http://schemas.microsoft.com/office/drawing/2014/main" id="{91CBE538-DE1A-4DB7-988F-6BF57389A7F4}"/>
                </a:ext>
              </a:extLst>
            </p:cNvPr>
            <p:cNvSpPr/>
            <p:nvPr/>
          </p:nvSpPr>
          <p:spPr>
            <a:xfrm>
              <a:off x="9072765" y="5120221"/>
              <a:ext cx="181532" cy="123927"/>
            </a:xfrm>
            <a:custGeom>
              <a:avLst/>
              <a:gdLst/>
              <a:ahLst/>
              <a:cxnLst/>
              <a:rect l="l" t="t" r="r" b="b"/>
              <a:pathLst>
                <a:path w="370205" h="252729">
                  <a:moveTo>
                    <a:pt x="210516" y="0"/>
                  </a:moveTo>
                  <a:lnTo>
                    <a:pt x="160491" y="0"/>
                  </a:lnTo>
                  <a:lnTo>
                    <a:pt x="160491" y="26056"/>
                  </a:lnTo>
                  <a:lnTo>
                    <a:pt x="89139" y="26056"/>
                  </a:lnTo>
                  <a:lnTo>
                    <a:pt x="49998" y="33093"/>
                  </a:lnTo>
                  <a:lnTo>
                    <a:pt x="17516" y="59621"/>
                  </a:lnTo>
                  <a:lnTo>
                    <a:pt x="1678" y="103623"/>
                  </a:lnTo>
                  <a:lnTo>
                    <a:pt x="0" y="129706"/>
                  </a:lnTo>
                  <a:lnTo>
                    <a:pt x="41" y="146244"/>
                  </a:lnTo>
                  <a:lnTo>
                    <a:pt x="4492" y="186373"/>
                  </a:lnTo>
                  <a:lnTo>
                    <a:pt x="22090" y="226175"/>
                  </a:lnTo>
                  <a:lnTo>
                    <a:pt x="58118" y="249762"/>
                  </a:lnTo>
                  <a:lnTo>
                    <a:pt x="77549" y="252201"/>
                  </a:lnTo>
                  <a:lnTo>
                    <a:pt x="255732" y="252201"/>
                  </a:lnTo>
                  <a:lnTo>
                    <a:pt x="255732" y="251991"/>
                  </a:lnTo>
                  <a:lnTo>
                    <a:pt x="290880" y="251991"/>
                  </a:lnTo>
                  <a:lnTo>
                    <a:pt x="328859" y="245969"/>
                  </a:lnTo>
                  <a:lnTo>
                    <a:pt x="359216" y="220830"/>
                  </a:lnTo>
                  <a:lnTo>
                    <a:pt x="362784" y="213846"/>
                  </a:lnTo>
                  <a:lnTo>
                    <a:pt x="99628" y="213846"/>
                  </a:lnTo>
                  <a:lnTo>
                    <a:pt x="95634" y="213584"/>
                  </a:lnTo>
                  <a:lnTo>
                    <a:pt x="67016" y="201757"/>
                  </a:lnTo>
                  <a:lnTo>
                    <a:pt x="63327" y="198436"/>
                  </a:lnTo>
                  <a:lnTo>
                    <a:pt x="51929" y="153726"/>
                  </a:lnTo>
                  <a:lnTo>
                    <a:pt x="51702" y="146244"/>
                  </a:lnTo>
                  <a:lnTo>
                    <a:pt x="51702" y="129706"/>
                  </a:lnTo>
                  <a:lnTo>
                    <a:pt x="59027" y="88973"/>
                  </a:lnTo>
                  <a:lnTo>
                    <a:pt x="89008" y="65460"/>
                  </a:lnTo>
                  <a:lnTo>
                    <a:pt x="100048" y="64411"/>
                  </a:lnTo>
                  <a:lnTo>
                    <a:pt x="210516" y="64411"/>
                  </a:lnTo>
                  <a:lnTo>
                    <a:pt x="210516" y="0"/>
                  </a:lnTo>
                  <a:close/>
                </a:path>
                <a:path w="370205" h="252729">
                  <a:moveTo>
                    <a:pt x="210516" y="64411"/>
                  </a:moveTo>
                  <a:lnTo>
                    <a:pt x="160491" y="64411"/>
                  </a:lnTo>
                  <a:lnTo>
                    <a:pt x="160447" y="200193"/>
                  </a:lnTo>
                  <a:lnTo>
                    <a:pt x="160368" y="208427"/>
                  </a:lnTo>
                  <a:lnTo>
                    <a:pt x="160282" y="213846"/>
                  </a:lnTo>
                  <a:lnTo>
                    <a:pt x="210516" y="213846"/>
                  </a:lnTo>
                  <a:lnTo>
                    <a:pt x="210516" y="64411"/>
                  </a:lnTo>
                  <a:close/>
                </a:path>
                <a:path w="370205" h="252729">
                  <a:moveTo>
                    <a:pt x="370151" y="25846"/>
                  </a:moveTo>
                  <a:lnTo>
                    <a:pt x="320336" y="25846"/>
                  </a:lnTo>
                  <a:lnTo>
                    <a:pt x="320268" y="168271"/>
                  </a:lnTo>
                  <a:lnTo>
                    <a:pt x="319786" y="174599"/>
                  </a:lnTo>
                  <a:lnTo>
                    <a:pt x="291649" y="212587"/>
                  </a:lnTo>
                  <a:lnTo>
                    <a:pt x="284210" y="213636"/>
                  </a:lnTo>
                  <a:lnTo>
                    <a:pt x="250532" y="213636"/>
                  </a:lnTo>
                  <a:lnTo>
                    <a:pt x="250532" y="213846"/>
                  </a:lnTo>
                  <a:lnTo>
                    <a:pt x="362784" y="213846"/>
                  </a:lnTo>
                  <a:lnTo>
                    <a:pt x="365597" y="207255"/>
                  </a:lnTo>
                  <a:lnTo>
                    <a:pt x="367212" y="201757"/>
                  </a:lnTo>
                  <a:lnTo>
                    <a:pt x="369565" y="189590"/>
                  </a:lnTo>
                  <a:lnTo>
                    <a:pt x="370151" y="182658"/>
                  </a:lnTo>
                  <a:lnTo>
                    <a:pt x="370151" y="25846"/>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32" name="object 27">
              <a:extLst>
                <a:ext uri="{FF2B5EF4-FFF2-40B4-BE49-F238E27FC236}">
                  <a16:creationId xmlns:a16="http://schemas.microsoft.com/office/drawing/2014/main" id="{95E58107-7E77-4A3A-BB25-D945F0D42BE2}"/>
                </a:ext>
              </a:extLst>
            </p:cNvPr>
            <p:cNvSpPr/>
            <p:nvPr/>
          </p:nvSpPr>
          <p:spPr>
            <a:xfrm>
              <a:off x="9269495" y="5132895"/>
              <a:ext cx="267782" cy="147592"/>
            </a:xfrm>
            <a:custGeom>
              <a:avLst/>
              <a:gdLst/>
              <a:ahLst/>
              <a:cxnLst/>
              <a:rect l="l" t="t" r="r" b="b"/>
              <a:pathLst>
                <a:path w="546100" h="300990">
                  <a:moveTo>
                    <a:pt x="215297" y="226354"/>
                  </a:moveTo>
                  <a:lnTo>
                    <a:pt x="166112" y="226354"/>
                  </a:lnTo>
                  <a:lnTo>
                    <a:pt x="164417" y="234149"/>
                  </a:lnTo>
                  <a:lnTo>
                    <a:pt x="161629" y="241090"/>
                  </a:lnTo>
                  <a:lnTo>
                    <a:pt x="131515" y="261143"/>
                  </a:lnTo>
                  <a:lnTo>
                    <a:pt x="127486" y="261720"/>
                  </a:lnTo>
                  <a:lnTo>
                    <a:pt x="123771" y="262087"/>
                  </a:lnTo>
                  <a:lnTo>
                    <a:pt x="116953" y="262507"/>
                  </a:lnTo>
                  <a:lnTo>
                    <a:pt x="113867" y="262611"/>
                  </a:lnTo>
                  <a:lnTo>
                    <a:pt x="15838" y="262611"/>
                  </a:lnTo>
                  <a:lnTo>
                    <a:pt x="15838" y="300967"/>
                  </a:lnTo>
                  <a:lnTo>
                    <a:pt x="126585" y="300967"/>
                  </a:lnTo>
                  <a:lnTo>
                    <a:pt x="131786" y="300678"/>
                  </a:lnTo>
                  <a:lnTo>
                    <a:pt x="172746" y="292068"/>
                  </a:lnTo>
                  <a:lnTo>
                    <a:pt x="203357" y="267270"/>
                  </a:lnTo>
                  <a:lnTo>
                    <a:pt x="214413" y="233205"/>
                  </a:lnTo>
                  <a:lnTo>
                    <a:pt x="215297" y="226354"/>
                  </a:lnTo>
                  <a:close/>
                </a:path>
                <a:path w="546100" h="300990">
                  <a:moveTo>
                    <a:pt x="173201" y="209"/>
                  </a:moveTo>
                  <a:lnTo>
                    <a:pt x="87889" y="209"/>
                  </a:lnTo>
                  <a:lnTo>
                    <a:pt x="82059" y="393"/>
                  </a:lnTo>
                  <a:lnTo>
                    <a:pt x="34780" y="14387"/>
                  </a:lnTo>
                  <a:lnTo>
                    <a:pt x="7401" y="51814"/>
                  </a:lnTo>
                  <a:lnTo>
                    <a:pt x="274" y="96867"/>
                  </a:lnTo>
                  <a:lnTo>
                    <a:pt x="0" y="109855"/>
                  </a:lnTo>
                  <a:lnTo>
                    <a:pt x="1096" y="137986"/>
                  </a:lnTo>
                  <a:lnTo>
                    <a:pt x="9856" y="181753"/>
                  </a:lnTo>
                  <a:lnTo>
                    <a:pt x="37699" y="217141"/>
                  </a:lnTo>
                  <a:lnTo>
                    <a:pt x="80171" y="226354"/>
                  </a:lnTo>
                  <a:lnTo>
                    <a:pt x="245733" y="226354"/>
                  </a:lnTo>
                  <a:lnTo>
                    <a:pt x="245733" y="226144"/>
                  </a:lnTo>
                  <a:lnTo>
                    <a:pt x="262192" y="226144"/>
                  </a:lnTo>
                  <a:lnTo>
                    <a:pt x="308772" y="216206"/>
                  </a:lnTo>
                  <a:lnTo>
                    <a:pt x="317837" y="209266"/>
                  </a:lnTo>
                  <a:lnTo>
                    <a:pt x="522144" y="209266"/>
                  </a:lnTo>
                  <a:lnTo>
                    <a:pt x="526674" y="205157"/>
                  </a:lnTo>
                  <a:lnTo>
                    <a:pt x="529489" y="202072"/>
                  </a:lnTo>
                  <a:lnTo>
                    <a:pt x="532190" y="198514"/>
                  </a:lnTo>
                  <a:lnTo>
                    <a:pt x="534900" y="194983"/>
                  </a:lnTo>
                  <a:lnTo>
                    <a:pt x="537268" y="190849"/>
                  </a:lnTo>
                  <a:lnTo>
                    <a:pt x="538485" y="187999"/>
                  </a:lnTo>
                  <a:lnTo>
                    <a:pt x="103527" y="187999"/>
                  </a:lnTo>
                  <a:lnTo>
                    <a:pt x="99803" y="187868"/>
                  </a:lnTo>
                  <a:lnTo>
                    <a:pt x="64411" y="174660"/>
                  </a:lnTo>
                  <a:lnTo>
                    <a:pt x="63013" y="173271"/>
                  </a:lnTo>
                  <a:lnTo>
                    <a:pt x="52394" y="133642"/>
                  </a:lnTo>
                  <a:lnTo>
                    <a:pt x="51763" y="107032"/>
                  </a:lnTo>
                  <a:lnTo>
                    <a:pt x="52034" y="96613"/>
                  </a:lnTo>
                  <a:lnTo>
                    <a:pt x="61973" y="56562"/>
                  </a:lnTo>
                  <a:lnTo>
                    <a:pt x="95879" y="38564"/>
                  </a:lnTo>
                  <a:lnTo>
                    <a:pt x="216556" y="38564"/>
                  </a:lnTo>
                  <a:lnTo>
                    <a:pt x="216556" y="37043"/>
                  </a:lnTo>
                  <a:lnTo>
                    <a:pt x="215716" y="31554"/>
                  </a:lnTo>
                  <a:lnTo>
                    <a:pt x="214056" y="25427"/>
                  </a:lnTo>
                  <a:lnTo>
                    <a:pt x="212657" y="19597"/>
                  </a:lnTo>
                  <a:lnTo>
                    <a:pt x="179625" y="629"/>
                  </a:lnTo>
                  <a:lnTo>
                    <a:pt x="173201" y="209"/>
                  </a:lnTo>
                  <a:close/>
                </a:path>
                <a:path w="546100" h="300990">
                  <a:moveTo>
                    <a:pt x="522144" y="209266"/>
                  </a:moveTo>
                  <a:lnTo>
                    <a:pt x="317837" y="209266"/>
                  </a:lnTo>
                  <a:lnTo>
                    <a:pt x="322146" y="213138"/>
                  </a:lnTo>
                  <a:lnTo>
                    <a:pt x="367197" y="226171"/>
                  </a:lnTo>
                  <a:lnTo>
                    <a:pt x="372161" y="226354"/>
                  </a:lnTo>
                  <a:lnTo>
                    <a:pt x="397458" y="226354"/>
                  </a:lnTo>
                  <a:lnTo>
                    <a:pt x="397458" y="226144"/>
                  </a:lnTo>
                  <a:lnTo>
                    <a:pt x="466581" y="226144"/>
                  </a:lnTo>
                  <a:lnTo>
                    <a:pt x="504542" y="220131"/>
                  </a:lnTo>
                  <a:lnTo>
                    <a:pt x="519166" y="211967"/>
                  </a:lnTo>
                  <a:lnTo>
                    <a:pt x="522144" y="209266"/>
                  </a:lnTo>
                  <a:close/>
                </a:path>
                <a:path w="546100" h="300990">
                  <a:moveTo>
                    <a:pt x="216556" y="38564"/>
                  </a:moveTo>
                  <a:lnTo>
                    <a:pt x="149163" y="38564"/>
                  </a:lnTo>
                  <a:lnTo>
                    <a:pt x="151348" y="38774"/>
                  </a:lnTo>
                  <a:lnTo>
                    <a:pt x="155658" y="39613"/>
                  </a:lnTo>
                  <a:lnTo>
                    <a:pt x="166531" y="53293"/>
                  </a:lnTo>
                  <a:lnTo>
                    <a:pt x="166531" y="187999"/>
                  </a:lnTo>
                  <a:lnTo>
                    <a:pt x="216556" y="187999"/>
                  </a:lnTo>
                  <a:lnTo>
                    <a:pt x="216556" y="38564"/>
                  </a:lnTo>
                  <a:close/>
                </a:path>
                <a:path w="546100" h="300990">
                  <a:moveTo>
                    <a:pt x="341594" y="0"/>
                  </a:moveTo>
                  <a:lnTo>
                    <a:pt x="291780" y="0"/>
                  </a:lnTo>
                  <a:lnTo>
                    <a:pt x="291780" y="130265"/>
                  </a:lnTo>
                  <a:lnTo>
                    <a:pt x="291570" y="130265"/>
                  </a:lnTo>
                  <a:lnTo>
                    <a:pt x="291720" y="139234"/>
                  </a:lnTo>
                  <a:lnTo>
                    <a:pt x="291649" y="143132"/>
                  </a:lnTo>
                  <a:lnTo>
                    <a:pt x="290984" y="150011"/>
                  </a:lnTo>
                  <a:lnTo>
                    <a:pt x="263092" y="186740"/>
                  </a:lnTo>
                  <a:lnTo>
                    <a:pt x="255662" y="187789"/>
                  </a:lnTo>
                  <a:lnTo>
                    <a:pt x="241354" y="187789"/>
                  </a:lnTo>
                  <a:lnTo>
                    <a:pt x="241354" y="187999"/>
                  </a:lnTo>
                  <a:lnTo>
                    <a:pt x="387458" y="187999"/>
                  </a:lnTo>
                  <a:lnTo>
                    <a:pt x="382589" y="187737"/>
                  </a:lnTo>
                  <a:lnTo>
                    <a:pt x="372310" y="186609"/>
                  </a:lnTo>
                  <a:lnTo>
                    <a:pt x="342643" y="161103"/>
                  </a:lnTo>
                  <a:lnTo>
                    <a:pt x="341594" y="130265"/>
                  </a:lnTo>
                  <a:lnTo>
                    <a:pt x="341594" y="0"/>
                  </a:lnTo>
                  <a:close/>
                </a:path>
                <a:path w="546100" h="300990">
                  <a:moveTo>
                    <a:pt x="545852" y="0"/>
                  </a:moveTo>
                  <a:lnTo>
                    <a:pt x="496038" y="0"/>
                  </a:lnTo>
                  <a:lnTo>
                    <a:pt x="496038" y="141532"/>
                  </a:lnTo>
                  <a:lnTo>
                    <a:pt x="495478" y="148761"/>
                  </a:lnTo>
                  <a:lnTo>
                    <a:pt x="467341" y="186740"/>
                  </a:lnTo>
                  <a:lnTo>
                    <a:pt x="459911" y="187789"/>
                  </a:lnTo>
                  <a:lnTo>
                    <a:pt x="393078" y="187789"/>
                  </a:lnTo>
                  <a:lnTo>
                    <a:pt x="393078" y="187999"/>
                  </a:lnTo>
                  <a:lnTo>
                    <a:pt x="538485" y="187999"/>
                  </a:lnTo>
                  <a:lnTo>
                    <a:pt x="541298" y="181408"/>
                  </a:lnTo>
                  <a:lnTo>
                    <a:pt x="542898" y="175989"/>
                  </a:lnTo>
                  <a:lnTo>
                    <a:pt x="545249" y="163743"/>
                  </a:lnTo>
                  <a:lnTo>
                    <a:pt x="545852" y="156811"/>
                  </a:lnTo>
                  <a:lnTo>
                    <a:pt x="545852"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33" name="object 28">
              <a:extLst>
                <a:ext uri="{FF2B5EF4-FFF2-40B4-BE49-F238E27FC236}">
                  <a16:creationId xmlns:a16="http://schemas.microsoft.com/office/drawing/2014/main" id="{396FF927-668F-44DC-A7F2-6579CCFC09C1}"/>
                </a:ext>
              </a:extLst>
            </p:cNvPr>
            <p:cNvSpPr/>
            <p:nvPr/>
          </p:nvSpPr>
          <p:spPr>
            <a:xfrm>
              <a:off x="9551356" y="5097338"/>
              <a:ext cx="132023" cy="184023"/>
            </a:xfrm>
            <a:custGeom>
              <a:avLst/>
              <a:gdLst/>
              <a:ahLst/>
              <a:cxnLst/>
              <a:rect l="l" t="t" r="r" b="b"/>
              <a:pathLst>
                <a:path w="269240" h="375284">
                  <a:moveTo>
                    <a:pt x="0" y="336385"/>
                  </a:moveTo>
                  <a:lnTo>
                    <a:pt x="0" y="374950"/>
                  </a:lnTo>
                  <a:lnTo>
                    <a:pt x="15376" y="375245"/>
                  </a:lnTo>
                  <a:lnTo>
                    <a:pt x="53363" y="372126"/>
                  </a:lnTo>
                  <a:lnTo>
                    <a:pt x="90599" y="356454"/>
                  </a:lnTo>
                  <a:lnTo>
                    <a:pt x="107185" y="336516"/>
                  </a:lnTo>
                  <a:lnTo>
                    <a:pt x="6809" y="336516"/>
                  </a:lnTo>
                  <a:lnTo>
                    <a:pt x="0" y="336385"/>
                  </a:lnTo>
                  <a:close/>
                </a:path>
                <a:path w="269240" h="375284">
                  <a:moveTo>
                    <a:pt x="117338" y="72733"/>
                  </a:moveTo>
                  <a:lnTo>
                    <a:pt x="67523" y="72733"/>
                  </a:lnTo>
                  <a:lnTo>
                    <a:pt x="67447" y="290215"/>
                  </a:lnTo>
                  <a:lnTo>
                    <a:pt x="67140" y="294498"/>
                  </a:lnTo>
                  <a:lnTo>
                    <a:pt x="47104" y="328667"/>
                  </a:lnTo>
                  <a:lnTo>
                    <a:pt x="6809" y="336516"/>
                  </a:lnTo>
                  <a:lnTo>
                    <a:pt x="107185" y="336516"/>
                  </a:lnTo>
                  <a:lnTo>
                    <a:pt x="117145" y="298869"/>
                  </a:lnTo>
                  <a:lnTo>
                    <a:pt x="154451" y="298869"/>
                  </a:lnTo>
                  <a:lnTo>
                    <a:pt x="154451" y="298659"/>
                  </a:lnTo>
                  <a:lnTo>
                    <a:pt x="189599" y="298659"/>
                  </a:lnTo>
                  <a:lnTo>
                    <a:pt x="195368" y="298475"/>
                  </a:lnTo>
                  <a:lnTo>
                    <a:pt x="237438" y="287803"/>
                  </a:lnTo>
                  <a:lnTo>
                    <a:pt x="261505" y="260514"/>
                  </a:lnTo>
                  <a:lnTo>
                    <a:pt x="117338" y="260514"/>
                  </a:lnTo>
                  <a:lnTo>
                    <a:pt x="117338" y="72733"/>
                  </a:lnTo>
                  <a:close/>
                </a:path>
                <a:path w="269240" h="375284">
                  <a:moveTo>
                    <a:pt x="268870" y="0"/>
                  </a:moveTo>
                  <a:lnTo>
                    <a:pt x="219056" y="0"/>
                  </a:lnTo>
                  <a:lnTo>
                    <a:pt x="219056" y="214056"/>
                  </a:lnTo>
                  <a:lnTo>
                    <a:pt x="218505" y="221276"/>
                  </a:lnTo>
                  <a:lnTo>
                    <a:pt x="190368" y="259264"/>
                  </a:lnTo>
                  <a:lnTo>
                    <a:pt x="182929" y="260313"/>
                  </a:lnTo>
                  <a:lnTo>
                    <a:pt x="149242" y="260313"/>
                  </a:lnTo>
                  <a:lnTo>
                    <a:pt x="149242" y="260514"/>
                  </a:lnTo>
                  <a:lnTo>
                    <a:pt x="261505" y="260514"/>
                  </a:lnTo>
                  <a:lnTo>
                    <a:pt x="264316" y="253923"/>
                  </a:lnTo>
                  <a:lnTo>
                    <a:pt x="265907" y="248512"/>
                  </a:lnTo>
                  <a:lnTo>
                    <a:pt x="267104" y="242385"/>
                  </a:lnTo>
                  <a:lnTo>
                    <a:pt x="268276" y="236266"/>
                  </a:lnTo>
                  <a:lnTo>
                    <a:pt x="268870" y="229335"/>
                  </a:lnTo>
                  <a:lnTo>
                    <a:pt x="268870"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34" name="object 29">
              <a:extLst>
                <a:ext uri="{FF2B5EF4-FFF2-40B4-BE49-F238E27FC236}">
                  <a16:creationId xmlns:a16="http://schemas.microsoft.com/office/drawing/2014/main" id="{85DFA69F-4701-4303-92C7-8E805CAD58A1}"/>
                </a:ext>
              </a:extLst>
            </p:cNvPr>
            <p:cNvSpPr/>
            <p:nvPr/>
          </p:nvSpPr>
          <p:spPr>
            <a:xfrm>
              <a:off x="9713635" y="5097338"/>
              <a:ext cx="0" cy="146658"/>
            </a:xfrm>
            <a:custGeom>
              <a:avLst/>
              <a:gdLst/>
              <a:ahLst/>
              <a:cxnLst/>
              <a:rect l="l" t="t" r="r" b="b"/>
              <a:pathLst>
                <a:path h="299084">
                  <a:moveTo>
                    <a:pt x="0" y="0"/>
                  </a:moveTo>
                  <a:lnTo>
                    <a:pt x="0" y="298869"/>
                  </a:lnTo>
                </a:path>
              </a:pathLst>
            </a:custGeom>
            <a:ln w="50006">
              <a:solidFill>
                <a:srgbClr val="72AA42"/>
              </a:solidFill>
            </a:ln>
          </p:spPr>
          <p:txBody>
            <a:bodyPr wrap="square" lIns="0" tIns="0" rIns="0" bIns="0" rtlCol="0"/>
            <a:lstStyle/>
            <a:p>
              <a:pPr defTabSz="448422"/>
              <a:endParaRPr sz="883">
                <a:solidFill>
                  <a:prstClr val="black"/>
                </a:solidFill>
                <a:latin typeface="Calibri"/>
              </a:endParaRPr>
            </a:p>
          </p:txBody>
        </p:sp>
        <p:sp>
          <p:nvSpPr>
            <p:cNvPr id="35" name="object 30">
              <a:extLst>
                <a:ext uri="{FF2B5EF4-FFF2-40B4-BE49-F238E27FC236}">
                  <a16:creationId xmlns:a16="http://schemas.microsoft.com/office/drawing/2014/main" id="{B0019D17-420F-441B-8A79-7A3E7A588A73}"/>
                </a:ext>
              </a:extLst>
            </p:cNvPr>
            <p:cNvSpPr/>
            <p:nvPr/>
          </p:nvSpPr>
          <p:spPr>
            <a:xfrm>
              <a:off x="9584466" y="5094757"/>
              <a:ext cx="24910" cy="24910"/>
            </a:xfrm>
            <a:custGeom>
              <a:avLst/>
              <a:gdLst/>
              <a:ahLst/>
              <a:cxnLst/>
              <a:rect l="l" t="t" r="r" b="b"/>
              <a:pathLst>
                <a:path w="50800" h="50800">
                  <a:moveTo>
                    <a:pt x="25313" y="0"/>
                  </a:moveTo>
                  <a:lnTo>
                    <a:pt x="15461" y="1989"/>
                  </a:lnTo>
                  <a:lnTo>
                    <a:pt x="7415" y="7415"/>
                  </a:lnTo>
                  <a:lnTo>
                    <a:pt x="1989" y="15461"/>
                  </a:lnTo>
                  <a:lnTo>
                    <a:pt x="0" y="25313"/>
                  </a:lnTo>
                  <a:lnTo>
                    <a:pt x="1989" y="35165"/>
                  </a:lnTo>
                  <a:lnTo>
                    <a:pt x="7415" y="43211"/>
                  </a:lnTo>
                  <a:lnTo>
                    <a:pt x="15461" y="48637"/>
                  </a:lnTo>
                  <a:lnTo>
                    <a:pt x="25313" y="50627"/>
                  </a:lnTo>
                  <a:lnTo>
                    <a:pt x="35165" y="48637"/>
                  </a:lnTo>
                  <a:lnTo>
                    <a:pt x="43211" y="43211"/>
                  </a:lnTo>
                  <a:lnTo>
                    <a:pt x="48637" y="35165"/>
                  </a:lnTo>
                  <a:lnTo>
                    <a:pt x="50627" y="25313"/>
                  </a:lnTo>
                  <a:lnTo>
                    <a:pt x="48637" y="15461"/>
                  </a:lnTo>
                  <a:lnTo>
                    <a:pt x="43211" y="7415"/>
                  </a:lnTo>
                  <a:lnTo>
                    <a:pt x="35165" y="1989"/>
                  </a:lnTo>
                  <a:lnTo>
                    <a:pt x="25313"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36" name="object 31">
              <a:extLst>
                <a:ext uri="{FF2B5EF4-FFF2-40B4-BE49-F238E27FC236}">
                  <a16:creationId xmlns:a16="http://schemas.microsoft.com/office/drawing/2014/main" id="{6B18A7E2-D192-46C4-9439-2E42B5C689F5}"/>
                </a:ext>
              </a:extLst>
            </p:cNvPr>
            <p:cNvSpPr/>
            <p:nvPr/>
          </p:nvSpPr>
          <p:spPr>
            <a:xfrm>
              <a:off x="9506416" y="5258239"/>
              <a:ext cx="24910" cy="24910"/>
            </a:xfrm>
            <a:custGeom>
              <a:avLst/>
              <a:gdLst/>
              <a:ahLst/>
              <a:cxnLst/>
              <a:rect l="l" t="t" r="r" b="b"/>
              <a:pathLst>
                <a:path w="50800" h="50800">
                  <a:moveTo>
                    <a:pt x="25313" y="0"/>
                  </a:moveTo>
                  <a:lnTo>
                    <a:pt x="15461" y="1989"/>
                  </a:lnTo>
                  <a:lnTo>
                    <a:pt x="7415" y="7415"/>
                  </a:lnTo>
                  <a:lnTo>
                    <a:pt x="1989" y="15461"/>
                  </a:lnTo>
                  <a:lnTo>
                    <a:pt x="0" y="25313"/>
                  </a:lnTo>
                  <a:lnTo>
                    <a:pt x="1989" y="35165"/>
                  </a:lnTo>
                  <a:lnTo>
                    <a:pt x="7415" y="43211"/>
                  </a:lnTo>
                  <a:lnTo>
                    <a:pt x="15461" y="48637"/>
                  </a:lnTo>
                  <a:lnTo>
                    <a:pt x="25313" y="50627"/>
                  </a:lnTo>
                  <a:lnTo>
                    <a:pt x="35165" y="48637"/>
                  </a:lnTo>
                  <a:lnTo>
                    <a:pt x="43211" y="43211"/>
                  </a:lnTo>
                  <a:lnTo>
                    <a:pt x="48637" y="35165"/>
                  </a:lnTo>
                  <a:lnTo>
                    <a:pt x="50627" y="25313"/>
                  </a:lnTo>
                  <a:lnTo>
                    <a:pt x="48637" y="15461"/>
                  </a:lnTo>
                  <a:lnTo>
                    <a:pt x="43211" y="7415"/>
                  </a:lnTo>
                  <a:lnTo>
                    <a:pt x="35165" y="1989"/>
                  </a:lnTo>
                  <a:lnTo>
                    <a:pt x="25313"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37" name="object 32">
              <a:extLst>
                <a:ext uri="{FF2B5EF4-FFF2-40B4-BE49-F238E27FC236}">
                  <a16:creationId xmlns:a16="http://schemas.microsoft.com/office/drawing/2014/main" id="{B0BB4C26-062A-4321-ADD6-A66CCFE8EACC}"/>
                </a:ext>
              </a:extLst>
            </p:cNvPr>
            <p:cNvSpPr/>
            <p:nvPr/>
          </p:nvSpPr>
          <p:spPr>
            <a:xfrm>
              <a:off x="9474869" y="5258239"/>
              <a:ext cx="24910" cy="24910"/>
            </a:xfrm>
            <a:custGeom>
              <a:avLst/>
              <a:gdLst/>
              <a:ahLst/>
              <a:cxnLst/>
              <a:rect l="l" t="t" r="r" b="b"/>
              <a:pathLst>
                <a:path w="50800" h="50800">
                  <a:moveTo>
                    <a:pt x="25313" y="0"/>
                  </a:moveTo>
                  <a:lnTo>
                    <a:pt x="15461" y="1989"/>
                  </a:lnTo>
                  <a:lnTo>
                    <a:pt x="7415" y="7415"/>
                  </a:lnTo>
                  <a:lnTo>
                    <a:pt x="1989" y="15461"/>
                  </a:lnTo>
                  <a:lnTo>
                    <a:pt x="0" y="25313"/>
                  </a:lnTo>
                  <a:lnTo>
                    <a:pt x="1989" y="35165"/>
                  </a:lnTo>
                  <a:lnTo>
                    <a:pt x="7415" y="43211"/>
                  </a:lnTo>
                  <a:lnTo>
                    <a:pt x="15461" y="48637"/>
                  </a:lnTo>
                  <a:lnTo>
                    <a:pt x="25313" y="50627"/>
                  </a:lnTo>
                  <a:lnTo>
                    <a:pt x="35165" y="48637"/>
                  </a:lnTo>
                  <a:lnTo>
                    <a:pt x="43211" y="43211"/>
                  </a:lnTo>
                  <a:lnTo>
                    <a:pt x="48637" y="35165"/>
                  </a:lnTo>
                  <a:lnTo>
                    <a:pt x="50627" y="25313"/>
                  </a:lnTo>
                  <a:lnTo>
                    <a:pt x="48637" y="15461"/>
                  </a:lnTo>
                  <a:lnTo>
                    <a:pt x="43211" y="7415"/>
                  </a:lnTo>
                  <a:lnTo>
                    <a:pt x="35165" y="1989"/>
                  </a:lnTo>
                  <a:lnTo>
                    <a:pt x="25313"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38" name="object 33">
              <a:extLst>
                <a:ext uri="{FF2B5EF4-FFF2-40B4-BE49-F238E27FC236}">
                  <a16:creationId xmlns:a16="http://schemas.microsoft.com/office/drawing/2014/main" id="{2ED66C64-CB6A-4508-B798-D5BFAE4816A2}"/>
                </a:ext>
              </a:extLst>
            </p:cNvPr>
            <p:cNvSpPr/>
            <p:nvPr/>
          </p:nvSpPr>
          <p:spPr>
            <a:xfrm>
              <a:off x="9429179" y="5094757"/>
              <a:ext cx="24910" cy="24910"/>
            </a:xfrm>
            <a:custGeom>
              <a:avLst/>
              <a:gdLst/>
              <a:ahLst/>
              <a:cxnLst/>
              <a:rect l="l" t="t" r="r" b="b"/>
              <a:pathLst>
                <a:path w="50800" h="50800">
                  <a:moveTo>
                    <a:pt x="25313" y="0"/>
                  </a:moveTo>
                  <a:lnTo>
                    <a:pt x="15461" y="1989"/>
                  </a:lnTo>
                  <a:lnTo>
                    <a:pt x="7415" y="7415"/>
                  </a:lnTo>
                  <a:lnTo>
                    <a:pt x="1989" y="15461"/>
                  </a:lnTo>
                  <a:lnTo>
                    <a:pt x="0" y="25313"/>
                  </a:lnTo>
                  <a:lnTo>
                    <a:pt x="1989" y="35165"/>
                  </a:lnTo>
                  <a:lnTo>
                    <a:pt x="7415" y="43211"/>
                  </a:lnTo>
                  <a:lnTo>
                    <a:pt x="15461" y="48637"/>
                  </a:lnTo>
                  <a:lnTo>
                    <a:pt x="25313" y="50627"/>
                  </a:lnTo>
                  <a:lnTo>
                    <a:pt x="35165" y="48637"/>
                  </a:lnTo>
                  <a:lnTo>
                    <a:pt x="43211" y="43211"/>
                  </a:lnTo>
                  <a:lnTo>
                    <a:pt x="48637" y="35165"/>
                  </a:lnTo>
                  <a:lnTo>
                    <a:pt x="50627" y="25313"/>
                  </a:lnTo>
                  <a:lnTo>
                    <a:pt x="48637" y="15461"/>
                  </a:lnTo>
                  <a:lnTo>
                    <a:pt x="43211" y="7415"/>
                  </a:lnTo>
                  <a:lnTo>
                    <a:pt x="35165" y="1989"/>
                  </a:lnTo>
                  <a:lnTo>
                    <a:pt x="25313"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39" name="object 34">
              <a:extLst>
                <a:ext uri="{FF2B5EF4-FFF2-40B4-BE49-F238E27FC236}">
                  <a16:creationId xmlns:a16="http://schemas.microsoft.com/office/drawing/2014/main" id="{8D5811DB-4ED2-438A-A564-CB64C2D27519}"/>
                </a:ext>
              </a:extLst>
            </p:cNvPr>
            <p:cNvSpPr/>
            <p:nvPr/>
          </p:nvSpPr>
          <p:spPr>
            <a:xfrm>
              <a:off x="9395662" y="5094757"/>
              <a:ext cx="24910" cy="24910"/>
            </a:xfrm>
            <a:custGeom>
              <a:avLst/>
              <a:gdLst/>
              <a:ahLst/>
              <a:cxnLst/>
              <a:rect l="l" t="t" r="r" b="b"/>
              <a:pathLst>
                <a:path w="50800" h="50800">
                  <a:moveTo>
                    <a:pt x="25313" y="0"/>
                  </a:moveTo>
                  <a:lnTo>
                    <a:pt x="15461" y="1989"/>
                  </a:lnTo>
                  <a:lnTo>
                    <a:pt x="7415" y="7415"/>
                  </a:lnTo>
                  <a:lnTo>
                    <a:pt x="1989" y="15461"/>
                  </a:lnTo>
                  <a:lnTo>
                    <a:pt x="0" y="25313"/>
                  </a:lnTo>
                  <a:lnTo>
                    <a:pt x="1989" y="35165"/>
                  </a:lnTo>
                  <a:lnTo>
                    <a:pt x="7415" y="43211"/>
                  </a:lnTo>
                  <a:lnTo>
                    <a:pt x="15461" y="48637"/>
                  </a:lnTo>
                  <a:lnTo>
                    <a:pt x="25313" y="50627"/>
                  </a:lnTo>
                  <a:lnTo>
                    <a:pt x="35165" y="48637"/>
                  </a:lnTo>
                  <a:lnTo>
                    <a:pt x="43211" y="43211"/>
                  </a:lnTo>
                  <a:lnTo>
                    <a:pt x="48637" y="35165"/>
                  </a:lnTo>
                  <a:lnTo>
                    <a:pt x="50627" y="25313"/>
                  </a:lnTo>
                  <a:lnTo>
                    <a:pt x="48637" y="15461"/>
                  </a:lnTo>
                  <a:lnTo>
                    <a:pt x="43211" y="7415"/>
                  </a:lnTo>
                  <a:lnTo>
                    <a:pt x="35165" y="1989"/>
                  </a:lnTo>
                  <a:lnTo>
                    <a:pt x="25313"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40" name="object 35">
              <a:extLst>
                <a:ext uri="{FF2B5EF4-FFF2-40B4-BE49-F238E27FC236}">
                  <a16:creationId xmlns:a16="http://schemas.microsoft.com/office/drawing/2014/main" id="{54560971-02EC-442C-8502-D7E15E2FDC33}"/>
                </a:ext>
              </a:extLst>
            </p:cNvPr>
            <p:cNvSpPr/>
            <p:nvPr/>
          </p:nvSpPr>
          <p:spPr>
            <a:xfrm>
              <a:off x="9229531" y="5094757"/>
              <a:ext cx="24910" cy="24910"/>
            </a:xfrm>
            <a:custGeom>
              <a:avLst/>
              <a:gdLst/>
              <a:ahLst/>
              <a:cxnLst/>
              <a:rect l="l" t="t" r="r" b="b"/>
              <a:pathLst>
                <a:path w="50800" h="50800">
                  <a:moveTo>
                    <a:pt x="25313" y="0"/>
                  </a:moveTo>
                  <a:lnTo>
                    <a:pt x="15461" y="1989"/>
                  </a:lnTo>
                  <a:lnTo>
                    <a:pt x="7415" y="7415"/>
                  </a:lnTo>
                  <a:lnTo>
                    <a:pt x="1989" y="15461"/>
                  </a:lnTo>
                  <a:lnTo>
                    <a:pt x="0" y="25313"/>
                  </a:lnTo>
                  <a:lnTo>
                    <a:pt x="1989" y="35165"/>
                  </a:lnTo>
                  <a:lnTo>
                    <a:pt x="7415" y="43211"/>
                  </a:lnTo>
                  <a:lnTo>
                    <a:pt x="15461" y="48637"/>
                  </a:lnTo>
                  <a:lnTo>
                    <a:pt x="25313" y="50627"/>
                  </a:lnTo>
                  <a:lnTo>
                    <a:pt x="35165" y="48637"/>
                  </a:lnTo>
                  <a:lnTo>
                    <a:pt x="43211" y="43211"/>
                  </a:lnTo>
                  <a:lnTo>
                    <a:pt x="48637" y="35165"/>
                  </a:lnTo>
                  <a:lnTo>
                    <a:pt x="50627" y="25313"/>
                  </a:lnTo>
                  <a:lnTo>
                    <a:pt x="48637" y="15461"/>
                  </a:lnTo>
                  <a:lnTo>
                    <a:pt x="43211" y="7415"/>
                  </a:lnTo>
                  <a:lnTo>
                    <a:pt x="35165" y="1989"/>
                  </a:lnTo>
                  <a:lnTo>
                    <a:pt x="25313"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41" name="object 36">
              <a:extLst>
                <a:ext uri="{FF2B5EF4-FFF2-40B4-BE49-F238E27FC236}">
                  <a16:creationId xmlns:a16="http://schemas.microsoft.com/office/drawing/2014/main" id="{587E6676-D8E5-4EFF-8E95-C80AA14D54A6}"/>
                </a:ext>
              </a:extLst>
            </p:cNvPr>
            <p:cNvSpPr/>
            <p:nvPr/>
          </p:nvSpPr>
          <p:spPr>
            <a:xfrm>
              <a:off x="9135451" y="5078234"/>
              <a:ext cx="24910" cy="24910"/>
            </a:xfrm>
            <a:custGeom>
              <a:avLst/>
              <a:gdLst/>
              <a:ahLst/>
              <a:cxnLst/>
              <a:rect l="l" t="t" r="r" b="b"/>
              <a:pathLst>
                <a:path w="50800" h="50800">
                  <a:moveTo>
                    <a:pt x="25313" y="0"/>
                  </a:moveTo>
                  <a:lnTo>
                    <a:pt x="15461" y="1989"/>
                  </a:lnTo>
                  <a:lnTo>
                    <a:pt x="7415" y="7415"/>
                  </a:lnTo>
                  <a:lnTo>
                    <a:pt x="1989" y="15461"/>
                  </a:lnTo>
                  <a:lnTo>
                    <a:pt x="0" y="25313"/>
                  </a:lnTo>
                  <a:lnTo>
                    <a:pt x="1989" y="35165"/>
                  </a:lnTo>
                  <a:lnTo>
                    <a:pt x="7415" y="43211"/>
                  </a:lnTo>
                  <a:lnTo>
                    <a:pt x="15461" y="48637"/>
                  </a:lnTo>
                  <a:lnTo>
                    <a:pt x="25313" y="50627"/>
                  </a:lnTo>
                  <a:lnTo>
                    <a:pt x="35165" y="48637"/>
                  </a:lnTo>
                  <a:lnTo>
                    <a:pt x="43211" y="43211"/>
                  </a:lnTo>
                  <a:lnTo>
                    <a:pt x="48637" y="35165"/>
                  </a:lnTo>
                  <a:lnTo>
                    <a:pt x="50627" y="25313"/>
                  </a:lnTo>
                  <a:lnTo>
                    <a:pt x="48637" y="15461"/>
                  </a:lnTo>
                  <a:lnTo>
                    <a:pt x="43211" y="7415"/>
                  </a:lnTo>
                  <a:lnTo>
                    <a:pt x="35165" y="1989"/>
                  </a:lnTo>
                  <a:lnTo>
                    <a:pt x="25313"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42" name="object 37">
              <a:extLst>
                <a:ext uri="{FF2B5EF4-FFF2-40B4-BE49-F238E27FC236}">
                  <a16:creationId xmlns:a16="http://schemas.microsoft.com/office/drawing/2014/main" id="{B3C652B3-283F-44BB-87F2-294FF0F370C3}"/>
                </a:ext>
              </a:extLst>
            </p:cNvPr>
            <p:cNvSpPr/>
            <p:nvPr/>
          </p:nvSpPr>
          <p:spPr>
            <a:xfrm>
              <a:off x="9102875" y="5078234"/>
              <a:ext cx="24910" cy="24910"/>
            </a:xfrm>
            <a:custGeom>
              <a:avLst/>
              <a:gdLst/>
              <a:ahLst/>
              <a:cxnLst/>
              <a:rect l="l" t="t" r="r" b="b"/>
              <a:pathLst>
                <a:path w="50800" h="50800">
                  <a:moveTo>
                    <a:pt x="25313" y="0"/>
                  </a:moveTo>
                  <a:lnTo>
                    <a:pt x="15461" y="1989"/>
                  </a:lnTo>
                  <a:lnTo>
                    <a:pt x="7415" y="7415"/>
                  </a:lnTo>
                  <a:lnTo>
                    <a:pt x="1989" y="15461"/>
                  </a:lnTo>
                  <a:lnTo>
                    <a:pt x="0" y="25313"/>
                  </a:lnTo>
                  <a:lnTo>
                    <a:pt x="1989" y="35165"/>
                  </a:lnTo>
                  <a:lnTo>
                    <a:pt x="7415" y="43211"/>
                  </a:lnTo>
                  <a:lnTo>
                    <a:pt x="15461" y="48637"/>
                  </a:lnTo>
                  <a:lnTo>
                    <a:pt x="25313" y="50627"/>
                  </a:lnTo>
                  <a:lnTo>
                    <a:pt x="35165" y="48637"/>
                  </a:lnTo>
                  <a:lnTo>
                    <a:pt x="43211" y="43211"/>
                  </a:lnTo>
                  <a:lnTo>
                    <a:pt x="48637" y="35165"/>
                  </a:lnTo>
                  <a:lnTo>
                    <a:pt x="50627" y="25313"/>
                  </a:lnTo>
                  <a:lnTo>
                    <a:pt x="48637" y="15461"/>
                  </a:lnTo>
                  <a:lnTo>
                    <a:pt x="43211" y="7415"/>
                  </a:lnTo>
                  <a:lnTo>
                    <a:pt x="35165" y="1989"/>
                  </a:lnTo>
                  <a:lnTo>
                    <a:pt x="25313" y="0"/>
                  </a:lnTo>
                  <a:close/>
                </a:path>
              </a:pathLst>
            </a:custGeom>
            <a:solidFill>
              <a:srgbClr val="72AA42"/>
            </a:solidFill>
          </p:spPr>
          <p:txBody>
            <a:bodyPr wrap="square" lIns="0" tIns="0" rIns="0" bIns="0" rtlCol="0"/>
            <a:lstStyle/>
            <a:p>
              <a:pPr defTabSz="448422"/>
              <a:endParaRPr sz="883">
                <a:solidFill>
                  <a:prstClr val="black"/>
                </a:solidFill>
                <a:latin typeface="Calibri"/>
              </a:endParaRPr>
            </a:p>
          </p:txBody>
        </p:sp>
        <p:sp>
          <p:nvSpPr>
            <p:cNvPr id="43" name="object 38">
              <a:extLst>
                <a:ext uri="{FF2B5EF4-FFF2-40B4-BE49-F238E27FC236}">
                  <a16:creationId xmlns:a16="http://schemas.microsoft.com/office/drawing/2014/main" id="{2240D568-F540-4C1A-B3E1-166E0198000E}"/>
                </a:ext>
              </a:extLst>
            </p:cNvPr>
            <p:cNvSpPr/>
            <p:nvPr/>
          </p:nvSpPr>
          <p:spPr>
            <a:xfrm>
              <a:off x="6184032" y="6110320"/>
              <a:ext cx="4492205" cy="747611"/>
            </a:xfrm>
            <a:custGeom>
              <a:avLst/>
              <a:gdLst/>
              <a:ahLst/>
              <a:cxnLst/>
              <a:rect l="l" t="t" r="r" b="b"/>
              <a:pathLst>
                <a:path w="9161144" h="1524634">
                  <a:moveTo>
                    <a:pt x="5007051" y="0"/>
                  </a:moveTo>
                  <a:lnTo>
                    <a:pt x="4911991" y="435"/>
                  </a:lnTo>
                  <a:lnTo>
                    <a:pt x="4722738" y="4053"/>
                  </a:lnTo>
                  <a:lnTo>
                    <a:pt x="4534639" y="11336"/>
                  </a:lnTo>
                  <a:lnTo>
                    <a:pt x="4347688" y="22281"/>
                  </a:lnTo>
                  <a:lnTo>
                    <a:pt x="4208226" y="32894"/>
                  </a:lnTo>
                  <a:lnTo>
                    <a:pt x="4069406" y="45566"/>
                  </a:lnTo>
                  <a:lnTo>
                    <a:pt x="3931225" y="60298"/>
                  </a:lnTo>
                  <a:lnTo>
                    <a:pt x="3793682" y="77088"/>
                  </a:lnTo>
                  <a:lnTo>
                    <a:pt x="3656775" y="95937"/>
                  </a:lnTo>
                  <a:lnTo>
                    <a:pt x="3520502" y="116844"/>
                  </a:lnTo>
                  <a:lnTo>
                    <a:pt x="3269011" y="159573"/>
                  </a:lnTo>
                  <a:lnTo>
                    <a:pt x="3230592" y="166792"/>
                  </a:lnTo>
                  <a:lnTo>
                    <a:pt x="3180033" y="176981"/>
                  </a:lnTo>
                  <a:lnTo>
                    <a:pt x="3129630" y="187673"/>
                  </a:lnTo>
                  <a:lnTo>
                    <a:pt x="3029227" y="210355"/>
                  </a:lnTo>
                  <a:lnTo>
                    <a:pt x="2929245" y="234422"/>
                  </a:lnTo>
                  <a:lnTo>
                    <a:pt x="2524430" y="338728"/>
                  </a:lnTo>
                  <a:lnTo>
                    <a:pt x="2473268" y="352933"/>
                  </a:lnTo>
                  <a:lnTo>
                    <a:pt x="2422329" y="367877"/>
                  </a:lnTo>
                  <a:lnTo>
                    <a:pt x="2373963" y="382696"/>
                  </a:lnTo>
                  <a:lnTo>
                    <a:pt x="2325782" y="398143"/>
                  </a:lnTo>
                  <a:lnTo>
                    <a:pt x="2229816" y="430372"/>
                  </a:lnTo>
                  <a:lnTo>
                    <a:pt x="1836444" y="568471"/>
                  </a:lnTo>
                  <a:lnTo>
                    <a:pt x="1737095" y="605803"/>
                  </a:lnTo>
                  <a:lnTo>
                    <a:pt x="1687635" y="625171"/>
                  </a:lnTo>
                  <a:lnTo>
                    <a:pt x="1638348" y="645104"/>
                  </a:lnTo>
                  <a:lnTo>
                    <a:pt x="1592586" y="664343"/>
                  </a:lnTo>
                  <a:lnTo>
                    <a:pt x="1320773" y="784704"/>
                  </a:lnTo>
                  <a:lnTo>
                    <a:pt x="1185951" y="846385"/>
                  </a:lnTo>
                  <a:lnTo>
                    <a:pt x="1096436" y="888746"/>
                  </a:lnTo>
                  <a:lnTo>
                    <a:pt x="1007283" y="932313"/>
                  </a:lnTo>
                  <a:lnTo>
                    <a:pt x="918553" y="977265"/>
                  </a:lnTo>
                  <a:lnTo>
                    <a:pt x="866702" y="1004392"/>
                  </a:lnTo>
                  <a:lnTo>
                    <a:pt x="851446" y="1012833"/>
                  </a:lnTo>
                  <a:lnTo>
                    <a:pt x="756723" y="1063888"/>
                  </a:lnTo>
                  <a:lnTo>
                    <a:pt x="669982" y="1111840"/>
                  </a:lnTo>
                  <a:lnTo>
                    <a:pt x="583548" y="1160841"/>
                  </a:lnTo>
                  <a:lnTo>
                    <a:pt x="497419" y="1210890"/>
                  </a:lnTo>
                  <a:lnTo>
                    <a:pt x="411595" y="1261986"/>
                  </a:lnTo>
                  <a:lnTo>
                    <a:pt x="326073" y="1314130"/>
                  </a:lnTo>
                  <a:lnTo>
                    <a:pt x="240853" y="1367320"/>
                  </a:lnTo>
                  <a:lnTo>
                    <a:pt x="155933" y="1421556"/>
                  </a:lnTo>
                  <a:lnTo>
                    <a:pt x="71312" y="1476837"/>
                  </a:lnTo>
                  <a:lnTo>
                    <a:pt x="0" y="1524424"/>
                  </a:lnTo>
                  <a:lnTo>
                    <a:pt x="8563434" y="1524424"/>
                  </a:lnTo>
                  <a:lnTo>
                    <a:pt x="8620196" y="1457659"/>
                  </a:lnTo>
                  <a:lnTo>
                    <a:pt x="8684210" y="1381389"/>
                  </a:lnTo>
                  <a:lnTo>
                    <a:pt x="8748018" y="1304352"/>
                  </a:lnTo>
                  <a:lnTo>
                    <a:pt x="8811620" y="1226548"/>
                  </a:lnTo>
                  <a:lnTo>
                    <a:pt x="8875018" y="1147976"/>
                  </a:lnTo>
                  <a:lnTo>
                    <a:pt x="8938210" y="1068635"/>
                  </a:lnTo>
                  <a:lnTo>
                    <a:pt x="9001197" y="988525"/>
                  </a:lnTo>
                  <a:lnTo>
                    <a:pt x="9063980" y="907645"/>
                  </a:lnTo>
                  <a:lnTo>
                    <a:pt x="9126558" y="825994"/>
                  </a:lnTo>
                  <a:lnTo>
                    <a:pt x="9157771" y="784880"/>
                  </a:lnTo>
                  <a:lnTo>
                    <a:pt x="9158208" y="781270"/>
                  </a:lnTo>
                  <a:lnTo>
                    <a:pt x="9160410" y="775221"/>
                  </a:lnTo>
                  <a:lnTo>
                    <a:pt x="8892644" y="681001"/>
                  </a:lnTo>
                  <a:lnTo>
                    <a:pt x="8626659" y="595427"/>
                  </a:lnTo>
                  <a:lnTo>
                    <a:pt x="8362612" y="515604"/>
                  </a:lnTo>
                  <a:lnTo>
                    <a:pt x="8100495" y="441530"/>
                  </a:lnTo>
                  <a:lnTo>
                    <a:pt x="7892185" y="386410"/>
                  </a:lnTo>
                  <a:lnTo>
                    <a:pt x="7685099" y="334966"/>
                  </a:lnTo>
                  <a:lnTo>
                    <a:pt x="7479234" y="287200"/>
                  </a:lnTo>
                  <a:lnTo>
                    <a:pt x="7274584" y="243110"/>
                  </a:lnTo>
                  <a:lnTo>
                    <a:pt x="7071146" y="202694"/>
                  </a:lnTo>
                  <a:lnTo>
                    <a:pt x="6868915" y="165953"/>
                  </a:lnTo>
                  <a:lnTo>
                    <a:pt x="6667886" y="132886"/>
                  </a:lnTo>
                  <a:lnTo>
                    <a:pt x="6468055" y="103490"/>
                  </a:lnTo>
                  <a:lnTo>
                    <a:pt x="6269417" y="77767"/>
                  </a:lnTo>
                  <a:lnTo>
                    <a:pt x="6071968" y="55714"/>
                  </a:lnTo>
                  <a:lnTo>
                    <a:pt x="5875704" y="37331"/>
                  </a:lnTo>
                  <a:lnTo>
                    <a:pt x="5680619" y="22617"/>
                  </a:lnTo>
                  <a:lnTo>
                    <a:pt x="5486710" y="11571"/>
                  </a:lnTo>
                  <a:lnTo>
                    <a:pt x="5293972" y="4193"/>
                  </a:lnTo>
                  <a:lnTo>
                    <a:pt x="5102401" y="481"/>
                  </a:lnTo>
                  <a:lnTo>
                    <a:pt x="5007051" y="0"/>
                  </a:lnTo>
                  <a:close/>
                </a:path>
              </a:pathLst>
            </a:custGeom>
            <a:solidFill>
              <a:srgbClr val="23572B"/>
            </a:solidFill>
          </p:spPr>
          <p:txBody>
            <a:bodyPr wrap="square" lIns="0" tIns="0" rIns="0" bIns="0" rtlCol="0"/>
            <a:lstStyle/>
            <a:p>
              <a:pPr defTabSz="448422"/>
              <a:endParaRPr sz="883">
                <a:solidFill>
                  <a:prstClr val="black"/>
                </a:solidFill>
                <a:latin typeface="Calibri"/>
              </a:endParaRPr>
            </a:p>
          </p:txBody>
        </p:sp>
      </p:grpSp>
      <p:sp>
        <p:nvSpPr>
          <p:cNvPr id="2" name="Titre 1"/>
          <p:cNvSpPr>
            <a:spLocks noGrp="1"/>
          </p:cNvSpPr>
          <p:nvPr>
            <p:ph type="ctrTitle"/>
          </p:nvPr>
        </p:nvSpPr>
        <p:spPr>
          <a:xfrm>
            <a:off x="4153371" y="893285"/>
            <a:ext cx="6517804" cy="1943953"/>
          </a:xfrm>
        </p:spPr>
        <p:txBody>
          <a:bodyPr anchor="b"/>
          <a:lstStyle>
            <a:lvl1pPr algn="ctr">
              <a:defRPr sz="6000">
                <a:solidFill>
                  <a:schemeClr val="bg1"/>
                </a:solidFill>
              </a:defRPr>
            </a:lvl1pPr>
          </a:lstStyle>
          <a:p>
            <a:r>
              <a:rPr lang="fr-FR" dirty="0"/>
              <a:t>Cliquez et modifiez le titre</a:t>
            </a:r>
          </a:p>
        </p:txBody>
      </p:sp>
      <p:sp>
        <p:nvSpPr>
          <p:cNvPr id="3" name="Sous-titre 2"/>
          <p:cNvSpPr>
            <a:spLocks noGrp="1"/>
          </p:cNvSpPr>
          <p:nvPr>
            <p:ph type="subTitle" idx="1"/>
          </p:nvPr>
        </p:nvSpPr>
        <p:spPr>
          <a:xfrm>
            <a:off x="4153371" y="2968332"/>
            <a:ext cx="6517804" cy="821502"/>
          </a:xfrm>
          <a:noFill/>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p>
            <a:fld id="{A916A975-B3B5-4001-8FDE-35B5680952BD}" type="datetime1">
              <a:rPr lang="fr-FR" smtClean="0"/>
              <a:t>25/11/2017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7908984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9CB4C6-649D-4C8F-9303-786AA3D27F23}" type="datetime1">
              <a:rPr lang="fr-FR" smtClean="0"/>
              <a:t>25/11/2017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11756045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3825"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4775" y="987425"/>
            <a:ext cx="6173788"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3825"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A73A91B-A2F8-4345-847C-632710B4F7D9}" type="datetime1">
              <a:rPr lang="fr-FR" smtClean="0"/>
              <a:t>25/11/2017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15366740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3825"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4775" y="987425"/>
            <a:ext cx="6173788"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3825"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225219F-BE2B-4939-A0AF-44FED04DC9E3}" type="datetime1">
              <a:rPr lang="fr-FR" smtClean="0"/>
              <a:t>25/11/2017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12429405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750935-E263-45FE-A269-20DBBACD8783}" type="datetime1">
              <a:rPr lang="fr-FR" smtClean="0"/>
              <a:t>25/11/2017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1528305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8075" y="365125"/>
            <a:ext cx="2628900" cy="58134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7475" cy="58134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105B3A-9A0B-470A-A2A5-A719CFE31C11}" type="datetime1">
              <a:rPr lang="fr-FR" smtClean="0"/>
              <a:t>25/11/2017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177729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CE1FC4F8-26C7-4DA5-B62A-565B0CB6510C}" type="datetime1">
              <a:rPr lang="fr-FR" smtClean="0"/>
              <a:t>25/11/2017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20916387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56EE5B2-DCCB-4C79-A6CC-427C27F78805}" type="datetime1">
              <a:rPr lang="fr-FR" smtClean="0"/>
              <a:t>25/11/2017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DBE27-B6D1-DF40-883D-53A86A8A49AB}" type="slidenum">
              <a:rPr lang="fr-FR" smtClean="0"/>
              <a:t>‹N°›</a:t>
            </a:fld>
            <a:endParaRPr lang="fr-FR"/>
          </a:p>
        </p:txBody>
      </p:sp>
      <p:sp>
        <p:nvSpPr>
          <p:cNvPr id="7" name="object 3">
            <a:extLst>
              <a:ext uri="{FF2B5EF4-FFF2-40B4-BE49-F238E27FC236}">
                <a16:creationId xmlns:a16="http://schemas.microsoft.com/office/drawing/2014/main" id="{0AC29A14-41DA-4B3D-8A07-3686539424FD}"/>
              </a:ext>
            </a:extLst>
          </p:cNvPr>
          <p:cNvSpPr/>
          <p:nvPr userDrawn="1"/>
        </p:nvSpPr>
        <p:spPr>
          <a:xfrm>
            <a:off x="0" y="1761"/>
            <a:ext cx="12195175" cy="6857827"/>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Calibri"/>
            </a:endParaRPr>
          </a:p>
        </p:txBody>
      </p:sp>
      <p:sp>
        <p:nvSpPr>
          <p:cNvPr id="8" name="직사각형 42">
            <a:extLst>
              <a:ext uri="{FF2B5EF4-FFF2-40B4-BE49-F238E27FC236}">
                <a16:creationId xmlns:a16="http://schemas.microsoft.com/office/drawing/2014/main" id="{8297AA0E-A9ED-4B43-BBAB-08C1C8094EEC}"/>
              </a:ext>
            </a:extLst>
          </p:cNvPr>
          <p:cNvSpPr/>
          <p:nvPr userDrawn="1"/>
        </p:nvSpPr>
        <p:spPr>
          <a:xfrm>
            <a:off x="2551089" y="246027"/>
            <a:ext cx="6858000" cy="73549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68580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1" name="Titre 3">
            <a:extLst>
              <a:ext uri="{FF2B5EF4-FFF2-40B4-BE49-F238E27FC236}">
                <a16:creationId xmlns:a16="http://schemas.microsoft.com/office/drawing/2014/main" id="{18C6C427-03FE-4376-A79A-1F2CE68F0365}"/>
              </a:ext>
            </a:extLst>
          </p:cNvPr>
          <p:cNvSpPr>
            <a:spLocks noGrp="1"/>
          </p:cNvSpPr>
          <p:nvPr>
            <p:ph type="title"/>
          </p:nvPr>
        </p:nvSpPr>
        <p:spPr>
          <a:xfrm>
            <a:off x="2551090" y="246028"/>
            <a:ext cx="6858000" cy="735494"/>
          </a:xfrm>
        </p:spPr>
        <p:txBody>
          <a:bodyPr>
            <a:normAutofit/>
          </a:bodyPr>
          <a:lstStyle>
            <a:lvl1pPr algn="ctr">
              <a:defRPr sz="2400">
                <a:latin typeface="+mn-lt"/>
              </a:defRPr>
            </a:lvl1pPr>
          </a:lstStyle>
          <a:p>
            <a:endParaRPr lang="fr-FR" dirty="0"/>
          </a:p>
        </p:txBody>
      </p:sp>
    </p:spTree>
    <p:extLst>
      <p:ext uri="{BB962C8B-B14F-4D97-AF65-F5344CB8AC3E}">
        <p14:creationId xmlns:p14="http://schemas.microsoft.com/office/powerpoint/2010/main" val="18538402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mod="1">
    <p:ext uri="{DCECCB84-F9BA-43D5-87BE-67443E8EF086}">
      <p15:sldGuideLst xmlns:p15="http://schemas.microsoft.com/office/powerpoint/2012/main">
        <p15:guide id="1" orient="horz" pos="2160" userDrawn="1">
          <p15:clr>
            <a:srgbClr val="FBAE40"/>
          </p15:clr>
        </p15:guide>
        <p15:guide id="2" pos="384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95F65D9-9322-45BC-A7C0-B83863059A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6819884"/>
          </a:xfrm>
          <a:prstGeom prst="rect">
            <a:avLst/>
          </a:prstGeom>
        </p:spPr>
      </p:pic>
      <p:sp>
        <p:nvSpPr>
          <p:cNvPr id="4" name="Espace réservé de la date 3"/>
          <p:cNvSpPr>
            <a:spLocks noGrp="1"/>
          </p:cNvSpPr>
          <p:nvPr>
            <p:ph type="dt" sz="half" idx="10"/>
          </p:nvPr>
        </p:nvSpPr>
        <p:spPr/>
        <p:txBody>
          <a:bodyPr/>
          <a:lstStyle/>
          <a:p>
            <a:fld id="{A56EE5B2-DCCB-4C79-A6CC-427C27F78805}" type="datetime1">
              <a:rPr lang="fr-FR" smtClean="0"/>
              <a:t>25/11/2017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DBE27-B6D1-DF40-883D-53A86A8A49AB}" type="slidenum">
              <a:rPr lang="fr-FR" smtClean="0"/>
              <a:t>‹N°›</a:t>
            </a:fld>
            <a:endParaRPr lang="fr-FR"/>
          </a:p>
        </p:txBody>
      </p:sp>
      <p:sp>
        <p:nvSpPr>
          <p:cNvPr id="11" name="Titre 3">
            <a:extLst>
              <a:ext uri="{FF2B5EF4-FFF2-40B4-BE49-F238E27FC236}">
                <a16:creationId xmlns:a16="http://schemas.microsoft.com/office/drawing/2014/main" id="{18C6C427-03FE-4376-A79A-1F2CE68F0365}"/>
              </a:ext>
            </a:extLst>
          </p:cNvPr>
          <p:cNvSpPr>
            <a:spLocks noGrp="1"/>
          </p:cNvSpPr>
          <p:nvPr>
            <p:ph type="title"/>
          </p:nvPr>
        </p:nvSpPr>
        <p:spPr>
          <a:xfrm>
            <a:off x="1057275" y="261938"/>
            <a:ext cx="8351815" cy="720000"/>
          </a:xfrm>
        </p:spPr>
        <p:txBody>
          <a:bodyPr>
            <a:normAutofit/>
          </a:bodyPr>
          <a:lstStyle>
            <a:lvl1pPr algn="l">
              <a:defRPr sz="4000" b="0">
                <a:solidFill>
                  <a:schemeClr val="accent6">
                    <a:lumMod val="75000"/>
                  </a:schemeClr>
                </a:solidFill>
                <a:latin typeface="Neo Sans Std" panose="020B0504030504040204" pitchFamily="34" charset="0"/>
              </a:defRPr>
            </a:lvl1pPr>
          </a:lstStyle>
          <a:p>
            <a:endParaRPr lang="fr-FR" dirty="0"/>
          </a:p>
        </p:txBody>
      </p:sp>
      <p:sp>
        <p:nvSpPr>
          <p:cNvPr id="9" name="Espace réservé du contenu 2">
            <a:extLst>
              <a:ext uri="{FF2B5EF4-FFF2-40B4-BE49-F238E27FC236}">
                <a16:creationId xmlns:a16="http://schemas.microsoft.com/office/drawing/2014/main" id="{1EE9F017-594D-4610-A1BA-FB958D36DE05}"/>
              </a:ext>
            </a:extLst>
          </p:cNvPr>
          <p:cNvSpPr>
            <a:spLocks noGrp="1"/>
          </p:cNvSpPr>
          <p:nvPr>
            <p:ph idx="1"/>
          </p:nvPr>
        </p:nvSpPr>
        <p:spPr>
          <a:xfrm>
            <a:off x="1057272" y="1341438"/>
            <a:ext cx="10080627" cy="4679950"/>
          </a:xfrm>
          <a:noFill/>
        </p:spPr>
        <p:txBody>
          <a:bodyPr>
            <a:normAutofit/>
          </a:bodyPr>
          <a:lstStyle>
            <a:lvl1pPr marL="228600" indent="-228600">
              <a:buClr>
                <a:schemeClr val="accent6">
                  <a:lumMod val="50000"/>
                </a:schemeClr>
              </a:buClr>
              <a:buFont typeface="Wingdings" panose="05000000000000000000" pitchFamily="2" charset="2"/>
              <a:buChar char="§"/>
              <a:defRPr sz="1800">
                <a:solidFill>
                  <a:schemeClr val="accent6">
                    <a:lumMod val="50000"/>
                  </a:schemeClr>
                </a:solidFill>
                <a:latin typeface="Neo Sans Std Light" panose="020B0304030504040204" pitchFamily="34" charset="0"/>
              </a:defRPr>
            </a:lvl1pPr>
            <a:lvl2pPr marL="685800" indent="-228600">
              <a:buClr>
                <a:schemeClr val="accent6">
                  <a:lumMod val="50000"/>
                </a:schemeClr>
              </a:buClr>
              <a:buFont typeface="Wingdings" panose="05000000000000000000" pitchFamily="2" charset="2"/>
              <a:buChar char="§"/>
              <a:defRPr sz="1600">
                <a:solidFill>
                  <a:schemeClr val="accent6">
                    <a:lumMod val="50000"/>
                  </a:schemeClr>
                </a:solidFill>
                <a:latin typeface="Neo Sans Std Light" panose="020B0304030504040204" pitchFamily="34" charset="0"/>
              </a:defRPr>
            </a:lvl2pPr>
            <a:lvl3pPr marL="1143000" indent="-228600">
              <a:buClr>
                <a:schemeClr val="accent6">
                  <a:lumMod val="50000"/>
                </a:schemeClr>
              </a:buClr>
              <a:buFont typeface="Wingdings" panose="05000000000000000000" pitchFamily="2" charset="2"/>
              <a:buChar char="§"/>
              <a:defRPr sz="1400">
                <a:solidFill>
                  <a:schemeClr val="accent6">
                    <a:lumMod val="50000"/>
                  </a:schemeClr>
                </a:solidFill>
                <a:latin typeface="Neo Sans Std Light" panose="020B0304030504040204" pitchFamily="34" charset="0"/>
              </a:defRPr>
            </a:lvl3pPr>
            <a:lvl4pPr marL="1600200" indent="-228600">
              <a:buClr>
                <a:schemeClr val="accent6">
                  <a:lumMod val="50000"/>
                </a:schemeClr>
              </a:buClr>
              <a:buFont typeface="Wingdings" panose="05000000000000000000" pitchFamily="2" charset="2"/>
              <a:buChar char="§"/>
              <a:defRPr sz="1200">
                <a:solidFill>
                  <a:schemeClr val="accent6">
                    <a:lumMod val="50000"/>
                  </a:schemeClr>
                </a:solidFill>
                <a:latin typeface="Neo Sans Std Light" panose="020B0304030504040204" pitchFamily="34" charset="0"/>
              </a:defRPr>
            </a:lvl4pPr>
            <a:lvl5pPr marL="2057400" indent="-228600">
              <a:buClr>
                <a:schemeClr val="accent6">
                  <a:lumMod val="50000"/>
                </a:schemeClr>
              </a:buClr>
              <a:buFont typeface="Wingdings" panose="05000000000000000000" pitchFamily="2" charset="2"/>
              <a:buChar char="§"/>
              <a:defRPr sz="1200">
                <a:solidFill>
                  <a:schemeClr val="accent6">
                    <a:lumMod val="50000"/>
                  </a:schemeClr>
                </a:solidFill>
                <a:latin typeface="Neo Sans Std Light" panose="020B030403050404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370895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mod="1">
    <p:ext uri="{DCECCB84-F9BA-43D5-87BE-67443E8EF086}">
      <p15:sldGuideLst xmlns:p15="http://schemas.microsoft.com/office/powerpoint/2012/main">
        <p15:guide id="1" orient="horz" pos="618" userDrawn="1">
          <p15:clr>
            <a:srgbClr val="FBAE40"/>
          </p15:clr>
        </p15:guide>
        <p15:guide id="2" pos="666" userDrawn="1">
          <p15:clr>
            <a:srgbClr val="FBAE40"/>
          </p15:clr>
        </p15:guide>
        <p15:guide id="3" pos="7016" userDrawn="1">
          <p15:clr>
            <a:srgbClr val="FBAE40"/>
          </p15:clr>
        </p15:guide>
        <p15:guide id="4" orient="horz" pos="845" userDrawn="1">
          <p15:clr>
            <a:srgbClr val="FBAE40"/>
          </p15:clr>
        </p15:guide>
        <p15:guide id="5" orient="horz" pos="165" userDrawn="1">
          <p15:clr>
            <a:srgbClr val="FBAE40"/>
          </p15:clr>
        </p15:guide>
        <p15:guide id="6" orient="horz" pos="37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95F65D9-9322-45BC-A7C0-B83863059A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6819884"/>
          </a:xfrm>
          <a:prstGeom prst="rect">
            <a:avLst/>
          </a:prstGeom>
        </p:spPr>
      </p:pic>
      <p:sp>
        <p:nvSpPr>
          <p:cNvPr id="4" name="Espace réservé de la date 3"/>
          <p:cNvSpPr>
            <a:spLocks noGrp="1"/>
          </p:cNvSpPr>
          <p:nvPr>
            <p:ph type="dt" sz="half" idx="10"/>
          </p:nvPr>
        </p:nvSpPr>
        <p:spPr/>
        <p:txBody>
          <a:bodyPr/>
          <a:lstStyle/>
          <a:p>
            <a:fld id="{A56EE5B2-DCCB-4C79-A6CC-427C27F78805}" type="datetime1">
              <a:rPr lang="fr-FR" smtClean="0"/>
              <a:t>25/11/2017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DBE27-B6D1-DF40-883D-53A86A8A49AB}" type="slidenum">
              <a:rPr lang="fr-FR" smtClean="0"/>
              <a:t>‹N°›</a:t>
            </a:fld>
            <a:endParaRPr lang="fr-FR"/>
          </a:p>
        </p:txBody>
      </p:sp>
      <p:sp>
        <p:nvSpPr>
          <p:cNvPr id="11" name="Titre 3">
            <a:extLst>
              <a:ext uri="{FF2B5EF4-FFF2-40B4-BE49-F238E27FC236}">
                <a16:creationId xmlns:a16="http://schemas.microsoft.com/office/drawing/2014/main" id="{18C6C427-03FE-4376-A79A-1F2CE68F0365}"/>
              </a:ext>
            </a:extLst>
          </p:cNvPr>
          <p:cNvSpPr>
            <a:spLocks noGrp="1"/>
          </p:cNvSpPr>
          <p:nvPr>
            <p:ph type="title"/>
          </p:nvPr>
        </p:nvSpPr>
        <p:spPr>
          <a:xfrm>
            <a:off x="1057275" y="261938"/>
            <a:ext cx="8351815" cy="720000"/>
          </a:xfrm>
        </p:spPr>
        <p:txBody>
          <a:bodyPr>
            <a:normAutofit/>
          </a:bodyPr>
          <a:lstStyle>
            <a:lvl1pPr algn="l">
              <a:defRPr sz="4000" b="0">
                <a:solidFill>
                  <a:schemeClr val="accent6">
                    <a:lumMod val="75000"/>
                  </a:schemeClr>
                </a:solidFill>
                <a:latin typeface="Neo Sans Std" panose="020B0504030504040204" pitchFamily="34" charset="0"/>
              </a:defRPr>
            </a:lvl1pPr>
          </a:lstStyle>
          <a:p>
            <a:endParaRPr lang="fr-FR" dirty="0"/>
          </a:p>
        </p:txBody>
      </p:sp>
      <p:sp>
        <p:nvSpPr>
          <p:cNvPr id="9" name="Espace réservé du contenu 2">
            <a:extLst>
              <a:ext uri="{FF2B5EF4-FFF2-40B4-BE49-F238E27FC236}">
                <a16:creationId xmlns:a16="http://schemas.microsoft.com/office/drawing/2014/main" id="{1EE9F017-594D-4610-A1BA-FB958D36DE05}"/>
              </a:ext>
            </a:extLst>
          </p:cNvPr>
          <p:cNvSpPr>
            <a:spLocks noGrp="1"/>
          </p:cNvSpPr>
          <p:nvPr>
            <p:ph idx="1"/>
          </p:nvPr>
        </p:nvSpPr>
        <p:spPr>
          <a:xfrm>
            <a:off x="1057273" y="1342132"/>
            <a:ext cx="4824000" cy="4679950"/>
          </a:xfrm>
          <a:noFill/>
        </p:spPr>
        <p:txBody>
          <a:bodyPr>
            <a:normAutofit/>
          </a:bodyPr>
          <a:lstStyle>
            <a:lvl1pPr marL="228600" indent="-228600">
              <a:buClr>
                <a:schemeClr val="accent6">
                  <a:lumMod val="50000"/>
                </a:schemeClr>
              </a:buClr>
              <a:buFont typeface="Wingdings" panose="05000000000000000000" pitchFamily="2" charset="2"/>
              <a:buChar char="§"/>
              <a:defRPr sz="1800">
                <a:solidFill>
                  <a:schemeClr val="accent6">
                    <a:lumMod val="50000"/>
                  </a:schemeClr>
                </a:solidFill>
                <a:latin typeface="Neo Sans Std Light" panose="020B0304030504040204" pitchFamily="34" charset="0"/>
              </a:defRPr>
            </a:lvl1pPr>
            <a:lvl2pPr marL="685800" indent="-228600">
              <a:buClr>
                <a:schemeClr val="accent6">
                  <a:lumMod val="50000"/>
                </a:schemeClr>
              </a:buClr>
              <a:buFont typeface="Wingdings" panose="05000000000000000000" pitchFamily="2" charset="2"/>
              <a:buChar char="§"/>
              <a:defRPr sz="1600">
                <a:solidFill>
                  <a:schemeClr val="accent6">
                    <a:lumMod val="50000"/>
                  </a:schemeClr>
                </a:solidFill>
                <a:latin typeface="Neo Sans Std Light" panose="020B0304030504040204" pitchFamily="34" charset="0"/>
              </a:defRPr>
            </a:lvl2pPr>
            <a:lvl3pPr marL="1143000" indent="-228600">
              <a:buClr>
                <a:schemeClr val="accent6">
                  <a:lumMod val="50000"/>
                </a:schemeClr>
              </a:buClr>
              <a:buFont typeface="Wingdings" panose="05000000000000000000" pitchFamily="2" charset="2"/>
              <a:buChar char="§"/>
              <a:defRPr sz="1400">
                <a:solidFill>
                  <a:schemeClr val="accent6">
                    <a:lumMod val="50000"/>
                  </a:schemeClr>
                </a:solidFill>
                <a:latin typeface="Neo Sans Std Light" panose="020B0304030504040204" pitchFamily="34" charset="0"/>
              </a:defRPr>
            </a:lvl3pPr>
            <a:lvl4pPr marL="1600200" indent="-228600">
              <a:buClr>
                <a:schemeClr val="accent6">
                  <a:lumMod val="50000"/>
                </a:schemeClr>
              </a:buClr>
              <a:buFont typeface="Wingdings" panose="05000000000000000000" pitchFamily="2" charset="2"/>
              <a:buChar char="§"/>
              <a:defRPr sz="1200">
                <a:solidFill>
                  <a:schemeClr val="accent6">
                    <a:lumMod val="50000"/>
                  </a:schemeClr>
                </a:solidFill>
                <a:latin typeface="Neo Sans Std Light" panose="020B0304030504040204" pitchFamily="34" charset="0"/>
              </a:defRPr>
            </a:lvl4pPr>
            <a:lvl5pPr marL="2057400" indent="-228600">
              <a:buClr>
                <a:schemeClr val="accent6">
                  <a:lumMod val="50000"/>
                </a:schemeClr>
              </a:buClr>
              <a:buFont typeface="Wingdings" panose="05000000000000000000" pitchFamily="2" charset="2"/>
              <a:buChar char="§"/>
              <a:defRPr sz="1200">
                <a:solidFill>
                  <a:schemeClr val="accent6">
                    <a:lumMod val="50000"/>
                  </a:schemeClr>
                </a:solidFill>
                <a:latin typeface="Neo Sans Std Light" panose="020B030403050404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2">
            <a:extLst>
              <a:ext uri="{FF2B5EF4-FFF2-40B4-BE49-F238E27FC236}">
                <a16:creationId xmlns:a16="http://schemas.microsoft.com/office/drawing/2014/main" id="{78350574-1492-452C-9FBB-6715E07A1678}"/>
              </a:ext>
            </a:extLst>
          </p:cNvPr>
          <p:cNvSpPr>
            <a:spLocks noGrp="1"/>
          </p:cNvSpPr>
          <p:nvPr>
            <p:ph idx="13"/>
          </p:nvPr>
        </p:nvSpPr>
        <p:spPr>
          <a:xfrm>
            <a:off x="6313611" y="1342132"/>
            <a:ext cx="4824000" cy="4679950"/>
          </a:xfrm>
          <a:noFill/>
        </p:spPr>
        <p:txBody>
          <a:bodyPr>
            <a:normAutofit/>
          </a:bodyPr>
          <a:lstStyle>
            <a:lvl1pPr marL="228600" indent="-228600">
              <a:buClr>
                <a:schemeClr val="accent6">
                  <a:lumMod val="50000"/>
                </a:schemeClr>
              </a:buClr>
              <a:buFont typeface="Wingdings" panose="05000000000000000000" pitchFamily="2" charset="2"/>
              <a:buChar char="§"/>
              <a:defRPr sz="1800">
                <a:solidFill>
                  <a:schemeClr val="accent6">
                    <a:lumMod val="50000"/>
                  </a:schemeClr>
                </a:solidFill>
                <a:latin typeface="Neo Sans Std Light" panose="020B0304030504040204" pitchFamily="34" charset="0"/>
              </a:defRPr>
            </a:lvl1pPr>
            <a:lvl2pPr marL="685800" indent="-228600">
              <a:buClr>
                <a:schemeClr val="accent6">
                  <a:lumMod val="50000"/>
                </a:schemeClr>
              </a:buClr>
              <a:buFont typeface="Wingdings" panose="05000000000000000000" pitchFamily="2" charset="2"/>
              <a:buChar char="§"/>
              <a:defRPr sz="1600">
                <a:solidFill>
                  <a:schemeClr val="accent6">
                    <a:lumMod val="50000"/>
                  </a:schemeClr>
                </a:solidFill>
                <a:latin typeface="Neo Sans Std Light" panose="020B0304030504040204" pitchFamily="34" charset="0"/>
              </a:defRPr>
            </a:lvl2pPr>
            <a:lvl3pPr marL="1143000" indent="-228600">
              <a:buClr>
                <a:schemeClr val="accent6">
                  <a:lumMod val="50000"/>
                </a:schemeClr>
              </a:buClr>
              <a:buFont typeface="Wingdings" panose="05000000000000000000" pitchFamily="2" charset="2"/>
              <a:buChar char="§"/>
              <a:defRPr sz="1400">
                <a:solidFill>
                  <a:schemeClr val="accent6">
                    <a:lumMod val="50000"/>
                  </a:schemeClr>
                </a:solidFill>
                <a:latin typeface="Neo Sans Std Light" panose="020B0304030504040204" pitchFamily="34" charset="0"/>
              </a:defRPr>
            </a:lvl3pPr>
            <a:lvl4pPr marL="1600200" indent="-228600">
              <a:buClr>
                <a:schemeClr val="accent6">
                  <a:lumMod val="50000"/>
                </a:schemeClr>
              </a:buClr>
              <a:buFont typeface="Wingdings" panose="05000000000000000000" pitchFamily="2" charset="2"/>
              <a:buChar char="§"/>
              <a:defRPr sz="1200">
                <a:solidFill>
                  <a:schemeClr val="accent6">
                    <a:lumMod val="50000"/>
                  </a:schemeClr>
                </a:solidFill>
                <a:latin typeface="Neo Sans Std Light" panose="020B0304030504040204" pitchFamily="34" charset="0"/>
              </a:defRPr>
            </a:lvl4pPr>
            <a:lvl5pPr marL="2057400" indent="-228600">
              <a:buClr>
                <a:schemeClr val="accent6">
                  <a:lumMod val="50000"/>
                </a:schemeClr>
              </a:buClr>
              <a:buFont typeface="Wingdings" panose="05000000000000000000" pitchFamily="2" charset="2"/>
              <a:buChar char="§"/>
              <a:defRPr sz="1200">
                <a:solidFill>
                  <a:schemeClr val="accent6">
                    <a:lumMod val="50000"/>
                  </a:schemeClr>
                </a:solidFill>
                <a:latin typeface="Neo Sans Std Light" panose="020B030403050404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375198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mod="1">
    <p:ext uri="{DCECCB84-F9BA-43D5-87BE-67443E8EF086}">
      <p15:sldGuideLst xmlns:p15="http://schemas.microsoft.com/office/powerpoint/2012/main">
        <p15:guide id="1" orient="horz" pos="618">
          <p15:clr>
            <a:srgbClr val="FBAE40"/>
          </p15:clr>
        </p15:guide>
        <p15:guide id="2" pos="666">
          <p15:clr>
            <a:srgbClr val="FBAE40"/>
          </p15:clr>
        </p15:guide>
        <p15:guide id="3" pos="7016">
          <p15:clr>
            <a:srgbClr val="FBAE40"/>
          </p15:clr>
        </p15:guide>
        <p15:guide id="4" orient="horz" pos="845">
          <p15:clr>
            <a:srgbClr val="FBAE40"/>
          </p15:clr>
        </p15:guide>
        <p15:guide id="5" orient="horz" pos="165">
          <p15:clr>
            <a:srgbClr val="FBAE40"/>
          </p15:clr>
        </p15:guide>
        <p15:guide id="6" orient="horz" pos="379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95F65D9-9322-45BC-A7C0-B83863059A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6819884"/>
          </a:xfrm>
          <a:prstGeom prst="rect">
            <a:avLst/>
          </a:prstGeom>
        </p:spPr>
      </p:pic>
      <p:sp>
        <p:nvSpPr>
          <p:cNvPr id="4" name="Espace réservé de la date 3"/>
          <p:cNvSpPr>
            <a:spLocks noGrp="1"/>
          </p:cNvSpPr>
          <p:nvPr>
            <p:ph type="dt" sz="half" idx="10"/>
          </p:nvPr>
        </p:nvSpPr>
        <p:spPr/>
        <p:txBody>
          <a:bodyPr/>
          <a:lstStyle/>
          <a:p>
            <a:fld id="{A56EE5B2-DCCB-4C79-A6CC-427C27F78805}" type="datetime1">
              <a:rPr lang="fr-FR" smtClean="0"/>
              <a:t>25/11/2017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DBE27-B6D1-DF40-883D-53A86A8A49AB}" type="slidenum">
              <a:rPr lang="fr-FR" smtClean="0"/>
              <a:t>‹N°›</a:t>
            </a:fld>
            <a:endParaRPr lang="fr-FR"/>
          </a:p>
        </p:txBody>
      </p:sp>
      <p:sp>
        <p:nvSpPr>
          <p:cNvPr id="11" name="Titre 3">
            <a:extLst>
              <a:ext uri="{FF2B5EF4-FFF2-40B4-BE49-F238E27FC236}">
                <a16:creationId xmlns:a16="http://schemas.microsoft.com/office/drawing/2014/main" id="{18C6C427-03FE-4376-A79A-1F2CE68F0365}"/>
              </a:ext>
            </a:extLst>
          </p:cNvPr>
          <p:cNvSpPr>
            <a:spLocks noGrp="1"/>
          </p:cNvSpPr>
          <p:nvPr>
            <p:ph type="title"/>
          </p:nvPr>
        </p:nvSpPr>
        <p:spPr>
          <a:xfrm>
            <a:off x="1057275" y="261938"/>
            <a:ext cx="8351815" cy="720000"/>
          </a:xfrm>
        </p:spPr>
        <p:txBody>
          <a:bodyPr vert="horz" lIns="91440" tIns="45720" rIns="91440" bIns="45720" rtlCol="0" anchor="ctr">
            <a:normAutofit/>
          </a:bodyPr>
          <a:lstStyle>
            <a:lvl1pPr>
              <a:defRPr lang="fr-FR" sz="4000" b="0" dirty="0">
                <a:solidFill>
                  <a:schemeClr val="accent6">
                    <a:lumMod val="75000"/>
                  </a:schemeClr>
                </a:solidFill>
                <a:latin typeface="Neo Sans Std" panose="020B0504030504040204" pitchFamily="34" charset="0"/>
              </a:defRPr>
            </a:lvl1pPr>
          </a:lstStyle>
          <a:p>
            <a:pPr lvl="0"/>
            <a:endParaRPr lang="fr-FR" dirty="0"/>
          </a:p>
        </p:txBody>
      </p:sp>
    </p:spTree>
    <p:extLst>
      <p:ext uri="{BB962C8B-B14F-4D97-AF65-F5344CB8AC3E}">
        <p14:creationId xmlns:p14="http://schemas.microsoft.com/office/powerpoint/2010/main" val="28443791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mod="1">
    <p:ext uri="{DCECCB84-F9BA-43D5-87BE-67443E8EF086}">
      <p15:sldGuideLst xmlns:p15="http://schemas.microsoft.com/office/powerpoint/2012/main">
        <p15:guide id="1" orient="horz" pos="618">
          <p15:clr>
            <a:srgbClr val="FBAE40"/>
          </p15:clr>
        </p15:guide>
        <p15:guide id="2" pos="666">
          <p15:clr>
            <a:srgbClr val="FBAE40"/>
          </p15:clr>
        </p15:guide>
        <p15:guide id="3" pos="7016">
          <p15:clr>
            <a:srgbClr val="FBAE40"/>
          </p15:clr>
        </p15:guide>
        <p15:guide id="4" orient="horz" pos="845">
          <p15:clr>
            <a:srgbClr val="FBAE40"/>
          </p15:clr>
        </p15:guide>
        <p15:guide id="5" orient="horz" pos="165">
          <p15:clr>
            <a:srgbClr val="FBAE40"/>
          </p15:clr>
        </p15:guide>
        <p15:guide id="6" orient="horz" pos="37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8775" cy="2854325"/>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91050"/>
            <a:ext cx="10518775"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9032979-E49D-4C49-AF3E-21675C68FA89}" type="datetime1">
              <a:rPr lang="fr-FR" smtClean="0"/>
              <a:t>25/11/2017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17997932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3188" cy="43529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3788" y="1825625"/>
            <a:ext cx="5183187" cy="43529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DE0DC6E-A9F8-48DE-BF9A-8728F32E07FD}" type="datetime1">
              <a:rPr lang="fr-FR" smtClean="0"/>
              <a:t>25/11/2017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18179847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8775"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9375" cy="3686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3788"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3788" y="2505075"/>
            <a:ext cx="5184775" cy="3686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84A695E-E86E-4ED5-9D44-92A8BC66AAF7}" type="datetime1">
              <a:rPr lang="fr-FR" smtClean="0"/>
              <a:t>25/11/2017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4724477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E44172C-42B0-49F1-A51E-25AD24742D68}" type="datetime1">
              <a:rPr lang="fr-FR" smtClean="0"/>
              <a:t>25/11/2017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BDBE27-B6D1-DF40-883D-53A86A8A49AB}" type="slidenum">
              <a:rPr lang="fr-FR" smtClean="0"/>
              <a:t>‹N°›</a:t>
            </a:fld>
            <a:endParaRPr lang="fr-FR"/>
          </a:p>
        </p:txBody>
      </p:sp>
    </p:spTree>
    <p:extLst>
      <p:ext uri="{BB962C8B-B14F-4D97-AF65-F5344CB8AC3E}">
        <p14:creationId xmlns:p14="http://schemas.microsoft.com/office/powerpoint/2010/main" val="11826106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8775"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0" y="0"/>
            <a:ext cx="12002243" cy="6859588"/>
          </a:xfrm>
          <a:prstGeom prst="rect">
            <a:avLst/>
          </a:prstGeom>
          <a:blipFill>
            <a:blip r:embed="rId17">
              <a:extLst>
                <a:ext uri="{28A0092B-C50C-407E-A947-70E740481C1C}">
                  <a14:useLocalDpi xmlns:a14="http://schemas.microsoft.com/office/drawing/2010/main" val="0"/>
                </a:ext>
              </a:extLst>
            </a:blip>
            <a:stretch>
              <a:fillRect/>
            </a:stretch>
          </a:blipFill>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7938"/>
            <a:ext cx="27447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7985F-1E2D-4E55-84A6-46D8B6F813B1}" type="datetime1">
              <a:rPr lang="fr-FR" smtClean="0"/>
              <a:t>25/11/2017</a:t>
            </a:fld>
            <a:endParaRPr lang="fr-FR"/>
          </a:p>
        </p:txBody>
      </p:sp>
      <p:sp>
        <p:nvSpPr>
          <p:cNvPr id="5" name="Espace réservé du pied de page 4"/>
          <p:cNvSpPr>
            <a:spLocks noGrp="1"/>
          </p:cNvSpPr>
          <p:nvPr>
            <p:ph type="ftr" sz="quarter" idx="3"/>
          </p:nvPr>
        </p:nvSpPr>
        <p:spPr>
          <a:xfrm>
            <a:off x="4040188" y="635793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2188" y="6357938"/>
            <a:ext cx="2744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DBE27-B6D1-DF40-883D-53A86A8A49AB}" type="slidenum">
              <a:rPr lang="fr-FR" smtClean="0"/>
              <a:t>‹N°›</a:t>
            </a:fld>
            <a:endParaRPr lang="fr-FR"/>
          </a:p>
        </p:txBody>
      </p:sp>
    </p:spTree>
    <p:extLst>
      <p:ext uri="{BB962C8B-B14F-4D97-AF65-F5344CB8AC3E}">
        <p14:creationId xmlns:p14="http://schemas.microsoft.com/office/powerpoint/2010/main" val="1180798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1" r:id="rId3"/>
    <p:sldLayoutId id="2147483693" r:id="rId4"/>
    <p:sldLayoutId id="214748369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tamkeenfordevelopment.com/" TargetMode="Externa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tamkeenfordevelopment.com/"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17.png"/><Relationship Id="rId4" Type="http://schemas.openxmlformats.org/officeDocument/2006/relationships/image" Target="../media/image34.png"/><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tamkeenfordevelopment.com/" TargetMode="Externa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D61FF278-7A37-4550-901C-206E011E711A}"/>
              </a:ext>
            </a:extLst>
          </p:cNvPr>
          <p:cNvGrpSpPr/>
          <p:nvPr/>
        </p:nvGrpSpPr>
        <p:grpSpPr>
          <a:xfrm>
            <a:off x="0" y="10846"/>
            <a:ext cx="12195176" cy="6857931"/>
            <a:chOff x="0" y="0"/>
            <a:chExt cx="12195176" cy="6857931"/>
          </a:xfrm>
        </p:grpSpPr>
        <p:sp>
          <p:nvSpPr>
            <p:cNvPr id="2" name="object 2"/>
            <p:cNvSpPr/>
            <p:nvPr/>
          </p:nvSpPr>
          <p:spPr>
            <a:xfrm>
              <a:off x="0" y="0"/>
              <a:ext cx="12195176" cy="6857827"/>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dirty="0">
                <a:solidFill>
                  <a:prstClr val="black"/>
                </a:solidFill>
                <a:latin typeface="Neo Sans Std Light" panose="020B0304030504040204" pitchFamily="34" charset="0"/>
              </a:endParaRPr>
            </a:p>
          </p:txBody>
        </p:sp>
        <p:sp>
          <p:nvSpPr>
            <p:cNvPr id="4" name="object 4"/>
            <p:cNvSpPr/>
            <p:nvPr/>
          </p:nvSpPr>
          <p:spPr>
            <a:xfrm>
              <a:off x="8448960" y="2787083"/>
              <a:ext cx="3724043" cy="3544691"/>
            </a:xfrm>
            <a:custGeom>
              <a:avLst/>
              <a:gdLst/>
              <a:ahLst/>
              <a:cxnLst/>
              <a:rect l="l" t="t" r="r" b="b"/>
              <a:pathLst>
                <a:path w="7594600" h="7228840">
                  <a:moveTo>
                    <a:pt x="7592470" y="0"/>
                  </a:moveTo>
                  <a:lnTo>
                    <a:pt x="7591509" y="0"/>
                  </a:lnTo>
                  <a:lnTo>
                    <a:pt x="6770601" y="131113"/>
                  </a:lnTo>
                  <a:lnTo>
                    <a:pt x="6717535" y="148595"/>
                  </a:lnTo>
                  <a:lnTo>
                    <a:pt x="6559576" y="174818"/>
                  </a:lnTo>
                  <a:lnTo>
                    <a:pt x="6507337" y="192300"/>
                  </a:lnTo>
                  <a:lnTo>
                    <a:pt x="6403478" y="209781"/>
                  </a:lnTo>
                  <a:lnTo>
                    <a:pt x="6351858" y="227263"/>
                  </a:lnTo>
                  <a:lnTo>
                    <a:pt x="6300444" y="236004"/>
                  </a:lnTo>
                  <a:lnTo>
                    <a:pt x="6249237" y="253486"/>
                  </a:lnTo>
                  <a:lnTo>
                    <a:pt x="6147440" y="270968"/>
                  </a:lnTo>
                  <a:lnTo>
                    <a:pt x="6096851" y="288450"/>
                  </a:lnTo>
                  <a:lnTo>
                    <a:pt x="6046467" y="297191"/>
                  </a:lnTo>
                  <a:lnTo>
                    <a:pt x="5946317" y="332154"/>
                  </a:lnTo>
                  <a:lnTo>
                    <a:pt x="5896550" y="340895"/>
                  </a:lnTo>
                  <a:lnTo>
                    <a:pt x="5846989" y="358377"/>
                  </a:lnTo>
                  <a:lnTo>
                    <a:pt x="5797633" y="367118"/>
                  </a:lnTo>
                  <a:lnTo>
                    <a:pt x="5699536" y="402081"/>
                  </a:lnTo>
                  <a:lnTo>
                    <a:pt x="5650795" y="410822"/>
                  </a:lnTo>
                  <a:lnTo>
                    <a:pt x="5505802" y="463268"/>
                  </a:lnTo>
                  <a:lnTo>
                    <a:pt x="5457880" y="472009"/>
                  </a:lnTo>
                  <a:lnTo>
                    <a:pt x="5268237" y="541936"/>
                  </a:lnTo>
                  <a:lnTo>
                    <a:pt x="4718875" y="751718"/>
                  </a:lnTo>
                  <a:lnTo>
                    <a:pt x="4674416" y="777941"/>
                  </a:lnTo>
                  <a:lnTo>
                    <a:pt x="4542256" y="830386"/>
                  </a:lnTo>
                  <a:lnTo>
                    <a:pt x="4498608" y="856609"/>
                  </a:lnTo>
                  <a:lnTo>
                    <a:pt x="4411918" y="891573"/>
                  </a:lnTo>
                  <a:lnTo>
                    <a:pt x="4368877" y="917795"/>
                  </a:lnTo>
                  <a:lnTo>
                    <a:pt x="4283401" y="952759"/>
                  </a:lnTo>
                  <a:lnTo>
                    <a:pt x="4240966" y="978982"/>
                  </a:lnTo>
                  <a:lnTo>
                    <a:pt x="4198732" y="996464"/>
                  </a:lnTo>
                  <a:lnTo>
                    <a:pt x="4156700" y="1022686"/>
                  </a:lnTo>
                  <a:lnTo>
                    <a:pt x="4114870" y="1040168"/>
                  </a:lnTo>
                  <a:lnTo>
                    <a:pt x="4073242" y="1066391"/>
                  </a:lnTo>
                  <a:lnTo>
                    <a:pt x="4031814" y="1083873"/>
                  </a:lnTo>
                  <a:lnTo>
                    <a:pt x="3949564" y="1136318"/>
                  </a:lnTo>
                  <a:lnTo>
                    <a:pt x="3908740" y="1153800"/>
                  </a:lnTo>
                  <a:lnTo>
                    <a:pt x="3827696" y="1206245"/>
                  </a:lnTo>
                  <a:lnTo>
                    <a:pt x="3787475" y="1223727"/>
                  </a:lnTo>
                  <a:lnTo>
                    <a:pt x="3707636" y="1276173"/>
                  </a:lnTo>
                  <a:lnTo>
                    <a:pt x="3668017" y="1293655"/>
                  </a:lnTo>
                  <a:lnTo>
                    <a:pt x="3628598" y="1319877"/>
                  </a:lnTo>
                  <a:lnTo>
                    <a:pt x="3434508" y="1450991"/>
                  </a:lnTo>
                  <a:lnTo>
                    <a:pt x="3396290" y="1468473"/>
                  </a:lnTo>
                  <a:lnTo>
                    <a:pt x="3208193" y="1599587"/>
                  </a:lnTo>
                  <a:lnTo>
                    <a:pt x="3171172" y="1634550"/>
                  </a:lnTo>
                  <a:lnTo>
                    <a:pt x="3134350" y="1660773"/>
                  </a:lnTo>
                  <a:lnTo>
                    <a:pt x="3071778" y="1704478"/>
                  </a:lnTo>
                  <a:lnTo>
                    <a:pt x="3019675" y="1739441"/>
                  </a:lnTo>
                  <a:lnTo>
                    <a:pt x="2994042" y="1765664"/>
                  </a:lnTo>
                  <a:lnTo>
                    <a:pt x="2952235" y="1791887"/>
                  </a:lnTo>
                  <a:lnTo>
                    <a:pt x="2910888" y="1826850"/>
                  </a:lnTo>
                  <a:lnTo>
                    <a:pt x="2829326" y="1896778"/>
                  </a:lnTo>
                  <a:lnTo>
                    <a:pt x="2668976" y="2036632"/>
                  </a:lnTo>
                  <a:lnTo>
                    <a:pt x="2511425" y="2176487"/>
                  </a:lnTo>
                  <a:lnTo>
                    <a:pt x="2472979" y="2211450"/>
                  </a:lnTo>
                  <a:lnTo>
                    <a:pt x="2437850" y="2246414"/>
                  </a:lnTo>
                  <a:lnTo>
                    <a:pt x="2403206" y="2281378"/>
                  </a:lnTo>
                  <a:lnTo>
                    <a:pt x="2130670" y="2561087"/>
                  </a:lnTo>
                  <a:lnTo>
                    <a:pt x="2063701" y="2631014"/>
                  </a:lnTo>
                  <a:lnTo>
                    <a:pt x="2030723" y="2665978"/>
                  </a:lnTo>
                  <a:lnTo>
                    <a:pt x="1998163" y="2709682"/>
                  </a:lnTo>
                  <a:lnTo>
                    <a:pt x="1971585" y="2735905"/>
                  </a:lnTo>
                  <a:lnTo>
                    <a:pt x="1919523" y="2805833"/>
                  </a:lnTo>
                  <a:lnTo>
                    <a:pt x="1859765" y="2875760"/>
                  </a:lnTo>
                  <a:lnTo>
                    <a:pt x="1826263" y="2919464"/>
                  </a:lnTo>
                  <a:lnTo>
                    <a:pt x="1792936" y="2954428"/>
                  </a:lnTo>
                  <a:lnTo>
                    <a:pt x="1726932" y="3041837"/>
                  </a:lnTo>
                  <a:lnTo>
                    <a:pt x="1694315" y="3085542"/>
                  </a:lnTo>
                  <a:lnTo>
                    <a:pt x="1661996" y="3120505"/>
                  </a:lnTo>
                  <a:lnTo>
                    <a:pt x="1630005" y="3164210"/>
                  </a:lnTo>
                  <a:lnTo>
                    <a:pt x="1598374" y="3207915"/>
                  </a:lnTo>
                  <a:lnTo>
                    <a:pt x="1567132" y="3251619"/>
                  </a:lnTo>
                  <a:lnTo>
                    <a:pt x="1562998" y="3260360"/>
                  </a:lnTo>
                  <a:lnTo>
                    <a:pt x="1554891" y="3269101"/>
                  </a:lnTo>
                  <a:lnTo>
                    <a:pt x="1550777" y="3277842"/>
                  </a:lnTo>
                  <a:lnTo>
                    <a:pt x="1524420" y="3312805"/>
                  </a:lnTo>
                  <a:lnTo>
                    <a:pt x="1498257" y="3356510"/>
                  </a:lnTo>
                  <a:lnTo>
                    <a:pt x="1472288" y="3391474"/>
                  </a:lnTo>
                  <a:lnTo>
                    <a:pt x="1446515" y="3426437"/>
                  </a:lnTo>
                  <a:lnTo>
                    <a:pt x="1420936" y="3470142"/>
                  </a:lnTo>
                  <a:lnTo>
                    <a:pt x="1395551" y="3505106"/>
                  </a:lnTo>
                  <a:lnTo>
                    <a:pt x="1370361" y="3548810"/>
                  </a:lnTo>
                  <a:lnTo>
                    <a:pt x="1345365" y="3583774"/>
                  </a:lnTo>
                  <a:lnTo>
                    <a:pt x="1320564" y="3627478"/>
                  </a:lnTo>
                  <a:lnTo>
                    <a:pt x="1295957" y="3662442"/>
                  </a:lnTo>
                  <a:lnTo>
                    <a:pt x="1271544" y="3706147"/>
                  </a:lnTo>
                  <a:lnTo>
                    <a:pt x="1247325" y="3741110"/>
                  </a:lnTo>
                  <a:lnTo>
                    <a:pt x="1223300" y="3784815"/>
                  </a:lnTo>
                  <a:lnTo>
                    <a:pt x="1199470" y="3819778"/>
                  </a:lnTo>
                  <a:lnTo>
                    <a:pt x="1175833" y="3863483"/>
                  </a:lnTo>
                  <a:lnTo>
                    <a:pt x="1152391" y="3907188"/>
                  </a:lnTo>
                  <a:lnTo>
                    <a:pt x="1129142" y="3942151"/>
                  </a:lnTo>
                  <a:lnTo>
                    <a:pt x="1106087" y="3985856"/>
                  </a:lnTo>
                  <a:lnTo>
                    <a:pt x="1083226" y="4029560"/>
                  </a:lnTo>
                  <a:lnTo>
                    <a:pt x="1060558" y="4073265"/>
                  </a:lnTo>
                  <a:lnTo>
                    <a:pt x="1038085" y="4108229"/>
                  </a:lnTo>
                  <a:lnTo>
                    <a:pt x="1015804" y="4151933"/>
                  </a:lnTo>
                  <a:lnTo>
                    <a:pt x="993718" y="4195638"/>
                  </a:lnTo>
                  <a:lnTo>
                    <a:pt x="971825" y="4239342"/>
                  </a:lnTo>
                  <a:lnTo>
                    <a:pt x="950125" y="4283047"/>
                  </a:lnTo>
                  <a:lnTo>
                    <a:pt x="928619" y="4326751"/>
                  </a:lnTo>
                  <a:lnTo>
                    <a:pt x="907306" y="4361715"/>
                  </a:lnTo>
                  <a:lnTo>
                    <a:pt x="886186" y="4405420"/>
                  </a:lnTo>
                  <a:lnTo>
                    <a:pt x="865259" y="4449124"/>
                  </a:lnTo>
                  <a:lnTo>
                    <a:pt x="844526" y="4492829"/>
                  </a:lnTo>
                  <a:lnTo>
                    <a:pt x="823986" y="4536533"/>
                  </a:lnTo>
                  <a:lnTo>
                    <a:pt x="803639" y="4580238"/>
                  </a:lnTo>
                  <a:lnTo>
                    <a:pt x="783484" y="4632683"/>
                  </a:lnTo>
                  <a:lnTo>
                    <a:pt x="763523" y="4676388"/>
                  </a:lnTo>
                  <a:lnTo>
                    <a:pt x="743755" y="4720092"/>
                  </a:lnTo>
                  <a:lnTo>
                    <a:pt x="724179" y="4763797"/>
                  </a:lnTo>
                  <a:lnTo>
                    <a:pt x="704796" y="4807502"/>
                  </a:lnTo>
                  <a:lnTo>
                    <a:pt x="685606" y="4851206"/>
                  </a:lnTo>
                  <a:lnTo>
                    <a:pt x="666608" y="4894911"/>
                  </a:lnTo>
                  <a:lnTo>
                    <a:pt x="647803" y="4947356"/>
                  </a:lnTo>
                  <a:lnTo>
                    <a:pt x="629191" y="4991061"/>
                  </a:lnTo>
                  <a:lnTo>
                    <a:pt x="610771" y="5034765"/>
                  </a:lnTo>
                  <a:lnTo>
                    <a:pt x="592544" y="5078470"/>
                  </a:lnTo>
                  <a:lnTo>
                    <a:pt x="574508" y="5130915"/>
                  </a:lnTo>
                  <a:lnTo>
                    <a:pt x="556666" y="5174620"/>
                  </a:lnTo>
                  <a:lnTo>
                    <a:pt x="539015" y="5227065"/>
                  </a:lnTo>
                  <a:lnTo>
                    <a:pt x="521557" y="5270770"/>
                  </a:lnTo>
                  <a:lnTo>
                    <a:pt x="504290" y="5314475"/>
                  </a:lnTo>
                  <a:lnTo>
                    <a:pt x="487216" y="5366920"/>
                  </a:lnTo>
                  <a:lnTo>
                    <a:pt x="470334" y="5410625"/>
                  </a:lnTo>
                  <a:lnTo>
                    <a:pt x="453644" y="5463070"/>
                  </a:lnTo>
                  <a:lnTo>
                    <a:pt x="437146" y="5506775"/>
                  </a:lnTo>
                  <a:lnTo>
                    <a:pt x="420839" y="5559220"/>
                  </a:lnTo>
                  <a:lnTo>
                    <a:pt x="404725" y="5602925"/>
                  </a:lnTo>
                  <a:lnTo>
                    <a:pt x="388802" y="5655370"/>
                  </a:lnTo>
                  <a:lnTo>
                    <a:pt x="373071" y="5707816"/>
                  </a:lnTo>
                  <a:lnTo>
                    <a:pt x="357531" y="5751520"/>
                  </a:lnTo>
                  <a:lnTo>
                    <a:pt x="342183" y="5803966"/>
                  </a:lnTo>
                  <a:lnTo>
                    <a:pt x="327027" y="5856411"/>
                  </a:lnTo>
                  <a:lnTo>
                    <a:pt x="312062" y="5900116"/>
                  </a:lnTo>
                  <a:lnTo>
                    <a:pt x="297288" y="5952561"/>
                  </a:lnTo>
                  <a:lnTo>
                    <a:pt x="282706" y="6005007"/>
                  </a:lnTo>
                  <a:lnTo>
                    <a:pt x="268315" y="6057452"/>
                  </a:lnTo>
                  <a:lnTo>
                    <a:pt x="254116" y="6109898"/>
                  </a:lnTo>
                  <a:lnTo>
                    <a:pt x="240107" y="6153602"/>
                  </a:lnTo>
                  <a:lnTo>
                    <a:pt x="226290" y="6206048"/>
                  </a:lnTo>
                  <a:lnTo>
                    <a:pt x="212664" y="6258493"/>
                  </a:lnTo>
                  <a:lnTo>
                    <a:pt x="199228" y="6310939"/>
                  </a:lnTo>
                  <a:lnTo>
                    <a:pt x="185984" y="6363384"/>
                  </a:lnTo>
                  <a:lnTo>
                    <a:pt x="172931" y="6415830"/>
                  </a:lnTo>
                  <a:lnTo>
                    <a:pt x="160068" y="6468275"/>
                  </a:lnTo>
                  <a:lnTo>
                    <a:pt x="147396" y="6520720"/>
                  </a:lnTo>
                  <a:lnTo>
                    <a:pt x="134915" y="6573166"/>
                  </a:lnTo>
                  <a:lnTo>
                    <a:pt x="122625" y="6625611"/>
                  </a:lnTo>
                  <a:lnTo>
                    <a:pt x="110525" y="6678057"/>
                  </a:lnTo>
                  <a:lnTo>
                    <a:pt x="98616" y="6730502"/>
                  </a:lnTo>
                  <a:lnTo>
                    <a:pt x="86897" y="6782948"/>
                  </a:lnTo>
                  <a:lnTo>
                    <a:pt x="75369" y="6844134"/>
                  </a:lnTo>
                  <a:lnTo>
                    <a:pt x="64031" y="6896580"/>
                  </a:lnTo>
                  <a:lnTo>
                    <a:pt x="52884" y="6949025"/>
                  </a:lnTo>
                  <a:lnTo>
                    <a:pt x="41927" y="7001471"/>
                  </a:lnTo>
                  <a:lnTo>
                    <a:pt x="31160" y="7053916"/>
                  </a:lnTo>
                  <a:lnTo>
                    <a:pt x="20583" y="7115103"/>
                  </a:lnTo>
                  <a:lnTo>
                    <a:pt x="10196" y="7167548"/>
                  </a:lnTo>
                  <a:lnTo>
                    <a:pt x="0" y="7219994"/>
                  </a:lnTo>
                  <a:lnTo>
                    <a:pt x="987" y="7228734"/>
                  </a:lnTo>
                  <a:lnTo>
                    <a:pt x="58860" y="7228734"/>
                  </a:lnTo>
                  <a:lnTo>
                    <a:pt x="716856" y="7123843"/>
                  </a:lnTo>
                  <a:lnTo>
                    <a:pt x="770339" y="7106362"/>
                  </a:lnTo>
                  <a:lnTo>
                    <a:pt x="929545" y="7080139"/>
                  </a:lnTo>
                  <a:lnTo>
                    <a:pt x="982200" y="7062657"/>
                  </a:lnTo>
                  <a:lnTo>
                    <a:pt x="1138924" y="7036434"/>
                  </a:lnTo>
                  <a:lnTo>
                    <a:pt x="1190752" y="7018953"/>
                  </a:lnTo>
                  <a:lnTo>
                    <a:pt x="1242373" y="7010212"/>
                  </a:lnTo>
                  <a:lnTo>
                    <a:pt x="1293789" y="6992730"/>
                  </a:lnTo>
                  <a:lnTo>
                    <a:pt x="1396001" y="6975248"/>
                  </a:lnTo>
                  <a:lnTo>
                    <a:pt x="1446798" y="6957766"/>
                  </a:lnTo>
                  <a:lnTo>
                    <a:pt x="1497389" y="6949025"/>
                  </a:lnTo>
                  <a:lnTo>
                    <a:pt x="1547774" y="6931543"/>
                  </a:lnTo>
                  <a:lnTo>
                    <a:pt x="1597954" y="6922802"/>
                  </a:lnTo>
                  <a:lnTo>
                    <a:pt x="1697696" y="6887839"/>
                  </a:lnTo>
                  <a:lnTo>
                    <a:pt x="1747259" y="6879098"/>
                  </a:lnTo>
                  <a:lnTo>
                    <a:pt x="1796617" y="6861616"/>
                  </a:lnTo>
                  <a:lnTo>
                    <a:pt x="1845769" y="6852875"/>
                  </a:lnTo>
                  <a:lnTo>
                    <a:pt x="1991996" y="6800430"/>
                  </a:lnTo>
                  <a:lnTo>
                    <a:pt x="2040328" y="6791689"/>
                  </a:lnTo>
                  <a:lnTo>
                    <a:pt x="2231612" y="6721761"/>
                  </a:lnTo>
                  <a:lnTo>
                    <a:pt x="2278922" y="6713021"/>
                  </a:lnTo>
                  <a:lnTo>
                    <a:pt x="2740804" y="6538202"/>
                  </a:lnTo>
                  <a:lnTo>
                    <a:pt x="2785873" y="6511980"/>
                  </a:lnTo>
                  <a:lnTo>
                    <a:pt x="3008172" y="6424570"/>
                  </a:lnTo>
                  <a:lnTo>
                    <a:pt x="3052023" y="6398348"/>
                  </a:lnTo>
                  <a:lnTo>
                    <a:pt x="3139119" y="6363384"/>
                  </a:lnTo>
                  <a:lnTo>
                    <a:pt x="3182363" y="6337161"/>
                  </a:lnTo>
                  <a:lnTo>
                    <a:pt x="3268245" y="6302198"/>
                  </a:lnTo>
                  <a:lnTo>
                    <a:pt x="3310882" y="6275975"/>
                  </a:lnTo>
                  <a:lnTo>
                    <a:pt x="3353318" y="6258493"/>
                  </a:lnTo>
                  <a:lnTo>
                    <a:pt x="3395552" y="6232270"/>
                  </a:lnTo>
                  <a:lnTo>
                    <a:pt x="3437584" y="6214789"/>
                  </a:lnTo>
                  <a:lnTo>
                    <a:pt x="3479415" y="6188566"/>
                  </a:lnTo>
                  <a:lnTo>
                    <a:pt x="3521044" y="6171084"/>
                  </a:lnTo>
                  <a:lnTo>
                    <a:pt x="3562472" y="6144861"/>
                  </a:lnTo>
                  <a:lnTo>
                    <a:pt x="3603698" y="6127379"/>
                  </a:lnTo>
                  <a:lnTo>
                    <a:pt x="3685547" y="6074934"/>
                  </a:lnTo>
                  <a:lnTo>
                    <a:pt x="3726170" y="6057452"/>
                  </a:lnTo>
                  <a:lnTo>
                    <a:pt x="3806813" y="6005007"/>
                  </a:lnTo>
                  <a:lnTo>
                    <a:pt x="3846833" y="5987525"/>
                  </a:lnTo>
                  <a:lnTo>
                    <a:pt x="3965691" y="5908857"/>
                  </a:lnTo>
                  <a:lnTo>
                    <a:pt x="4004909" y="5891375"/>
                  </a:lnTo>
                  <a:lnTo>
                    <a:pt x="4197999" y="5760261"/>
                  </a:lnTo>
                  <a:lnTo>
                    <a:pt x="4386095" y="5629147"/>
                  </a:lnTo>
                  <a:lnTo>
                    <a:pt x="4496561" y="5550479"/>
                  </a:lnTo>
                  <a:lnTo>
                    <a:pt x="4522452" y="5532997"/>
                  </a:lnTo>
                  <a:lnTo>
                    <a:pt x="4548496" y="5506775"/>
                  </a:lnTo>
                  <a:lnTo>
                    <a:pt x="4600045" y="5471811"/>
                  </a:lnTo>
                  <a:lnTo>
                    <a:pt x="4683210" y="5401884"/>
                  </a:lnTo>
                  <a:lnTo>
                    <a:pt x="4724171" y="5375661"/>
                  </a:lnTo>
                  <a:lnTo>
                    <a:pt x="4925215" y="5200843"/>
                  </a:lnTo>
                  <a:lnTo>
                    <a:pt x="5043700" y="5095952"/>
                  </a:lnTo>
                  <a:lnTo>
                    <a:pt x="5082735" y="5060988"/>
                  </a:lnTo>
                  <a:lnTo>
                    <a:pt x="5121178" y="5026024"/>
                  </a:lnTo>
                  <a:lnTo>
                    <a:pt x="5156318" y="4991061"/>
                  </a:lnTo>
                  <a:lnTo>
                    <a:pt x="5190964" y="4956097"/>
                  </a:lnTo>
                  <a:lnTo>
                    <a:pt x="5463435" y="4676388"/>
                  </a:lnTo>
                  <a:lnTo>
                    <a:pt x="5497060" y="4632683"/>
                  </a:lnTo>
                  <a:lnTo>
                    <a:pt x="5530390" y="4597720"/>
                  </a:lnTo>
                  <a:lnTo>
                    <a:pt x="5563365" y="4562756"/>
                  </a:lnTo>
                  <a:lnTo>
                    <a:pt x="5595923" y="4527792"/>
                  </a:lnTo>
                  <a:lnTo>
                    <a:pt x="5622529" y="4492829"/>
                  </a:lnTo>
                  <a:lnTo>
                    <a:pt x="5648672" y="4466606"/>
                  </a:lnTo>
                  <a:lnTo>
                    <a:pt x="5674655" y="4431642"/>
                  </a:lnTo>
                  <a:lnTo>
                    <a:pt x="5734434" y="4361715"/>
                  </a:lnTo>
                  <a:lnTo>
                    <a:pt x="5801264" y="4274306"/>
                  </a:lnTo>
                  <a:lnTo>
                    <a:pt x="5834381" y="4239342"/>
                  </a:lnTo>
                  <a:lnTo>
                    <a:pt x="5867260" y="4195638"/>
                  </a:lnTo>
                  <a:lnTo>
                    <a:pt x="5899871" y="4151933"/>
                  </a:lnTo>
                  <a:lnTo>
                    <a:pt x="5932187" y="4108229"/>
                  </a:lnTo>
                  <a:lnTo>
                    <a:pt x="5964176" y="4064524"/>
                  </a:lnTo>
                  <a:lnTo>
                    <a:pt x="5995810" y="4020819"/>
                  </a:lnTo>
                  <a:lnTo>
                    <a:pt x="6027060" y="3977115"/>
                  </a:lnTo>
                  <a:lnTo>
                    <a:pt x="6031143" y="3977115"/>
                  </a:lnTo>
                  <a:lnTo>
                    <a:pt x="6039167" y="3959633"/>
                  </a:lnTo>
                  <a:lnTo>
                    <a:pt x="6043231" y="3959633"/>
                  </a:lnTo>
                  <a:lnTo>
                    <a:pt x="6069593" y="3915928"/>
                  </a:lnTo>
                  <a:lnTo>
                    <a:pt x="6095761" y="3880965"/>
                  </a:lnTo>
                  <a:lnTo>
                    <a:pt x="6121734" y="3846001"/>
                  </a:lnTo>
                  <a:lnTo>
                    <a:pt x="6147512" y="3802297"/>
                  </a:lnTo>
                  <a:lnTo>
                    <a:pt x="6173096" y="3767333"/>
                  </a:lnTo>
                  <a:lnTo>
                    <a:pt x="6198485" y="3732369"/>
                  </a:lnTo>
                  <a:lnTo>
                    <a:pt x="6223679" y="3688665"/>
                  </a:lnTo>
                  <a:lnTo>
                    <a:pt x="6248680" y="3653701"/>
                  </a:lnTo>
                  <a:lnTo>
                    <a:pt x="6273485" y="3609997"/>
                  </a:lnTo>
                  <a:lnTo>
                    <a:pt x="6298096" y="3575033"/>
                  </a:lnTo>
                  <a:lnTo>
                    <a:pt x="6322513" y="3531328"/>
                  </a:lnTo>
                  <a:lnTo>
                    <a:pt x="6346736" y="3487624"/>
                  </a:lnTo>
                  <a:lnTo>
                    <a:pt x="6370765" y="3452660"/>
                  </a:lnTo>
                  <a:lnTo>
                    <a:pt x="6394599" y="3408956"/>
                  </a:lnTo>
                  <a:lnTo>
                    <a:pt x="6418240" y="3373992"/>
                  </a:lnTo>
                  <a:lnTo>
                    <a:pt x="6441686" y="3330287"/>
                  </a:lnTo>
                  <a:lnTo>
                    <a:pt x="6464938" y="3286583"/>
                  </a:lnTo>
                  <a:lnTo>
                    <a:pt x="6487997" y="3251619"/>
                  </a:lnTo>
                  <a:lnTo>
                    <a:pt x="6510861" y="3207915"/>
                  </a:lnTo>
                  <a:lnTo>
                    <a:pt x="6533532" y="3164210"/>
                  </a:lnTo>
                  <a:lnTo>
                    <a:pt x="6556009" y="3120505"/>
                  </a:lnTo>
                  <a:lnTo>
                    <a:pt x="6578292" y="3085542"/>
                  </a:lnTo>
                  <a:lnTo>
                    <a:pt x="6600382" y="3041837"/>
                  </a:lnTo>
                  <a:lnTo>
                    <a:pt x="6622278" y="2998133"/>
                  </a:lnTo>
                  <a:lnTo>
                    <a:pt x="6643981" y="2954428"/>
                  </a:lnTo>
                  <a:lnTo>
                    <a:pt x="6665490" y="2910723"/>
                  </a:lnTo>
                  <a:lnTo>
                    <a:pt x="6686806" y="2867019"/>
                  </a:lnTo>
                  <a:lnTo>
                    <a:pt x="6707928" y="2823314"/>
                  </a:lnTo>
                  <a:lnTo>
                    <a:pt x="6728857" y="2779610"/>
                  </a:lnTo>
                  <a:lnTo>
                    <a:pt x="6749593" y="2735905"/>
                  </a:lnTo>
                  <a:lnTo>
                    <a:pt x="6770135" y="2692201"/>
                  </a:lnTo>
                  <a:lnTo>
                    <a:pt x="6790485" y="2648496"/>
                  </a:lnTo>
                  <a:lnTo>
                    <a:pt x="6810641" y="2604792"/>
                  </a:lnTo>
                  <a:lnTo>
                    <a:pt x="6830605" y="2561087"/>
                  </a:lnTo>
                  <a:lnTo>
                    <a:pt x="6850375" y="2517382"/>
                  </a:lnTo>
                  <a:lnTo>
                    <a:pt x="6869953" y="2473678"/>
                  </a:lnTo>
                  <a:lnTo>
                    <a:pt x="6889338" y="2429973"/>
                  </a:lnTo>
                  <a:lnTo>
                    <a:pt x="6908530" y="2377528"/>
                  </a:lnTo>
                  <a:lnTo>
                    <a:pt x="6927529" y="2333823"/>
                  </a:lnTo>
                  <a:lnTo>
                    <a:pt x="6946335" y="2290119"/>
                  </a:lnTo>
                  <a:lnTo>
                    <a:pt x="6964949" y="2246414"/>
                  </a:lnTo>
                  <a:lnTo>
                    <a:pt x="6983371" y="2193969"/>
                  </a:lnTo>
                  <a:lnTo>
                    <a:pt x="7001599" y="2150264"/>
                  </a:lnTo>
                  <a:lnTo>
                    <a:pt x="7019636" y="2106559"/>
                  </a:lnTo>
                  <a:lnTo>
                    <a:pt x="7037480" y="2054114"/>
                  </a:lnTo>
                  <a:lnTo>
                    <a:pt x="7055131" y="2010409"/>
                  </a:lnTo>
                  <a:lnTo>
                    <a:pt x="7072591" y="1966705"/>
                  </a:lnTo>
                  <a:lnTo>
                    <a:pt x="7089858" y="1914259"/>
                  </a:lnTo>
                  <a:lnTo>
                    <a:pt x="7106933" y="1870555"/>
                  </a:lnTo>
                  <a:lnTo>
                    <a:pt x="7123815" y="1818109"/>
                  </a:lnTo>
                  <a:lnTo>
                    <a:pt x="7140506" y="1774405"/>
                  </a:lnTo>
                  <a:lnTo>
                    <a:pt x="7157005" y="1721959"/>
                  </a:lnTo>
                  <a:lnTo>
                    <a:pt x="7173312" y="1678255"/>
                  </a:lnTo>
                  <a:lnTo>
                    <a:pt x="7189427" y="1625809"/>
                  </a:lnTo>
                  <a:lnTo>
                    <a:pt x="7205350" y="1582105"/>
                  </a:lnTo>
                  <a:lnTo>
                    <a:pt x="7221081" y="1529659"/>
                  </a:lnTo>
                  <a:lnTo>
                    <a:pt x="7236620" y="1477214"/>
                  </a:lnTo>
                  <a:lnTo>
                    <a:pt x="7251968" y="1433509"/>
                  </a:lnTo>
                  <a:lnTo>
                    <a:pt x="7267125" y="1381064"/>
                  </a:lnTo>
                  <a:lnTo>
                    <a:pt x="7282089" y="1328618"/>
                  </a:lnTo>
                  <a:lnTo>
                    <a:pt x="7296862" y="1276173"/>
                  </a:lnTo>
                  <a:lnTo>
                    <a:pt x="7311444" y="1232468"/>
                  </a:lnTo>
                  <a:lnTo>
                    <a:pt x="7325834" y="1180023"/>
                  </a:lnTo>
                  <a:lnTo>
                    <a:pt x="7340033" y="1127577"/>
                  </a:lnTo>
                  <a:lnTo>
                    <a:pt x="7354041" y="1075132"/>
                  </a:lnTo>
                  <a:lnTo>
                    <a:pt x="7367858" y="1022686"/>
                  </a:lnTo>
                  <a:lnTo>
                    <a:pt x="7381483" y="970241"/>
                  </a:lnTo>
                  <a:lnTo>
                    <a:pt x="7394917" y="926536"/>
                  </a:lnTo>
                  <a:lnTo>
                    <a:pt x="7408160" y="874091"/>
                  </a:lnTo>
                  <a:lnTo>
                    <a:pt x="7421213" y="821645"/>
                  </a:lnTo>
                  <a:lnTo>
                    <a:pt x="7434074" y="769200"/>
                  </a:lnTo>
                  <a:lnTo>
                    <a:pt x="7446744" y="716754"/>
                  </a:lnTo>
                  <a:lnTo>
                    <a:pt x="7459224" y="664309"/>
                  </a:lnTo>
                  <a:lnTo>
                    <a:pt x="7471512" y="611863"/>
                  </a:lnTo>
                  <a:lnTo>
                    <a:pt x="7483610" y="550677"/>
                  </a:lnTo>
                  <a:lnTo>
                    <a:pt x="7495518" y="498232"/>
                  </a:lnTo>
                  <a:lnTo>
                    <a:pt x="7507235" y="445786"/>
                  </a:lnTo>
                  <a:lnTo>
                    <a:pt x="7518761" y="393341"/>
                  </a:lnTo>
                  <a:lnTo>
                    <a:pt x="7530096" y="340895"/>
                  </a:lnTo>
                  <a:lnTo>
                    <a:pt x="7541242" y="288450"/>
                  </a:lnTo>
                  <a:lnTo>
                    <a:pt x="7552197" y="227263"/>
                  </a:lnTo>
                  <a:lnTo>
                    <a:pt x="7562961" y="174818"/>
                  </a:lnTo>
                  <a:lnTo>
                    <a:pt x="7573535" y="122372"/>
                  </a:lnTo>
                  <a:lnTo>
                    <a:pt x="7583919" y="69927"/>
                  </a:lnTo>
                  <a:lnTo>
                    <a:pt x="7594113" y="8740"/>
                  </a:lnTo>
                  <a:lnTo>
                    <a:pt x="7593099" y="8740"/>
                  </a:lnTo>
                  <a:lnTo>
                    <a:pt x="7592470" y="0"/>
                  </a:lnTo>
                  <a:close/>
                </a:path>
              </a:pathLst>
            </a:custGeom>
            <a:solidFill>
              <a:srgbClr val="A5CF5C"/>
            </a:solid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5" name="object 5"/>
            <p:cNvSpPr/>
            <p:nvPr/>
          </p:nvSpPr>
          <p:spPr>
            <a:xfrm>
              <a:off x="5233492" y="3676610"/>
              <a:ext cx="6961684" cy="3163257"/>
            </a:xfrm>
            <a:custGeom>
              <a:avLst/>
              <a:gdLst/>
              <a:ahLst/>
              <a:cxnLst/>
              <a:rect l="l" t="t" r="r" b="b"/>
              <a:pathLst>
                <a:path w="10638790" h="6450965">
                  <a:moveTo>
                    <a:pt x="10638259" y="0"/>
                  </a:moveTo>
                  <a:lnTo>
                    <a:pt x="10476628" y="0"/>
                  </a:lnTo>
                  <a:lnTo>
                    <a:pt x="10422954" y="8740"/>
                  </a:lnTo>
                  <a:lnTo>
                    <a:pt x="10315913" y="8740"/>
                  </a:lnTo>
                  <a:lnTo>
                    <a:pt x="10262545" y="17481"/>
                  </a:lnTo>
                  <a:lnTo>
                    <a:pt x="10156114" y="17481"/>
                  </a:lnTo>
                  <a:lnTo>
                    <a:pt x="10103050" y="26222"/>
                  </a:lnTo>
                  <a:lnTo>
                    <a:pt x="10050089" y="26222"/>
                  </a:lnTo>
                  <a:lnTo>
                    <a:pt x="9997228" y="34963"/>
                  </a:lnTo>
                  <a:lnTo>
                    <a:pt x="9944469" y="34963"/>
                  </a:lnTo>
                  <a:lnTo>
                    <a:pt x="9891812" y="43704"/>
                  </a:lnTo>
                  <a:lnTo>
                    <a:pt x="9839256" y="43704"/>
                  </a:lnTo>
                  <a:lnTo>
                    <a:pt x="9786801" y="52445"/>
                  </a:lnTo>
                  <a:lnTo>
                    <a:pt x="9734447" y="52445"/>
                  </a:lnTo>
                  <a:lnTo>
                    <a:pt x="9682194" y="61186"/>
                  </a:lnTo>
                  <a:lnTo>
                    <a:pt x="9630043" y="61186"/>
                  </a:lnTo>
                  <a:lnTo>
                    <a:pt x="9526043" y="78668"/>
                  </a:lnTo>
                  <a:lnTo>
                    <a:pt x="9474194" y="78668"/>
                  </a:lnTo>
                  <a:lnTo>
                    <a:pt x="9370800" y="96150"/>
                  </a:lnTo>
                  <a:lnTo>
                    <a:pt x="9319254" y="96150"/>
                  </a:lnTo>
                  <a:lnTo>
                    <a:pt x="9165222" y="122372"/>
                  </a:lnTo>
                  <a:lnTo>
                    <a:pt x="9114079" y="122372"/>
                  </a:lnTo>
                  <a:lnTo>
                    <a:pt x="8210661" y="279709"/>
                  </a:lnTo>
                  <a:lnTo>
                    <a:pt x="8161421" y="297191"/>
                  </a:lnTo>
                  <a:lnTo>
                    <a:pt x="7965459" y="332154"/>
                  </a:lnTo>
                  <a:lnTo>
                    <a:pt x="7916717" y="349636"/>
                  </a:lnTo>
                  <a:lnTo>
                    <a:pt x="7819531" y="367118"/>
                  </a:lnTo>
                  <a:lnTo>
                    <a:pt x="7771088" y="384600"/>
                  </a:lnTo>
                  <a:lnTo>
                    <a:pt x="7722743" y="393341"/>
                  </a:lnTo>
                  <a:lnTo>
                    <a:pt x="7674498" y="410822"/>
                  </a:lnTo>
                  <a:lnTo>
                    <a:pt x="7578306" y="428304"/>
                  </a:lnTo>
                  <a:lnTo>
                    <a:pt x="7530358" y="445786"/>
                  </a:lnTo>
                  <a:lnTo>
                    <a:pt x="7482510" y="454527"/>
                  </a:lnTo>
                  <a:lnTo>
                    <a:pt x="7434760" y="472009"/>
                  </a:lnTo>
                  <a:lnTo>
                    <a:pt x="7387110" y="480750"/>
                  </a:lnTo>
                  <a:lnTo>
                    <a:pt x="7339558" y="498232"/>
                  </a:lnTo>
                  <a:lnTo>
                    <a:pt x="7292105" y="506972"/>
                  </a:lnTo>
                  <a:lnTo>
                    <a:pt x="7197496" y="541936"/>
                  </a:lnTo>
                  <a:lnTo>
                    <a:pt x="7150340" y="550677"/>
                  </a:lnTo>
                  <a:lnTo>
                    <a:pt x="7103282" y="568159"/>
                  </a:lnTo>
                  <a:lnTo>
                    <a:pt x="7056323" y="576900"/>
                  </a:lnTo>
                  <a:lnTo>
                    <a:pt x="6916038" y="629345"/>
                  </a:lnTo>
                  <a:lnTo>
                    <a:pt x="6869473" y="638086"/>
                  </a:lnTo>
                  <a:lnTo>
                    <a:pt x="6730368" y="690532"/>
                  </a:lnTo>
                  <a:lnTo>
                    <a:pt x="6684196" y="699273"/>
                  </a:lnTo>
                  <a:lnTo>
                    <a:pt x="6182779" y="891573"/>
                  </a:lnTo>
                  <a:lnTo>
                    <a:pt x="5990881" y="961500"/>
                  </a:lnTo>
                  <a:lnTo>
                    <a:pt x="5942743" y="987723"/>
                  </a:lnTo>
                  <a:lnTo>
                    <a:pt x="5894810" y="1005204"/>
                  </a:lnTo>
                  <a:lnTo>
                    <a:pt x="5847064" y="1031427"/>
                  </a:lnTo>
                  <a:lnTo>
                    <a:pt x="5799490" y="1048909"/>
                  </a:lnTo>
                  <a:lnTo>
                    <a:pt x="5752072" y="1075132"/>
                  </a:lnTo>
                  <a:lnTo>
                    <a:pt x="5704792" y="1092614"/>
                  </a:lnTo>
                  <a:lnTo>
                    <a:pt x="5657634" y="1118836"/>
                  </a:lnTo>
                  <a:lnTo>
                    <a:pt x="5610582" y="1136318"/>
                  </a:lnTo>
                  <a:lnTo>
                    <a:pt x="5563619" y="1162541"/>
                  </a:lnTo>
                  <a:lnTo>
                    <a:pt x="5516730" y="1180023"/>
                  </a:lnTo>
                  <a:lnTo>
                    <a:pt x="5423103" y="1232468"/>
                  </a:lnTo>
                  <a:lnTo>
                    <a:pt x="5376334" y="1249950"/>
                  </a:lnTo>
                  <a:lnTo>
                    <a:pt x="5329268" y="1276173"/>
                  </a:lnTo>
                  <a:lnTo>
                    <a:pt x="5235005" y="1319877"/>
                  </a:lnTo>
                  <a:lnTo>
                    <a:pt x="5140963" y="1372323"/>
                  </a:lnTo>
                  <a:lnTo>
                    <a:pt x="5094172" y="1389805"/>
                  </a:lnTo>
                  <a:lnTo>
                    <a:pt x="5001349" y="1442250"/>
                  </a:lnTo>
                  <a:lnTo>
                    <a:pt x="4283861" y="1861814"/>
                  </a:lnTo>
                  <a:lnTo>
                    <a:pt x="4239432" y="1896778"/>
                  </a:lnTo>
                  <a:lnTo>
                    <a:pt x="4107159" y="1975446"/>
                  </a:lnTo>
                  <a:lnTo>
                    <a:pt x="4063475" y="2010409"/>
                  </a:lnTo>
                  <a:lnTo>
                    <a:pt x="4020277" y="2036632"/>
                  </a:lnTo>
                  <a:lnTo>
                    <a:pt x="3977456" y="2071596"/>
                  </a:lnTo>
                  <a:lnTo>
                    <a:pt x="3934833" y="2097819"/>
                  </a:lnTo>
                  <a:lnTo>
                    <a:pt x="3892228" y="2132782"/>
                  </a:lnTo>
                  <a:lnTo>
                    <a:pt x="3808952" y="2185228"/>
                  </a:lnTo>
                  <a:lnTo>
                    <a:pt x="3768490" y="2220191"/>
                  </a:lnTo>
                  <a:lnTo>
                    <a:pt x="3687742" y="2272637"/>
                  </a:lnTo>
                  <a:lnTo>
                    <a:pt x="3647470" y="2307600"/>
                  </a:lnTo>
                  <a:lnTo>
                    <a:pt x="3567163" y="2360046"/>
                  </a:lnTo>
                  <a:lnTo>
                    <a:pt x="3527142" y="2395010"/>
                  </a:lnTo>
                  <a:lnTo>
                    <a:pt x="3487220" y="2421232"/>
                  </a:lnTo>
                  <a:lnTo>
                    <a:pt x="3447403" y="2456196"/>
                  </a:lnTo>
                  <a:lnTo>
                    <a:pt x="3407698" y="2482419"/>
                  </a:lnTo>
                  <a:lnTo>
                    <a:pt x="3368112" y="2517382"/>
                  </a:lnTo>
                  <a:lnTo>
                    <a:pt x="3328652" y="2543605"/>
                  </a:lnTo>
                  <a:lnTo>
                    <a:pt x="3289326" y="2578569"/>
                  </a:lnTo>
                  <a:lnTo>
                    <a:pt x="3250140" y="2604792"/>
                  </a:lnTo>
                  <a:lnTo>
                    <a:pt x="3211101" y="2639755"/>
                  </a:lnTo>
                  <a:lnTo>
                    <a:pt x="3172217" y="2665978"/>
                  </a:lnTo>
                  <a:lnTo>
                    <a:pt x="3137174" y="2700942"/>
                  </a:lnTo>
                  <a:lnTo>
                    <a:pt x="3100539" y="2727164"/>
                  </a:lnTo>
                  <a:lnTo>
                    <a:pt x="3063994" y="2762128"/>
                  </a:lnTo>
                  <a:lnTo>
                    <a:pt x="3027539" y="2788351"/>
                  </a:lnTo>
                  <a:lnTo>
                    <a:pt x="2954901" y="2858278"/>
                  </a:lnTo>
                  <a:lnTo>
                    <a:pt x="2918718" y="2884501"/>
                  </a:lnTo>
                  <a:lnTo>
                    <a:pt x="2882625" y="2919464"/>
                  </a:lnTo>
                  <a:lnTo>
                    <a:pt x="2846622" y="2945687"/>
                  </a:lnTo>
                  <a:lnTo>
                    <a:pt x="2774887" y="3015614"/>
                  </a:lnTo>
                  <a:lnTo>
                    <a:pt x="2739155" y="3041837"/>
                  </a:lnTo>
                  <a:lnTo>
                    <a:pt x="2632499" y="3146728"/>
                  </a:lnTo>
                  <a:lnTo>
                    <a:pt x="2597127" y="3172951"/>
                  </a:lnTo>
                  <a:lnTo>
                    <a:pt x="2456540" y="3312805"/>
                  </a:lnTo>
                  <a:lnTo>
                    <a:pt x="2421618" y="3339028"/>
                  </a:lnTo>
                  <a:lnTo>
                    <a:pt x="2179678" y="3583774"/>
                  </a:lnTo>
                  <a:lnTo>
                    <a:pt x="1942131" y="3828519"/>
                  </a:lnTo>
                  <a:lnTo>
                    <a:pt x="1908553" y="3872224"/>
                  </a:lnTo>
                  <a:lnTo>
                    <a:pt x="1775137" y="4012078"/>
                  </a:lnTo>
                  <a:lnTo>
                    <a:pt x="1742006" y="4055783"/>
                  </a:lnTo>
                  <a:lnTo>
                    <a:pt x="1676011" y="4125710"/>
                  </a:lnTo>
                  <a:lnTo>
                    <a:pt x="1643148" y="4169415"/>
                  </a:lnTo>
                  <a:lnTo>
                    <a:pt x="1577688" y="4239342"/>
                  </a:lnTo>
                  <a:lnTo>
                    <a:pt x="1545092" y="4283047"/>
                  </a:lnTo>
                  <a:lnTo>
                    <a:pt x="1480167" y="4352974"/>
                  </a:lnTo>
                  <a:lnTo>
                    <a:pt x="1447837" y="4396679"/>
                  </a:lnTo>
                  <a:lnTo>
                    <a:pt x="1415597" y="4431642"/>
                  </a:lnTo>
                  <a:lnTo>
                    <a:pt x="1383446" y="4475347"/>
                  </a:lnTo>
                  <a:lnTo>
                    <a:pt x="1351383" y="4510311"/>
                  </a:lnTo>
                  <a:lnTo>
                    <a:pt x="1319409" y="4554015"/>
                  </a:lnTo>
                  <a:lnTo>
                    <a:pt x="1287524" y="4588979"/>
                  </a:lnTo>
                  <a:lnTo>
                    <a:pt x="1255728" y="4632683"/>
                  </a:lnTo>
                  <a:lnTo>
                    <a:pt x="1224020" y="4667647"/>
                  </a:lnTo>
                  <a:lnTo>
                    <a:pt x="1160871" y="4755056"/>
                  </a:lnTo>
                  <a:lnTo>
                    <a:pt x="1129430" y="4790020"/>
                  </a:lnTo>
                  <a:lnTo>
                    <a:pt x="1066813" y="4877429"/>
                  </a:lnTo>
                  <a:lnTo>
                    <a:pt x="1035637" y="4912393"/>
                  </a:lnTo>
                  <a:lnTo>
                    <a:pt x="973550" y="4999802"/>
                  </a:lnTo>
                  <a:lnTo>
                    <a:pt x="942640" y="5034765"/>
                  </a:lnTo>
                  <a:lnTo>
                    <a:pt x="819881" y="5209584"/>
                  </a:lnTo>
                  <a:lnTo>
                    <a:pt x="789413" y="5244547"/>
                  </a:lnTo>
                  <a:lnTo>
                    <a:pt x="668419" y="5419365"/>
                  </a:lnTo>
                  <a:lnTo>
                    <a:pt x="548836" y="5594184"/>
                  </a:lnTo>
                  <a:lnTo>
                    <a:pt x="430659" y="5769002"/>
                  </a:lnTo>
                  <a:lnTo>
                    <a:pt x="313889" y="5943820"/>
                  </a:lnTo>
                  <a:lnTo>
                    <a:pt x="284915" y="5996266"/>
                  </a:lnTo>
                  <a:lnTo>
                    <a:pt x="198521" y="6127379"/>
                  </a:lnTo>
                  <a:lnTo>
                    <a:pt x="169899" y="6179825"/>
                  </a:lnTo>
                  <a:lnTo>
                    <a:pt x="84556" y="6310939"/>
                  </a:lnTo>
                  <a:lnTo>
                    <a:pt x="56283" y="6363384"/>
                  </a:lnTo>
                  <a:lnTo>
                    <a:pt x="0" y="6450793"/>
                  </a:lnTo>
                  <a:lnTo>
                    <a:pt x="8619125" y="6450793"/>
                  </a:lnTo>
                  <a:lnTo>
                    <a:pt x="8711512" y="6398348"/>
                  </a:lnTo>
                  <a:lnTo>
                    <a:pt x="8757445" y="6363384"/>
                  </a:lnTo>
                  <a:lnTo>
                    <a:pt x="8848662" y="6310939"/>
                  </a:lnTo>
                  <a:lnTo>
                    <a:pt x="8891904" y="6275975"/>
                  </a:lnTo>
                  <a:lnTo>
                    <a:pt x="8934777" y="6249752"/>
                  </a:lnTo>
                  <a:lnTo>
                    <a:pt x="8977452" y="6214789"/>
                  </a:lnTo>
                  <a:lnTo>
                    <a:pt x="9020095" y="6188566"/>
                  </a:lnTo>
                  <a:lnTo>
                    <a:pt x="9103397" y="6127379"/>
                  </a:lnTo>
                  <a:lnTo>
                    <a:pt x="9143867" y="6101157"/>
                  </a:lnTo>
                  <a:lnTo>
                    <a:pt x="9184276" y="6066193"/>
                  </a:lnTo>
                  <a:lnTo>
                    <a:pt x="9264892" y="6013748"/>
                  </a:lnTo>
                  <a:lnTo>
                    <a:pt x="9305084" y="5978784"/>
                  </a:lnTo>
                  <a:lnTo>
                    <a:pt x="9345191" y="5952561"/>
                  </a:lnTo>
                  <a:lnTo>
                    <a:pt x="9385206" y="5917597"/>
                  </a:lnTo>
                  <a:lnTo>
                    <a:pt x="9464934" y="5865152"/>
                  </a:lnTo>
                  <a:lnTo>
                    <a:pt x="9504634" y="5830188"/>
                  </a:lnTo>
                  <a:lnTo>
                    <a:pt x="9544216" y="5803966"/>
                  </a:lnTo>
                  <a:lnTo>
                    <a:pt x="9583674" y="5769002"/>
                  </a:lnTo>
                  <a:lnTo>
                    <a:pt x="9623001" y="5742779"/>
                  </a:lnTo>
                  <a:lnTo>
                    <a:pt x="9701235" y="5672852"/>
                  </a:lnTo>
                  <a:lnTo>
                    <a:pt x="9740130" y="5646629"/>
                  </a:lnTo>
                  <a:lnTo>
                    <a:pt x="9774788" y="5611666"/>
                  </a:lnTo>
                  <a:lnTo>
                    <a:pt x="9813435" y="5585443"/>
                  </a:lnTo>
                  <a:lnTo>
                    <a:pt x="9890427" y="5515516"/>
                  </a:lnTo>
                  <a:lnTo>
                    <a:pt x="9928772" y="5489293"/>
                  </a:lnTo>
                  <a:lnTo>
                    <a:pt x="10118988" y="5314475"/>
                  </a:lnTo>
                  <a:lnTo>
                    <a:pt x="10156730" y="5288252"/>
                  </a:lnTo>
                  <a:lnTo>
                    <a:pt x="10418114" y="5043506"/>
                  </a:lnTo>
                  <a:lnTo>
                    <a:pt x="10565276" y="4903652"/>
                  </a:lnTo>
                  <a:lnTo>
                    <a:pt x="10601817" y="4859947"/>
                  </a:lnTo>
                  <a:lnTo>
                    <a:pt x="10638259" y="4824983"/>
                  </a:lnTo>
                  <a:lnTo>
                    <a:pt x="10638259" y="0"/>
                  </a:lnTo>
                  <a:close/>
                </a:path>
              </a:pathLst>
            </a:custGeom>
            <a:solidFill>
              <a:srgbClr val="FFFFFF"/>
            </a:solid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6" name="object 6"/>
            <p:cNvSpPr/>
            <p:nvPr/>
          </p:nvSpPr>
          <p:spPr>
            <a:xfrm>
              <a:off x="10233853" y="5111563"/>
              <a:ext cx="77129" cy="131254"/>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7" name="object 7"/>
            <p:cNvSpPr/>
            <p:nvPr/>
          </p:nvSpPr>
          <p:spPr>
            <a:xfrm>
              <a:off x="10132162" y="5199687"/>
              <a:ext cx="18060" cy="10898"/>
            </a:xfrm>
            <a:custGeom>
              <a:avLst/>
              <a:gdLst/>
              <a:ahLst/>
              <a:cxnLst/>
              <a:rect l="l" t="t" r="r" b="b"/>
              <a:pathLst>
                <a:path w="36830" h="22225">
                  <a:moveTo>
                    <a:pt x="1363" y="0"/>
                  </a:moveTo>
                  <a:lnTo>
                    <a:pt x="917" y="1180"/>
                  </a:lnTo>
                  <a:lnTo>
                    <a:pt x="445" y="2351"/>
                  </a:lnTo>
                  <a:lnTo>
                    <a:pt x="0" y="3531"/>
                  </a:lnTo>
                  <a:lnTo>
                    <a:pt x="9311" y="7890"/>
                  </a:lnTo>
                  <a:lnTo>
                    <a:pt x="18556" y="12360"/>
                  </a:lnTo>
                  <a:lnTo>
                    <a:pt x="27730" y="16950"/>
                  </a:lnTo>
                  <a:lnTo>
                    <a:pt x="36825" y="21668"/>
                  </a:lnTo>
                  <a:lnTo>
                    <a:pt x="28094" y="16093"/>
                  </a:lnTo>
                  <a:lnTo>
                    <a:pt x="19281" y="10614"/>
                  </a:lnTo>
                  <a:lnTo>
                    <a:pt x="10374" y="5245"/>
                  </a:lnTo>
                  <a:lnTo>
                    <a:pt x="1363" y="0"/>
                  </a:lnTo>
                  <a:close/>
                </a:path>
              </a:pathLst>
            </a:custGeom>
            <a:solidFill>
              <a:srgbClr val="65C080"/>
            </a:solid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9" name="object 9"/>
            <p:cNvSpPr/>
            <p:nvPr/>
          </p:nvSpPr>
          <p:spPr>
            <a:xfrm>
              <a:off x="10075384" y="5176579"/>
              <a:ext cx="64143" cy="19617"/>
            </a:xfrm>
            <a:custGeom>
              <a:avLst/>
              <a:gdLst/>
              <a:ahLst/>
              <a:cxnLst/>
              <a:rect l="l" t="t" r="r" b="b"/>
              <a:pathLst>
                <a:path w="130809" h="40004">
                  <a:moveTo>
                    <a:pt x="148" y="0"/>
                  </a:moveTo>
                  <a:lnTo>
                    <a:pt x="0" y="524"/>
                  </a:lnTo>
                  <a:lnTo>
                    <a:pt x="33476" y="8104"/>
                  </a:lnTo>
                  <a:lnTo>
                    <a:pt x="66339" y="17222"/>
                  </a:lnTo>
                  <a:lnTo>
                    <a:pt x="98558" y="27821"/>
                  </a:lnTo>
                  <a:lnTo>
                    <a:pt x="130108" y="39841"/>
                  </a:lnTo>
                  <a:lnTo>
                    <a:pt x="130204" y="39526"/>
                  </a:lnTo>
                  <a:lnTo>
                    <a:pt x="130274" y="39194"/>
                  </a:lnTo>
                  <a:lnTo>
                    <a:pt x="130379" y="38870"/>
                  </a:lnTo>
                  <a:lnTo>
                    <a:pt x="98797" y="26946"/>
                  </a:lnTo>
                  <a:lnTo>
                    <a:pt x="66545" y="16459"/>
                  </a:lnTo>
                  <a:lnTo>
                    <a:pt x="33653" y="7460"/>
                  </a:lnTo>
                  <a:lnTo>
                    <a:pt x="148" y="0"/>
                  </a:lnTo>
                  <a:close/>
                </a:path>
              </a:pathLst>
            </a:custGeom>
            <a:solidFill>
              <a:srgbClr val="65C080"/>
            </a:solid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10" name="object 10"/>
            <p:cNvSpPr/>
            <p:nvPr/>
          </p:nvSpPr>
          <p:spPr>
            <a:xfrm>
              <a:off x="10254630" y="4785594"/>
              <a:ext cx="45133" cy="122399"/>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11" name="object 11"/>
            <p:cNvSpPr/>
            <p:nvPr/>
          </p:nvSpPr>
          <p:spPr>
            <a:xfrm>
              <a:off x="10491226" y="4942757"/>
              <a:ext cx="96781" cy="76075"/>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12" name="object 12"/>
            <p:cNvSpPr/>
            <p:nvPr/>
          </p:nvSpPr>
          <p:spPr>
            <a:xfrm>
              <a:off x="10577634" y="5116754"/>
              <a:ext cx="98195" cy="36425"/>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13" name="object 13"/>
            <p:cNvSpPr/>
            <p:nvPr/>
          </p:nvSpPr>
          <p:spPr>
            <a:xfrm>
              <a:off x="10552432" y="5263781"/>
              <a:ext cx="114911" cy="53486"/>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14" name="object 14"/>
            <p:cNvSpPr/>
            <p:nvPr/>
          </p:nvSpPr>
          <p:spPr>
            <a:xfrm>
              <a:off x="9944099" y="4937118"/>
              <a:ext cx="96781" cy="76079"/>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15" name="object 15"/>
            <p:cNvSpPr/>
            <p:nvPr/>
          </p:nvSpPr>
          <p:spPr>
            <a:xfrm>
              <a:off x="9863691" y="5114731"/>
              <a:ext cx="98195" cy="36424"/>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16" name="object 16"/>
            <p:cNvSpPr/>
            <p:nvPr/>
          </p:nvSpPr>
          <p:spPr>
            <a:xfrm>
              <a:off x="9881093" y="5262740"/>
              <a:ext cx="113068" cy="55286"/>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48422"/>
              <a:endParaRPr sz="883">
                <a:solidFill>
                  <a:prstClr val="black"/>
                </a:solidFill>
                <a:latin typeface="Neo Sans Std Light" panose="020B0304030504040204" pitchFamily="34" charset="0"/>
              </a:endParaRPr>
            </a:p>
          </p:txBody>
        </p:sp>
        <p:sp>
          <p:nvSpPr>
            <p:cNvPr id="38" name="object 38"/>
            <p:cNvSpPr/>
            <p:nvPr/>
          </p:nvSpPr>
          <p:spPr>
            <a:xfrm>
              <a:off x="6184032" y="6110320"/>
              <a:ext cx="4492205" cy="747611"/>
            </a:xfrm>
            <a:custGeom>
              <a:avLst/>
              <a:gdLst/>
              <a:ahLst/>
              <a:cxnLst/>
              <a:rect l="l" t="t" r="r" b="b"/>
              <a:pathLst>
                <a:path w="9161144" h="1524634">
                  <a:moveTo>
                    <a:pt x="5007051" y="0"/>
                  </a:moveTo>
                  <a:lnTo>
                    <a:pt x="4911991" y="435"/>
                  </a:lnTo>
                  <a:lnTo>
                    <a:pt x="4722738" y="4053"/>
                  </a:lnTo>
                  <a:lnTo>
                    <a:pt x="4534639" y="11336"/>
                  </a:lnTo>
                  <a:lnTo>
                    <a:pt x="4347688" y="22281"/>
                  </a:lnTo>
                  <a:lnTo>
                    <a:pt x="4208226" y="32894"/>
                  </a:lnTo>
                  <a:lnTo>
                    <a:pt x="4069406" y="45566"/>
                  </a:lnTo>
                  <a:lnTo>
                    <a:pt x="3931225" y="60298"/>
                  </a:lnTo>
                  <a:lnTo>
                    <a:pt x="3793682" y="77088"/>
                  </a:lnTo>
                  <a:lnTo>
                    <a:pt x="3656775" y="95937"/>
                  </a:lnTo>
                  <a:lnTo>
                    <a:pt x="3520502" y="116844"/>
                  </a:lnTo>
                  <a:lnTo>
                    <a:pt x="3269011" y="159573"/>
                  </a:lnTo>
                  <a:lnTo>
                    <a:pt x="3230592" y="166792"/>
                  </a:lnTo>
                  <a:lnTo>
                    <a:pt x="3180033" y="176981"/>
                  </a:lnTo>
                  <a:lnTo>
                    <a:pt x="3129630" y="187673"/>
                  </a:lnTo>
                  <a:lnTo>
                    <a:pt x="3029227" y="210355"/>
                  </a:lnTo>
                  <a:lnTo>
                    <a:pt x="2929245" y="234422"/>
                  </a:lnTo>
                  <a:lnTo>
                    <a:pt x="2524430" y="338728"/>
                  </a:lnTo>
                  <a:lnTo>
                    <a:pt x="2473268" y="352933"/>
                  </a:lnTo>
                  <a:lnTo>
                    <a:pt x="2422329" y="367877"/>
                  </a:lnTo>
                  <a:lnTo>
                    <a:pt x="2373963" y="382696"/>
                  </a:lnTo>
                  <a:lnTo>
                    <a:pt x="2325782" y="398143"/>
                  </a:lnTo>
                  <a:lnTo>
                    <a:pt x="2229816" y="430372"/>
                  </a:lnTo>
                  <a:lnTo>
                    <a:pt x="1836444" y="568471"/>
                  </a:lnTo>
                  <a:lnTo>
                    <a:pt x="1737095" y="605803"/>
                  </a:lnTo>
                  <a:lnTo>
                    <a:pt x="1687635" y="625171"/>
                  </a:lnTo>
                  <a:lnTo>
                    <a:pt x="1638348" y="645104"/>
                  </a:lnTo>
                  <a:lnTo>
                    <a:pt x="1592586" y="664343"/>
                  </a:lnTo>
                  <a:lnTo>
                    <a:pt x="1320773" y="784704"/>
                  </a:lnTo>
                  <a:lnTo>
                    <a:pt x="1185951" y="846385"/>
                  </a:lnTo>
                  <a:lnTo>
                    <a:pt x="1096436" y="888746"/>
                  </a:lnTo>
                  <a:lnTo>
                    <a:pt x="1007283" y="932313"/>
                  </a:lnTo>
                  <a:lnTo>
                    <a:pt x="918553" y="977265"/>
                  </a:lnTo>
                  <a:lnTo>
                    <a:pt x="866702" y="1004392"/>
                  </a:lnTo>
                  <a:lnTo>
                    <a:pt x="851446" y="1012833"/>
                  </a:lnTo>
                  <a:lnTo>
                    <a:pt x="756723" y="1063888"/>
                  </a:lnTo>
                  <a:lnTo>
                    <a:pt x="669982" y="1111840"/>
                  </a:lnTo>
                  <a:lnTo>
                    <a:pt x="583548" y="1160841"/>
                  </a:lnTo>
                  <a:lnTo>
                    <a:pt x="497419" y="1210890"/>
                  </a:lnTo>
                  <a:lnTo>
                    <a:pt x="411595" y="1261986"/>
                  </a:lnTo>
                  <a:lnTo>
                    <a:pt x="326073" y="1314130"/>
                  </a:lnTo>
                  <a:lnTo>
                    <a:pt x="240853" y="1367320"/>
                  </a:lnTo>
                  <a:lnTo>
                    <a:pt x="155933" y="1421556"/>
                  </a:lnTo>
                  <a:lnTo>
                    <a:pt x="71312" y="1476837"/>
                  </a:lnTo>
                  <a:lnTo>
                    <a:pt x="0" y="1524424"/>
                  </a:lnTo>
                  <a:lnTo>
                    <a:pt x="8563434" y="1524424"/>
                  </a:lnTo>
                  <a:lnTo>
                    <a:pt x="8620196" y="1457659"/>
                  </a:lnTo>
                  <a:lnTo>
                    <a:pt x="8684210" y="1381389"/>
                  </a:lnTo>
                  <a:lnTo>
                    <a:pt x="8748018" y="1304352"/>
                  </a:lnTo>
                  <a:lnTo>
                    <a:pt x="8811620" y="1226548"/>
                  </a:lnTo>
                  <a:lnTo>
                    <a:pt x="8875018" y="1147976"/>
                  </a:lnTo>
                  <a:lnTo>
                    <a:pt x="8938210" y="1068635"/>
                  </a:lnTo>
                  <a:lnTo>
                    <a:pt x="9001197" y="988525"/>
                  </a:lnTo>
                  <a:lnTo>
                    <a:pt x="9063980" y="907645"/>
                  </a:lnTo>
                  <a:lnTo>
                    <a:pt x="9126558" y="825994"/>
                  </a:lnTo>
                  <a:lnTo>
                    <a:pt x="9157771" y="784880"/>
                  </a:lnTo>
                  <a:lnTo>
                    <a:pt x="9158208" y="781270"/>
                  </a:lnTo>
                  <a:lnTo>
                    <a:pt x="9160410" y="775221"/>
                  </a:lnTo>
                  <a:lnTo>
                    <a:pt x="8892644" y="681001"/>
                  </a:lnTo>
                  <a:lnTo>
                    <a:pt x="8626659" y="595427"/>
                  </a:lnTo>
                  <a:lnTo>
                    <a:pt x="8362612" y="515604"/>
                  </a:lnTo>
                  <a:lnTo>
                    <a:pt x="8100495" y="441530"/>
                  </a:lnTo>
                  <a:lnTo>
                    <a:pt x="7892185" y="386410"/>
                  </a:lnTo>
                  <a:lnTo>
                    <a:pt x="7685099" y="334966"/>
                  </a:lnTo>
                  <a:lnTo>
                    <a:pt x="7479234" y="287200"/>
                  </a:lnTo>
                  <a:lnTo>
                    <a:pt x="7274584" y="243110"/>
                  </a:lnTo>
                  <a:lnTo>
                    <a:pt x="7071146" y="202694"/>
                  </a:lnTo>
                  <a:lnTo>
                    <a:pt x="6868915" y="165953"/>
                  </a:lnTo>
                  <a:lnTo>
                    <a:pt x="6667886" y="132886"/>
                  </a:lnTo>
                  <a:lnTo>
                    <a:pt x="6468055" y="103490"/>
                  </a:lnTo>
                  <a:lnTo>
                    <a:pt x="6269417" y="77767"/>
                  </a:lnTo>
                  <a:lnTo>
                    <a:pt x="6071968" y="55714"/>
                  </a:lnTo>
                  <a:lnTo>
                    <a:pt x="5875704" y="37331"/>
                  </a:lnTo>
                  <a:lnTo>
                    <a:pt x="5680619" y="22617"/>
                  </a:lnTo>
                  <a:lnTo>
                    <a:pt x="5486710" y="11571"/>
                  </a:lnTo>
                  <a:lnTo>
                    <a:pt x="5293972" y="4193"/>
                  </a:lnTo>
                  <a:lnTo>
                    <a:pt x="5102401" y="481"/>
                  </a:lnTo>
                  <a:lnTo>
                    <a:pt x="5007051" y="0"/>
                  </a:lnTo>
                  <a:close/>
                </a:path>
              </a:pathLst>
            </a:custGeom>
            <a:solidFill>
              <a:srgbClr val="23572B"/>
            </a:solidFill>
          </p:spPr>
          <p:txBody>
            <a:bodyPr wrap="square" lIns="0" tIns="0" rIns="0" bIns="0" rtlCol="0"/>
            <a:lstStyle/>
            <a:p>
              <a:pPr defTabSz="448422"/>
              <a:endParaRPr sz="883">
                <a:solidFill>
                  <a:prstClr val="black"/>
                </a:solidFill>
                <a:latin typeface="Neo Sans Std Light" panose="020B0304030504040204" pitchFamily="34" charset="0"/>
              </a:endParaRPr>
            </a:p>
          </p:txBody>
        </p:sp>
      </p:grpSp>
      <p:sp>
        <p:nvSpPr>
          <p:cNvPr id="42" name="Sous-titre 41">
            <a:extLst>
              <a:ext uri="{FF2B5EF4-FFF2-40B4-BE49-F238E27FC236}">
                <a16:creationId xmlns:a16="http://schemas.microsoft.com/office/drawing/2014/main" id="{897224FE-E7D1-4F2D-A072-9D3A85834F9A}"/>
              </a:ext>
            </a:extLst>
          </p:cNvPr>
          <p:cNvSpPr>
            <a:spLocks noGrp="1"/>
          </p:cNvSpPr>
          <p:nvPr>
            <p:ph type="subTitle" idx="1"/>
          </p:nvPr>
        </p:nvSpPr>
        <p:spPr>
          <a:xfrm>
            <a:off x="0" y="6424464"/>
            <a:ext cx="6517804" cy="821502"/>
          </a:xfrm>
        </p:spPr>
        <p:txBody>
          <a:bodyPr>
            <a:normAutofit/>
          </a:bodyPr>
          <a:lstStyle/>
          <a:p>
            <a:pPr algn="l"/>
            <a:r>
              <a:rPr lang="fr-FR" sz="2000" b="1" dirty="0">
                <a:latin typeface="Neo Sans Std Light" panose="020B0304030504040204" pitchFamily="34" charset="0"/>
                <a:cs typeface="Arial" panose="020B0604020202020204" pitchFamily="34" charset="0"/>
              </a:rPr>
              <a:t>Nabil Ghalleb, CEO </a:t>
            </a:r>
            <a:r>
              <a:rPr lang="fr-FR" sz="2000" b="1" dirty="0" err="1">
                <a:latin typeface="Neo Sans Std Light" panose="020B0304030504040204" pitchFamily="34" charset="0"/>
                <a:cs typeface="Arial" panose="020B0604020202020204" pitchFamily="34" charset="0"/>
              </a:rPr>
              <a:t>Zitouna</a:t>
            </a:r>
            <a:r>
              <a:rPr lang="fr-FR" sz="2000" b="1" dirty="0">
                <a:latin typeface="Neo Sans Std Light" panose="020B0304030504040204" pitchFamily="34" charset="0"/>
                <a:cs typeface="Arial" panose="020B0604020202020204" pitchFamily="34" charset="0"/>
              </a:rPr>
              <a:t> </a:t>
            </a:r>
            <a:r>
              <a:rPr lang="fr-FR" sz="2000" b="1" dirty="0" err="1">
                <a:latin typeface="Neo Sans Std Light" panose="020B0304030504040204" pitchFamily="34" charset="0"/>
                <a:cs typeface="Arial" panose="020B0604020202020204" pitchFamily="34" charset="0"/>
              </a:rPr>
              <a:t>Tamkeen</a:t>
            </a:r>
            <a:endParaRPr lang="fr-FR" sz="2000" b="1" dirty="0">
              <a:latin typeface="Neo Sans Std Light" panose="020B0304030504040204" pitchFamily="34" charset="0"/>
              <a:cs typeface="Arial" panose="020B0604020202020204" pitchFamily="34" charset="0"/>
            </a:endParaRPr>
          </a:p>
        </p:txBody>
      </p:sp>
      <p:pic>
        <p:nvPicPr>
          <p:cNvPr id="39" name="Imag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7747" y="4549026"/>
            <a:ext cx="3989446" cy="1225950"/>
          </a:xfrm>
          <a:prstGeom prst="rect">
            <a:avLst/>
          </a:prstGeom>
        </p:spPr>
      </p:pic>
      <p:sp>
        <p:nvSpPr>
          <p:cNvPr id="17" name="Titre 16">
            <a:extLst>
              <a:ext uri="{FF2B5EF4-FFF2-40B4-BE49-F238E27FC236}">
                <a16:creationId xmlns:a16="http://schemas.microsoft.com/office/drawing/2014/main" id="{047FCF37-0846-48CC-B5E1-846E310A643C}"/>
              </a:ext>
            </a:extLst>
          </p:cNvPr>
          <p:cNvSpPr>
            <a:spLocks noGrp="1"/>
          </p:cNvSpPr>
          <p:nvPr>
            <p:ph type="ctrTitle"/>
          </p:nvPr>
        </p:nvSpPr>
        <p:spPr>
          <a:xfrm>
            <a:off x="531404" y="1321938"/>
            <a:ext cx="11305256" cy="1943953"/>
          </a:xfrm>
        </p:spPr>
        <p:txBody>
          <a:bodyPr>
            <a:normAutofit/>
          </a:bodyPr>
          <a:lstStyle/>
          <a:p>
            <a:r>
              <a:rPr lang="fr-FR" sz="4400" b="1" dirty="0"/>
              <a:t>Innovative Model for Agriculture Rural Finance </a:t>
            </a:r>
            <a:br>
              <a:rPr lang="fr-FR" sz="4400" b="1" dirty="0"/>
            </a:br>
            <a:br>
              <a:rPr lang="fr-FR" sz="4400" b="1" dirty="0"/>
            </a:br>
            <a:r>
              <a:rPr lang="fr-FR" sz="2200" b="1" dirty="0"/>
              <a:t>Istanbul 25 Nov. 2017</a:t>
            </a:r>
          </a:p>
        </p:txBody>
      </p:sp>
    </p:spTree>
    <p:extLst>
      <p:ext uri="{BB962C8B-B14F-4D97-AF65-F5344CB8AC3E}">
        <p14:creationId xmlns:p14="http://schemas.microsoft.com/office/powerpoint/2010/main" val="2656732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C9313FC0-6B60-4831-A6AC-7BC51C7D62F8}"/>
              </a:ext>
            </a:extLst>
          </p:cNvPr>
          <p:cNvCxnSpPr/>
          <p:nvPr/>
        </p:nvCxnSpPr>
        <p:spPr>
          <a:xfrm>
            <a:off x="2210400" y="2327027"/>
            <a:ext cx="781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3BAC88A-9360-486A-A5D2-04F4FD4EDB56}"/>
              </a:ext>
            </a:extLst>
          </p:cNvPr>
          <p:cNvSpPr txBox="1"/>
          <p:nvPr/>
        </p:nvSpPr>
        <p:spPr>
          <a:xfrm>
            <a:off x="2210400" y="1865363"/>
            <a:ext cx="7812000" cy="461665"/>
          </a:xfrm>
          <a:prstGeom prst="rect">
            <a:avLst/>
          </a:prstGeom>
          <a:noFill/>
        </p:spPr>
        <p:txBody>
          <a:bodyPr wrap="square" rtlCol="0">
            <a:spAutoFit/>
          </a:bodyPr>
          <a:lstStyle/>
          <a:p>
            <a:r>
              <a:rPr lang="en-GB" sz="2400" b="1" dirty="0">
                <a:solidFill>
                  <a:schemeClr val="bg1">
                    <a:lumMod val="85000"/>
                  </a:schemeClr>
                </a:solidFill>
                <a:latin typeface="Neo Sans Std Light" panose="020B0304030504040204" pitchFamily="34" charset="0"/>
              </a:rPr>
              <a:t>     </a:t>
            </a:r>
            <a:r>
              <a:rPr lang="en-GB" sz="2400" b="1" dirty="0" err="1">
                <a:solidFill>
                  <a:schemeClr val="bg1">
                    <a:lumMod val="85000"/>
                  </a:schemeClr>
                </a:solidFill>
                <a:latin typeface="Neo Sans Std Light" panose="020B0304030504040204" pitchFamily="34" charset="0"/>
              </a:rPr>
              <a:t>Zitouna</a:t>
            </a:r>
            <a:r>
              <a:rPr lang="en-GB" sz="2400" b="1" dirty="0">
                <a:solidFill>
                  <a:schemeClr val="bg1">
                    <a:lumMod val="85000"/>
                  </a:schemeClr>
                </a:solidFill>
                <a:latin typeface="Neo Sans Std Light" panose="020B0304030504040204" pitchFamily="34" charset="0"/>
              </a:rPr>
              <a:t> </a:t>
            </a:r>
            <a:r>
              <a:rPr lang="en-GB" sz="2400" b="1" dirty="0" err="1">
                <a:solidFill>
                  <a:schemeClr val="bg1">
                    <a:lumMod val="85000"/>
                  </a:schemeClr>
                </a:solidFill>
                <a:latin typeface="Neo Sans Std Light" panose="020B0304030504040204" pitchFamily="34" charset="0"/>
              </a:rPr>
              <a:t>Tamkeen</a:t>
            </a:r>
            <a:endParaRPr lang="en-GB" sz="2400" b="1" dirty="0">
              <a:solidFill>
                <a:schemeClr val="bg1">
                  <a:lumMod val="85000"/>
                </a:schemeClr>
              </a:solidFill>
              <a:latin typeface="Neo Sans Std Light" panose="020B0304030504040204" pitchFamily="34" charset="0"/>
            </a:endParaRPr>
          </a:p>
        </p:txBody>
      </p:sp>
      <p:cxnSp>
        <p:nvCxnSpPr>
          <p:cNvPr id="15" name="Connecteur droit 14">
            <a:extLst>
              <a:ext uri="{FF2B5EF4-FFF2-40B4-BE49-F238E27FC236}">
                <a16:creationId xmlns:a16="http://schemas.microsoft.com/office/drawing/2014/main" id="{8C27A7F7-7276-490D-8A46-E149A868AC75}"/>
              </a:ext>
            </a:extLst>
          </p:cNvPr>
          <p:cNvCxnSpPr/>
          <p:nvPr/>
        </p:nvCxnSpPr>
        <p:spPr>
          <a:xfrm>
            <a:off x="2497187" y="3820169"/>
            <a:ext cx="781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5990AD79-6343-451C-A797-A89C5D558D83}"/>
              </a:ext>
            </a:extLst>
          </p:cNvPr>
          <p:cNvSpPr txBox="1"/>
          <p:nvPr/>
        </p:nvSpPr>
        <p:spPr>
          <a:xfrm>
            <a:off x="2156400" y="3301899"/>
            <a:ext cx="7920000" cy="461665"/>
          </a:xfrm>
          <a:prstGeom prst="rect">
            <a:avLst/>
          </a:prstGeom>
          <a:noFill/>
          <a:ln>
            <a:noFill/>
          </a:ln>
        </p:spPr>
        <p:txBody>
          <a:bodyPr wrap="square" rtlCol="0">
            <a:spAutoFit/>
          </a:bodyPr>
          <a:lstStyle/>
          <a:p>
            <a:r>
              <a:rPr lang="en-GB" sz="2400" b="1" dirty="0">
                <a:solidFill>
                  <a:schemeClr val="accent6">
                    <a:lumMod val="50000"/>
                  </a:schemeClr>
                </a:solidFill>
                <a:latin typeface="Neo Sans Std Light" panose="020B0304030504040204" pitchFamily="34" charset="0"/>
              </a:rPr>
              <a:t>     Economic empowerment for poverty alleviation</a:t>
            </a:r>
          </a:p>
        </p:txBody>
      </p:sp>
      <p:cxnSp>
        <p:nvCxnSpPr>
          <p:cNvPr id="16" name="Connecteur droit 15">
            <a:extLst>
              <a:ext uri="{FF2B5EF4-FFF2-40B4-BE49-F238E27FC236}">
                <a16:creationId xmlns:a16="http://schemas.microsoft.com/office/drawing/2014/main" id="{572DEE92-F63A-4671-9515-035B25ECFD3F}"/>
              </a:ext>
            </a:extLst>
          </p:cNvPr>
          <p:cNvCxnSpPr/>
          <p:nvPr/>
        </p:nvCxnSpPr>
        <p:spPr>
          <a:xfrm>
            <a:off x="2210400" y="5344088"/>
            <a:ext cx="781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1BBDB530-402D-481B-9A81-B80407667280}"/>
              </a:ext>
            </a:extLst>
          </p:cNvPr>
          <p:cNvSpPr txBox="1"/>
          <p:nvPr/>
        </p:nvSpPr>
        <p:spPr>
          <a:xfrm>
            <a:off x="2191587" y="4851645"/>
            <a:ext cx="7812000" cy="830997"/>
          </a:xfrm>
          <a:prstGeom prst="rect">
            <a:avLst/>
          </a:prstGeom>
          <a:noFill/>
          <a:ln>
            <a:noFill/>
          </a:ln>
        </p:spPr>
        <p:txBody>
          <a:bodyPr wrap="square" rtlCol="0">
            <a:spAutoFit/>
          </a:bodyPr>
          <a:lstStyle/>
          <a:p>
            <a:r>
              <a:rPr lang="en-GB" sz="2400" b="1" dirty="0">
                <a:solidFill>
                  <a:schemeClr val="bg1">
                    <a:lumMod val="85000"/>
                  </a:schemeClr>
                </a:solidFill>
                <a:latin typeface="Neo Sans Std Light" panose="020B0304030504040204" pitchFamily="34" charset="0"/>
              </a:rPr>
              <a:t>     </a:t>
            </a:r>
            <a:r>
              <a:rPr lang="en-US" sz="2400" b="1" dirty="0">
                <a:solidFill>
                  <a:schemeClr val="bg1">
                    <a:lumMod val="85000"/>
                  </a:schemeClr>
                </a:solidFill>
                <a:latin typeface="Neo Sans Std Light" panose="020B0304030504040204" pitchFamily="34" charset="0"/>
              </a:rPr>
              <a:t>Innovative Model for Agricultural Rural Finance</a:t>
            </a:r>
          </a:p>
          <a:p>
            <a:endParaRPr lang="en-GB" sz="2400" b="1" dirty="0">
              <a:solidFill>
                <a:schemeClr val="bg1">
                  <a:lumMod val="85000"/>
                </a:schemeClr>
              </a:solidFill>
              <a:latin typeface="Neo Sans Std Light" panose="020B0304030504040204" pitchFamily="34" charset="0"/>
            </a:endParaRPr>
          </a:p>
        </p:txBody>
      </p:sp>
    </p:spTree>
    <p:extLst>
      <p:ext uri="{BB962C8B-B14F-4D97-AF65-F5344CB8AC3E}">
        <p14:creationId xmlns:p14="http://schemas.microsoft.com/office/powerpoint/2010/main" val="34412664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90FB86C-89DA-414D-9F31-434B8877605A}"/>
              </a:ext>
            </a:extLst>
          </p:cNvPr>
          <p:cNvSpPr>
            <a:spLocks noGrp="1"/>
          </p:cNvSpPr>
          <p:nvPr>
            <p:ph type="sldNum" sz="quarter" idx="12"/>
          </p:nvPr>
        </p:nvSpPr>
        <p:spPr/>
        <p:txBody>
          <a:bodyPr/>
          <a:lstStyle/>
          <a:p>
            <a:fld id="{00BDBE27-B6D1-DF40-883D-53A86A8A49AB}" type="slidenum">
              <a:rPr lang="fr-FR" smtClean="0"/>
              <a:t>11</a:t>
            </a:fld>
            <a:endParaRPr lang="fr-FR"/>
          </a:p>
        </p:txBody>
      </p:sp>
      <p:sp>
        <p:nvSpPr>
          <p:cNvPr id="3" name="Titre 2">
            <a:extLst>
              <a:ext uri="{FF2B5EF4-FFF2-40B4-BE49-F238E27FC236}">
                <a16:creationId xmlns:a16="http://schemas.microsoft.com/office/drawing/2014/main" id="{A59A13E2-335A-4C41-811B-3AE56D0115D2}"/>
              </a:ext>
            </a:extLst>
          </p:cNvPr>
          <p:cNvSpPr>
            <a:spLocks noGrp="1"/>
          </p:cNvSpPr>
          <p:nvPr>
            <p:ph type="title"/>
          </p:nvPr>
        </p:nvSpPr>
        <p:spPr>
          <a:xfrm>
            <a:off x="1" y="261938"/>
            <a:ext cx="12195174" cy="720000"/>
          </a:xfrm>
        </p:spPr>
        <p:txBody>
          <a:bodyPr>
            <a:normAutofit fontScale="90000"/>
          </a:bodyPr>
          <a:lstStyle/>
          <a:p>
            <a:pPr algn="ctr"/>
            <a:r>
              <a:rPr lang="en-GB" dirty="0"/>
              <a:t>Economic Empowerment</a:t>
            </a:r>
            <a:br>
              <a:rPr lang="en-GB" dirty="0"/>
            </a:br>
            <a:r>
              <a:rPr lang="en-GB" dirty="0"/>
              <a:t>Definitions</a:t>
            </a:r>
          </a:p>
        </p:txBody>
      </p:sp>
      <p:sp>
        <p:nvSpPr>
          <p:cNvPr id="4" name="Rectangle 3">
            <a:extLst>
              <a:ext uri="{FF2B5EF4-FFF2-40B4-BE49-F238E27FC236}">
                <a16:creationId xmlns:a16="http://schemas.microsoft.com/office/drawing/2014/main" id="{C86F09C5-B103-4ADE-8824-B6A4D38A00C4}"/>
              </a:ext>
            </a:extLst>
          </p:cNvPr>
          <p:cNvSpPr/>
          <p:nvPr/>
        </p:nvSpPr>
        <p:spPr>
          <a:xfrm>
            <a:off x="1057027" y="2422010"/>
            <a:ext cx="4824000" cy="2952000"/>
          </a:xfrm>
          <a:prstGeom prst="rect">
            <a:avLst/>
          </a:prstGeom>
          <a:ln>
            <a:solidFill>
              <a:schemeClr val="accent6">
                <a:lumMod val="50000"/>
              </a:schemeClr>
            </a:solidFill>
          </a:ln>
        </p:spPr>
        <p:txBody>
          <a:bodyPr wrap="square" anchor="ctr">
            <a:noAutofit/>
          </a:bodyPr>
          <a:lstStyle/>
          <a:p>
            <a:pPr algn="ctr" defTabSz="685891">
              <a:lnSpc>
                <a:spcPct val="150000"/>
              </a:lnSpc>
            </a:pPr>
            <a:r>
              <a:rPr lang="ar-TN"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The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process</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through</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which</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those</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who</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are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currently</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disadvantaged</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achieve</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equal</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rights</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r>
              <a:rPr lang="fr-FR" altLang="fr-FR" sz="1800" b="1" kern="0" dirty="0" err="1">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resources</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and power</a:t>
            </a:r>
            <a:r>
              <a:rPr lang="ar-TN"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a:t>
            </a:r>
            <a:r>
              <a:rPr lang="fr-FR"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 </a:t>
            </a:r>
          </a:p>
        </p:txBody>
      </p:sp>
      <p:sp>
        <p:nvSpPr>
          <p:cNvPr id="5" name="Rectangle 4">
            <a:extLst>
              <a:ext uri="{FF2B5EF4-FFF2-40B4-BE49-F238E27FC236}">
                <a16:creationId xmlns:a16="http://schemas.microsoft.com/office/drawing/2014/main" id="{F1D980B4-2A63-48B4-A078-785362C964D8}"/>
              </a:ext>
            </a:extLst>
          </p:cNvPr>
          <p:cNvSpPr/>
          <p:nvPr/>
        </p:nvSpPr>
        <p:spPr>
          <a:xfrm>
            <a:off x="6313899" y="2422010"/>
            <a:ext cx="4824000" cy="2952000"/>
          </a:xfrm>
          <a:prstGeom prst="rect">
            <a:avLst/>
          </a:prstGeom>
          <a:ln>
            <a:solidFill>
              <a:schemeClr val="accent6">
                <a:lumMod val="50000"/>
              </a:schemeClr>
            </a:solidFill>
          </a:ln>
        </p:spPr>
        <p:txBody>
          <a:bodyPr wrap="square" anchor="ctr">
            <a:noAutofit/>
          </a:bodyPr>
          <a:lstStyle/>
          <a:p>
            <a:pPr algn="ctr" defTabSz="1088576">
              <a:lnSpc>
                <a:spcPct val="150000"/>
              </a:lnSpc>
              <a:defRPr/>
            </a:pPr>
            <a:r>
              <a:rPr lang="en-US"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“The expansion of assets and capabilities of poor people to participate in,</a:t>
            </a:r>
            <a:r>
              <a:rPr lang="ar-MA" altLang="fr-FR" sz="1800" b="1" kern="0" dirty="0">
                <a:solidFill>
                  <a:schemeClr val="accent6">
                    <a:lumMod val="50000"/>
                  </a:schemeClr>
                </a:solidFill>
                <a:latin typeface="Neo Sans Std Light" panose="020B0304030504040204" pitchFamily="34" charset="0"/>
                <a:cs typeface="Calibri Light" panose="020F0302020204030204" pitchFamily="34" charset="0"/>
              </a:rPr>
              <a:t> </a:t>
            </a:r>
            <a:r>
              <a:rPr lang="en-US"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negotiate with, influence, control and hold responsible institutions that</a:t>
            </a:r>
            <a:r>
              <a:rPr lang="ar-MA" altLang="fr-FR" sz="1800" b="1" kern="0" dirty="0">
                <a:solidFill>
                  <a:schemeClr val="accent6">
                    <a:lumMod val="50000"/>
                  </a:schemeClr>
                </a:solidFill>
                <a:latin typeface="Neo Sans Std Light" panose="020B0304030504040204" pitchFamily="34" charset="0"/>
                <a:cs typeface="Calibri Light" panose="020F0302020204030204" pitchFamily="34" charset="0"/>
              </a:rPr>
              <a:t> </a:t>
            </a:r>
            <a:r>
              <a:rPr lang="en-US"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rPr>
              <a:t>affect their lives”</a:t>
            </a:r>
            <a:endParaRPr lang="ar-TN" altLang="fr-FR" sz="1800" b="1" kern="0" dirty="0">
              <a:solidFill>
                <a:schemeClr val="accent6">
                  <a:lumMod val="50000"/>
                </a:schemeClr>
              </a:solidFill>
              <a:latin typeface="Neo Sans Std Light" panose="020B0304030504040204" pitchFamily="34" charset="0"/>
              <a:ea typeface="Arial Unicode MS" pitchFamily="34" charset="-128"/>
              <a:cs typeface="Calibri Light" panose="020F0302020204030204" pitchFamily="34" charset="0"/>
            </a:endParaRPr>
          </a:p>
        </p:txBody>
      </p:sp>
      <p:sp>
        <p:nvSpPr>
          <p:cNvPr id="6" name="Rectangle 5">
            <a:extLst>
              <a:ext uri="{FF2B5EF4-FFF2-40B4-BE49-F238E27FC236}">
                <a16:creationId xmlns:a16="http://schemas.microsoft.com/office/drawing/2014/main" id="{BA300505-1D48-4B4F-B56A-14344E9DC9D7}"/>
              </a:ext>
            </a:extLst>
          </p:cNvPr>
          <p:cNvSpPr/>
          <p:nvPr/>
        </p:nvSpPr>
        <p:spPr>
          <a:xfrm>
            <a:off x="1057027" y="1342132"/>
            <a:ext cx="4824000" cy="72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bg1"/>
                </a:solidFill>
                <a:latin typeface="Neo Sans Std" panose="020B0504030504040204" pitchFamily="34" charset="0"/>
              </a:rPr>
              <a:t>Mayoux</a:t>
            </a:r>
            <a:r>
              <a:rPr lang="en-GB" sz="2000" dirty="0">
                <a:solidFill>
                  <a:schemeClr val="bg1"/>
                </a:solidFill>
                <a:latin typeface="Neo Sans Std" panose="020B0504030504040204" pitchFamily="34" charset="0"/>
              </a:rPr>
              <a:t> Definition - 2008</a:t>
            </a:r>
          </a:p>
        </p:txBody>
      </p:sp>
      <p:sp>
        <p:nvSpPr>
          <p:cNvPr id="7" name="Rectangle 6">
            <a:extLst>
              <a:ext uri="{FF2B5EF4-FFF2-40B4-BE49-F238E27FC236}">
                <a16:creationId xmlns:a16="http://schemas.microsoft.com/office/drawing/2014/main" id="{08E1F3C1-E460-455E-9273-18E176C92D75}"/>
              </a:ext>
            </a:extLst>
          </p:cNvPr>
          <p:cNvSpPr/>
          <p:nvPr/>
        </p:nvSpPr>
        <p:spPr>
          <a:xfrm>
            <a:off x="6313899" y="1342132"/>
            <a:ext cx="4824000" cy="72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Neo Sans Std" panose="020B0504030504040204" pitchFamily="34" charset="0"/>
              </a:rPr>
              <a:t>World Bank definition - Sourcebook on Empowerment (2002)</a:t>
            </a:r>
          </a:p>
        </p:txBody>
      </p:sp>
    </p:spTree>
    <p:extLst>
      <p:ext uri="{BB962C8B-B14F-4D97-AF65-F5344CB8AC3E}">
        <p14:creationId xmlns:p14="http://schemas.microsoft.com/office/powerpoint/2010/main" val="40444978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descr="Une image contenant intérieur&#10;&#10;Description générée avec un niveau de confiance élevé">
            <a:extLst>
              <a:ext uri="{FF2B5EF4-FFF2-40B4-BE49-F238E27FC236}">
                <a16:creationId xmlns:a16="http://schemas.microsoft.com/office/drawing/2014/main" id="{7145F8B6-73AE-4DEE-8805-AD0267803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756" y="3802262"/>
            <a:ext cx="1997876" cy="2529780"/>
          </a:xfrm>
          <a:prstGeom prst="rect">
            <a:avLst/>
          </a:prstGeom>
        </p:spPr>
      </p:pic>
      <p:sp>
        <p:nvSpPr>
          <p:cNvPr id="2" name="Espace réservé du numéro de diapositive 1">
            <a:extLst>
              <a:ext uri="{FF2B5EF4-FFF2-40B4-BE49-F238E27FC236}">
                <a16:creationId xmlns:a16="http://schemas.microsoft.com/office/drawing/2014/main" id="{DDEBE2C2-A7F9-4831-80D0-638981717224}"/>
              </a:ext>
            </a:extLst>
          </p:cNvPr>
          <p:cNvSpPr>
            <a:spLocks noGrp="1"/>
          </p:cNvSpPr>
          <p:nvPr>
            <p:ph type="sldNum" sz="quarter" idx="12"/>
          </p:nvPr>
        </p:nvSpPr>
        <p:spPr/>
        <p:txBody>
          <a:bodyPr/>
          <a:lstStyle/>
          <a:p>
            <a:fld id="{00BDBE27-B6D1-DF40-883D-53A86A8A49AB}" type="slidenum">
              <a:rPr lang="fr-FR" smtClean="0"/>
              <a:t>12</a:t>
            </a:fld>
            <a:endParaRPr lang="fr-FR" dirty="0"/>
          </a:p>
        </p:txBody>
      </p:sp>
      <p:sp>
        <p:nvSpPr>
          <p:cNvPr id="3" name="Titre 2">
            <a:extLst>
              <a:ext uri="{FF2B5EF4-FFF2-40B4-BE49-F238E27FC236}">
                <a16:creationId xmlns:a16="http://schemas.microsoft.com/office/drawing/2014/main" id="{BD263752-E68C-4D15-B36F-8C51B52D4E0C}"/>
              </a:ext>
            </a:extLst>
          </p:cNvPr>
          <p:cNvSpPr>
            <a:spLocks noGrp="1"/>
          </p:cNvSpPr>
          <p:nvPr>
            <p:ph type="title"/>
          </p:nvPr>
        </p:nvSpPr>
        <p:spPr>
          <a:xfrm>
            <a:off x="0" y="261938"/>
            <a:ext cx="12195175" cy="720000"/>
          </a:xfrm>
        </p:spPr>
        <p:txBody>
          <a:bodyPr/>
          <a:lstStyle/>
          <a:p>
            <a:pPr algn="ctr"/>
            <a:r>
              <a:rPr lang="en-GB" dirty="0"/>
              <a:t>Tackling multifaceted poverty</a:t>
            </a:r>
          </a:p>
        </p:txBody>
      </p:sp>
      <p:sp>
        <p:nvSpPr>
          <p:cNvPr id="43" name="모서리가 둥근 직사각형 42">
            <a:extLst>
              <a:ext uri="{FF2B5EF4-FFF2-40B4-BE49-F238E27FC236}">
                <a16:creationId xmlns:a16="http://schemas.microsoft.com/office/drawing/2014/main" id="{5C2F133B-EB03-4477-B345-0F3AAFF03A9A}"/>
              </a:ext>
            </a:extLst>
          </p:cNvPr>
          <p:cNvSpPr/>
          <p:nvPr/>
        </p:nvSpPr>
        <p:spPr>
          <a:xfrm>
            <a:off x="7827921" y="4626089"/>
            <a:ext cx="3022194" cy="1136344"/>
          </a:xfrm>
          <a:prstGeom prst="roundRect">
            <a:avLst>
              <a:gd name="adj" fmla="val 4026"/>
            </a:avLst>
          </a:prstGeom>
          <a:solidFill>
            <a:sysClr val="window" lastClr="FFFFFF"/>
          </a:solidFill>
          <a:ln w="25400" cap="flat" cmpd="sng" algn="ctr">
            <a:solidFill>
              <a:schemeClr val="accent6">
                <a:lumMod val="75000"/>
              </a:schemeClr>
            </a:solidFill>
            <a:prstDash val="solid"/>
          </a:ln>
          <a:effectLst/>
        </p:spPr>
        <p:txBody>
          <a:bodyPr anchor="ctr"/>
          <a:lstStyle/>
          <a:p>
            <a:pPr marL="0" marR="0" lvl="0" indent="0" algn="ctr" defTabSz="1088376" rtl="1" eaLnBrk="1" fontAlgn="auto" latinLnBrk="0" hangingPunct="1">
              <a:lnSpc>
                <a:spcPct val="100000"/>
              </a:lnSpc>
              <a:spcBef>
                <a:spcPts val="0"/>
              </a:spcBef>
              <a:spcAft>
                <a:spcPts val="0"/>
              </a:spcAft>
              <a:buClrTx/>
              <a:buSzTx/>
              <a:buFontTx/>
              <a:buNone/>
              <a:tabLst/>
              <a:defRPr/>
            </a:pPr>
            <a:endParaRPr kumimoji="0" lang="fr-FR" altLang="fr-FR" sz="1800" i="0" u="none" strike="noStrike" kern="0" cap="none" spc="0" normalizeH="0" baseline="0" noProof="0" dirty="0">
              <a:ln>
                <a:noFill/>
              </a:ln>
              <a:solidFill>
                <a:schemeClr val="accent6">
                  <a:lumMod val="50000"/>
                </a:schemeClr>
              </a:solidFill>
              <a:effectLst/>
              <a:uLnTx/>
              <a:uFillTx/>
              <a:latin typeface="Neo Sans Std" panose="020B0504030504040204" pitchFamily="34" charset="0"/>
              <a:ea typeface="Arial Unicode MS" pitchFamily="34" charset="-128"/>
              <a:cs typeface="Calibri" panose="020F0502020204030204" pitchFamily="34" charset="0"/>
            </a:endParaRPr>
          </a:p>
          <a:p>
            <a:pPr marL="0" marR="0" lvl="0" indent="0" algn="ctr" defTabSz="1088376" rtl="1" eaLnBrk="1" fontAlgn="auto" latinLnBrk="0" hangingPunct="1">
              <a:lnSpc>
                <a:spcPct val="100000"/>
              </a:lnSpc>
              <a:spcBef>
                <a:spcPts val="0"/>
              </a:spcBef>
              <a:spcAft>
                <a:spcPts val="0"/>
              </a:spcAft>
              <a:buClrTx/>
              <a:buSzTx/>
              <a:buFontTx/>
              <a:buNone/>
              <a:tabLst/>
              <a:defRPr/>
            </a:pPr>
            <a:r>
              <a:rPr kumimoji="0" lang="en-US" altLang="fr-FR" sz="1800" i="0" u="none" strike="noStrike" kern="0" cap="none" spc="0" normalizeH="0" baseline="0" noProof="0" dirty="0">
                <a:ln>
                  <a:noFill/>
                </a:ln>
                <a:solidFill>
                  <a:schemeClr val="accent6">
                    <a:lumMod val="50000"/>
                  </a:schemeClr>
                </a:solidFill>
                <a:effectLst/>
                <a:uLnTx/>
                <a:uFillTx/>
                <a:latin typeface="Neo Sans Std" panose="020B0504030504040204" pitchFamily="34" charset="0"/>
                <a:ea typeface="Arial Unicode MS" pitchFamily="34" charset="-128"/>
                <a:cs typeface="Calibri" panose="020F0502020204030204" pitchFamily="34" charset="0"/>
              </a:rPr>
              <a:t>Putting the poor at the heart of our business model as key Business Partner</a:t>
            </a:r>
            <a:endParaRPr kumimoji="0" lang="fr-FR" altLang="fr-FR" sz="1799" i="0" u="none" strike="noStrike" kern="0" cap="none" spc="0" normalizeH="0" baseline="0" noProof="0" dirty="0">
              <a:ln>
                <a:noFill/>
              </a:ln>
              <a:solidFill>
                <a:schemeClr val="accent6">
                  <a:lumMod val="50000"/>
                </a:schemeClr>
              </a:solidFill>
              <a:effectLst/>
              <a:uLnTx/>
              <a:uFillTx/>
              <a:latin typeface="Neo Sans Std" panose="020B0504030504040204" pitchFamily="34" charset="0"/>
              <a:ea typeface="Arial Unicode MS" pitchFamily="34" charset="-128"/>
              <a:cs typeface="Calibri" panose="020F0502020204030204" pitchFamily="34" charset="0"/>
            </a:endParaRPr>
          </a:p>
          <a:p>
            <a:pPr marL="0" marR="0" lvl="0" indent="0" algn="ctr" defTabSz="1088376" rtl="1" eaLnBrk="1" fontAlgn="auto" latinLnBrk="0" hangingPunct="1">
              <a:lnSpc>
                <a:spcPct val="100000"/>
              </a:lnSpc>
              <a:spcBef>
                <a:spcPts val="0"/>
              </a:spcBef>
              <a:spcAft>
                <a:spcPts val="0"/>
              </a:spcAft>
              <a:buClrTx/>
              <a:buSzTx/>
              <a:buFontTx/>
              <a:buNone/>
              <a:tabLst/>
              <a:defRPr/>
            </a:pPr>
            <a:r>
              <a:rPr kumimoji="0" lang="ar-MA" altLang="fr-FR" sz="1799" i="0" u="none" strike="noStrike" kern="0" cap="none" spc="0" normalizeH="0" baseline="0" noProof="0" dirty="0">
                <a:ln>
                  <a:noFill/>
                </a:ln>
                <a:solidFill>
                  <a:schemeClr val="accent6">
                    <a:lumMod val="50000"/>
                  </a:schemeClr>
                </a:solidFill>
                <a:effectLst/>
                <a:uLnTx/>
                <a:uFillTx/>
                <a:latin typeface="Neo Sans Std" panose="020B0504030504040204" pitchFamily="34" charset="0"/>
                <a:ea typeface="Arial Unicode MS" pitchFamily="34" charset="-128"/>
                <a:cs typeface="Calibri" panose="020F0502020204030204" pitchFamily="34" charset="0"/>
              </a:rPr>
              <a:t> </a:t>
            </a:r>
            <a:endParaRPr kumimoji="0" lang="en-US" altLang="fr-FR" sz="1799" i="0" u="none" strike="noStrike" kern="0" cap="none" spc="0" normalizeH="0" baseline="0" noProof="0" dirty="0">
              <a:ln>
                <a:noFill/>
              </a:ln>
              <a:solidFill>
                <a:schemeClr val="accent6">
                  <a:lumMod val="50000"/>
                </a:schemeClr>
              </a:solidFill>
              <a:effectLst/>
              <a:uLnTx/>
              <a:uFillTx/>
              <a:latin typeface="Neo Sans Std" panose="020B0504030504040204" pitchFamily="34" charset="0"/>
              <a:ea typeface="Arial Unicode MS" pitchFamily="34" charset="-128"/>
              <a:cs typeface="Calibri" panose="020F0502020204030204" pitchFamily="34" charset="0"/>
            </a:endParaRPr>
          </a:p>
        </p:txBody>
      </p:sp>
      <p:sp>
        <p:nvSpPr>
          <p:cNvPr id="44" name="ZoneTexte 43">
            <a:extLst>
              <a:ext uri="{FF2B5EF4-FFF2-40B4-BE49-F238E27FC236}">
                <a16:creationId xmlns:a16="http://schemas.microsoft.com/office/drawing/2014/main" id="{786A58E3-AD2E-4D39-A04E-11E3153BF6E2}"/>
              </a:ext>
            </a:extLst>
          </p:cNvPr>
          <p:cNvSpPr txBox="1"/>
          <p:nvPr/>
        </p:nvSpPr>
        <p:spPr>
          <a:xfrm>
            <a:off x="1057275" y="1355630"/>
            <a:ext cx="6915771" cy="648126"/>
          </a:xfrm>
          <a:prstGeom prst="rect">
            <a:avLst/>
          </a:prstGeom>
          <a:noFill/>
        </p:spPr>
        <p:txBody>
          <a:bodyPr wrap="square" rtlCol="0">
            <a:spAutoFit/>
          </a:bodyPr>
          <a:lstStyle/>
          <a:p>
            <a:pPr algn="ctr" defTabSz="1088376" rtl="1">
              <a:lnSpc>
                <a:spcPct val="90000"/>
              </a:lnSpc>
              <a:defRPr/>
            </a:pPr>
            <a:r>
              <a:rPr lang="en-US" altLang="fr-FR" sz="2000" kern="0" dirty="0">
                <a:solidFill>
                  <a:schemeClr val="accent6">
                    <a:lumMod val="50000"/>
                  </a:schemeClr>
                </a:solidFill>
                <a:latin typeface="Neo Sans Std Light" panose="020B0304030504040204" pitchFamily="34" charset="0"/>
                <a:ea typeface="Arial Unicode MS" pitchFamily="34" charset="-128"/>
                <a:cs typeface="Calibri" panose="020F0502020204030204" pitchFamily="34" charset="0"/>
              </a:rPr>
              <a:t>Economic empowerment of disadvantaged populations is only possible through the removal of 6 barriers</a:t>
            </a:r>
            <a:endParaRPr lang="ar-MA" altLang="fr-FR" sz="2000" kern="0" dirty="0">
              <a:solidFill>
                <a:schemeClr val="accent6">
                  <a:lumMod val="50000"/>
                </a:schemeClr>
              </a:solidFill>
              <a:latin typeface="Neo Sans Std Light" panose="020B0304030504040204" pitchFamily="34" charset="0"/>
              <a:ea typeface="Arial Unicode MS" pitchFamily="34" charset="-128"/>
              <a:cs typeface="Calibri" panose="020F0502020204030204" pitchFamily="34" charset="0"/>
            </a:endParaRPr>
          </a:p>
        </p:txBody>
      </p:sp>
      <p:grpSp>
        <p:nvGrpSpPr>
          <p:cNvPr id="52" name="Groupe 51">
            <a:extLst>
              <a:ext uri="{FF2B5EF4-FFF2-40B4-BE49-F238E27FC236}">
                <a16:creationId xmlns:a16="http://schemas.microsoft.com/office/drawing/2014/main" id="{1ABCD086-CD59-40CA-9C5B-8621C3C8025A}"/>
              </a:ext>
            </a:extLst>
          </p:cNvPr>
          <p:cNvGrpSpPr/>
          <p:nvPr/>
        </p:nvGrpSpPr>
        <p:grpSpPr>
          <a:xfrm>
            <a:off x="2556967" y="1053530"/>
            <a:ext cx="8167821" cy="4248472"/>
            <a:chOff x="4703369" y="1134353"/>
            <a:chExt cx="6355393" cy="3305742"/>
          </a:xfrm>
        </p:grpSpPr>
        <p:sp>
          <p:nvSpPr>
            <p:cNvPr id="13" name="자유형 21">
              <a:extLst>
                <a:ext uri="{FF2B5EF4-FFF2-40B4-BE49-F238E27FC236}">
                  <a16:creationId xmlns:a16="http://schemas.microsoft.com/office/drawing/2014/main" id="{47AE5834-0CFA-45B3-B9BF-CF31F2219F0F}"/>
                </a:ext>
              </a:extLst>
            </p:cNvPr>
            <p:cNvSpPr/>
            <p:nvPr/>
          </p:nvSpPr>
          <p:spPr>
            <a:xfrm>
              <a:off x="6564378" y="1134353"/>
              <a:ext cx="4132025" cy="2863077"/>
            </a:xfrm>
            <a:custGeom>
              <a:avLst/>
              <a:gdLst>
                <a:gd name="connsiteX0" fmla="*/ 0 w 4755647"/>
                <a:gd name="connsiteY0" fmla="*/ 585065 h 2340260"/>
                <a:gd name="connsiteX1" fmla="*/ 3585517 w 4755647"/>
                <a:gd name="connsiteY1" fmla="*/ 585065 h 2340260"/>
                <a:gd name="connsiteX2" fmla="*/ 3585517 w 4755647"/>
                <a:gd name="connsiteY2" fmla="*/ 0 h 2340260"/>
                <a:gd name="connsiteX3" fmla="*/ 4755647 w 4755647"/>
                <a:gd name="connsiteY3" fmla="*/ 1170130 h 2340260"/>
                <a:gd name="connsiteX4" fmla="*/ 3585517 w 4755647"/>
                <a:gd name="connsiteY4" fmla="*/ 2340260 h 2340260"/>
                <a:gd name="connsiteX5" fmla="*/ 3585517 w 4755647"/>
                <a:gd name="connsiteY5" fmla="*/ 1755195 h 2340260"/>
                <a:gd name="connsiteX6" fmla="*/ 0 w 4755647"/>
                <a:gd name="connsiteY6" fmla="*/ 1755195 h 2340260"/>
                <a:gd name="connsiteX7" fmla="*/ 0 w 4755647"/>
                <a:gd name="connsiteY7" fmla="*/ 585065 h 2340260"/>
                <a:gd name="connsiteX0" fmla="*/ 0 w 6510337"/>
                <a:gd name="connsiteY0" fmla="*/ 1375097 h 3130292"/>
                <a:gd name="connsiteX1" fmla="*/ 3585517 w 6510337"/>
                <a:gd name="connsiteY1" fmla="*/ 1375097 h 3130292"/>
                <a:gd name="connsiteX2" fmla="*/ 3585517 w 6510337"/>
                <a:gd name="connsiteY2" fmla="*/ 790032 h 3130292"/>
                <a:gd name="connsiteX3" fmla="*/ 6510337 w 6510337"/>
                <a:gd name="connsiteY3" fmla="*/ 0 h 3130292"/>
                <a:gd name="connsiteX4" fmla="*/ 3585517 w 6510337"/>
                <a:gd name="connsiteY4" fmla="*/ 3130292 h 3130292"/>
                <a:gd name="connsiteX5" fmla="*/ 3585517 w 6510337"/>
                <a:gd name="connsiteY5" fmla="*/ 2545227 h 3130292"/>
                <a:gd name="connsiteX6" fmla="*/ 0 w 6510337"/>
                <a:gd name="connsiteY6" fmla="*/ 2545227 h 3130292"/>
                <a:gd name="connsiteX7" fmla="*/ 0 w 6510337"/>
                <a:gd name="connsiteY7" fmla="*/ 1375097 h 3130292"/>
                <a:gd name="connsiteX0" fmla="*/ 0 w 6510337"/>
                <a:gd name="connsiteY0" fmla="*/ 1375097 h 2545227"/>
                <a:gd name="connsiteX1" fmla="*/ 3585517 w 6510337"/>
                <a:gd name="connsiteY1" fmla="*/ 1375097 h 2545227"/>
                <a:gd name="connsiteX2" fmla="*/ 3585517 w 6510337"/>
                <a:gd name="connsiteY2" fmla="*/ 790032 h 2545227"/>
                <a:gd name="connsiteX3" fmla="*/ 6510337 w 6510337"/>
                <a:gd name="connsiteY3" fmla="*/ 0 h 2545227"/>
                <a:gd name="connsiteX4" fmla="*/ 6510337 w 6510337"/>
                <a:gd name="connsiteY4" fmla="*/ 1066800 h 2545227"/>
                <a:gd name="connsiteX5" fmla="*/ 3585517 w 6510337"/>
                <a:gd name="connsiteY5" fmla="*/ 2545227 h 2545227"/>
                <a:gd name="connsiteX6" fmla="*/ 0 w 6510337"/>
                <a:gd name="connsiteY6" fmla="*/ 2545227 h 2545227"/>
                <a:gd name="connsiteX7" fmla="*/ 0 w 6510337"/>
                <a:gd name="connsiteY7" fmla="*/ 1375097 h 2545227"/>
                <a:gd name="connsiteX0" fmla="*/ 0 w 6510337"/>
                <a:gd name="connsiteY0" fmla="*/ 1375097 h 2545227"/>
                <a:gd name="connsiteX1" fmla="*/ 3585517 w 6510337"/>
                <a:gd name="connsiteY1" fmla="*/ 1375097 h 2545227"/>
                <a:gd name="connsiteX2" fmla="*/ 5160692 w 6510337"/>
                <a:gd name="connsiteY2" fmla="*/ 1104901 h 2545227"/>
                <a:gd name="connsiteX3" fmla="*/ 6510337 w 6510337"/>
                <a:gd name="connsiteY3" fmla="*/ 0 h 2545227"/>
                <a:gd name="connsiteX4" fmla="*/ 6510337 w 6510337"/>
                <a:gd name="connsiteY4" fmla="*/ 1066800 h 2545227"/>
                <a:gd name="connsiteX5" fmla="*/ 3585517 w 6510337"/>
                <a:gd name="connsiteY5" fmla="*/ 2545227 h 2545227"/>
                <a:gd name="connsiteX6" fmla="*/ 0 w 6510337"/>
                <a:gd name="connsiteY6" fmla="*/ 2545227 h 2545227"/>
                <a:gd name="connsiteX7" fmla="*/ 0 w 6510337"/>
                <a:gd name="connsiteY7" fmla="*/ 1375097 h 2545227"/>
                <a:gd name="connsiteX0" fmla="*/ 0 w 6510337"/>
                <a:gd name="connsiteY0" fmla="*/ 1375097 h 2545227"/>
                <a:gd name="connsiteX1" fmla="*/ 3585517 w 6510337"/>
                <a:gd name="connsiteY1" fmla="*/ 1375097 h 2545227"/>
                <a:gd name="connsiteX2" fmla="*/ 5295900 w 6510337"/>
                <a:gd name="connsiteY2" fmla="*/ 1066801 h 2545227"/>
                <a:gd name="connsiteX3" fmla="*/ 6510337 w 6510337"/>
                <a:gd name="connsiteY3" fmla="*/ 0 h 2545227"/>
                <a:gd name="connsiteX4" fmla="*/ 6510337 w 6510337"/>
                <a:gd name="connsiteY4" fmla="*/ 1066800 h 2545227"/>
                <a:gd name="connsiteX5" fmla="*/ 3585517 w 6510337"/>
                <a:gd name="connsiteY5" fmla="*/ 2545227 h 2545227"/>
                <a:gd name="connsiteX6" fmla="*/ 0 w 6510337"/>
                <a:gd name="connsiteY6" fmla="*/ 2545227 h 2545227"/>
                <a:gd name="connsiteX7" fmla="*/ 0 w 6510337"/>
                <a:gd name="connsiteY7" fmla="*/ 1375097 h 2545227"/>
                <a:gd name="connsiteX0" fmla="*/ 0 w 6510337"/>
                <a:gd name="connsiteY0" fmla="*/ 1375097 h 4660463"/>
                <a:gd name="connsiteX1" fmla="*/ 3585517 w 6510337"/>
                <a:gd name="connsiteY1" fmla="*/ 1375097 h 4660463"/>
                <a:gd name="connsiteX2" fmla="*/ 5295900 w 6510337"/>
                <a:gd name="connsiteY2" fmla="*/ 1066801 h 4660463"/>
                <a:gd name="connsiteX3" fmla="*/ 6510337 w 6510337"/>
                <a:gd name="connsiteY3" fmla="*/ 0 h 4660463"/>
                <a:gd name="connsiteX4" fmla="*/ 6510337 w 6510337"/>
                <a:gd name="connsiteY4" fmla="*/ 1066800 h 4660463"/>
                <a:gd name="connsiteX5" fmla="*/ 3585517 w 6510337"/>
                <a:gd name="connsiteY5" fmla="*/ 2545227 h 4660463"/>
                <a:gd name="connsiteX6" fmla="*/ 1362075 w 6510337"/>
                <a:gd name="connsiteY6" fmla="*/ 4660463 h 4660463"/>
                <a:gd name="connsiteX7" fmla="*/ 0 w 6510337"/>
                <a:gd name="connsiteY7" fmla="*/ 1375097 h 4660463"/>
                <a:gd name="connsiteX0" fmla="*/ 0 w 6510337"/>
                <a:gd name="connsiteY0" fmla="*/ 3924301 h 4660463"/>
                <a:gd name="connsiteX1" fmla="*/ 3585517 w 6510337"/>
                <a:gd name="connsiteY1" fmla="*/ 1375097 h 4660463"/>
                <a:gd name="connsiteX2" fmla="*/ 5295900 w 6510337"/>
                <a:gd name="connsiteY2" fmla="*/ 1066801 h 4660463"/>
                <a:gd name="connsiteX3" fmla="*/ 6510337 w 6510337"/>
                <a:gd name="connsiteY3" fmla="*/ 0 h 4660463"/>
                <a:gd name="connsiteX4" fmla="*/ 6510337 w 6510337"/>
                <a:gd name="connsiteY4" fmla="*/ 1066800 h 4660463"/>
                <a:gd name="connsiteX5" fmla="*/ 3585517 w 6510337"/>
                <a:gd name="connsiteY5" fmla="*/ 2545227 h 4660463"/>
                <a:gd name="connsiteX6" fmla="*/ 1362075 w 6510337"/>
                <a:gd name="connsiteY6" fmla="*/ 4660463 h 4660463"/>
                <a:gd name="connsiteX7" fmla="*/ 0 w 6510337"/>
                <a:gd name="connsiteY7" fmla="*/ 3924301 h 4660463"/>
                <a:gd name="connsiteX0" fmla="*/ 0 w 6510337"/>
                <a:gd name="connsiteY0" fmla="*/ 3924301 h 4660463"/>
                <a:gd name="connsiteX1" fmla="*/ 3585517 w 6510337"/>
                <a:gd name="connsiteY1" fmla="*/ 1375097 h 4660463"/>
                <a:gd name="connsiteX2" fmla="*/ 5295900 w 6510337"/>
                <a:gd name="connsiteY2" fmla="*/ 1066801 h 4660463"/>
                <a:gd name="connsiteX3" fmla="*/ 6510337 w 6510337"/>
                <a:gd name="connsiteY3" fmla="*/ 0 h 4660463"/>
                <a:gd name="connsiteX4" fmla="*/ 6510337 w 6510337"/>
                <a:gd name="connsiteY4" fmla="*/ 1066800 h 4660463"/>
                <a:gd name="connsiteX5" fmla="*/ 6181725 w 6510337"/>
                <a:gd name="connsiteY5" fmla="*/ 1104901 h 4660463"/>
                <a:gd name="connsiteX6" fmla="*/ 1362075 w 6510337"/>
                <a:gd name="connsiteY6" fmla="*/ 4660463 h 4660463"/>
                <a:gd name="connsiteX7" fmla="*/ 0 w 6510337"/>
                <a:gd name="connsiteY7" fmla="*/ 3924301 h 4660463"/>
                <a:gd name="connsiteX0" fmla="*/ 0 w 6510337"/>
                <a:gd name="connsiteY0" fmla="*/ 3924301 h 4660463"/>
                <a:gd name="connsiteX1" fmla="*/ 5543550 w 6510337"/>
                <a:gd name="connsiteY1" fmla="*/ 1104901 h 4660463"/>
                <a:gd name="connsiteX2" fmla="*/ 5295900 w 6510337"/>
                <a:gd name="connsiteY2" fmla="*/ 1066801 h 4660463"/>
                <a:gd name="connsiteX3" fmla="*/ 6510337 w 6510337"/>
                <a:gd name="connsiteY3" fmla="*/ 0 h 4660463"/>
                <a:gd name="connsiteX4" fmla="*/ 6510337 w 6510337"/>
                <a:gd name="connsiteY4" fmla="*/ 1066800 h 4660463"/>
                <a:gd name="connsiteX5" fmla="*/ 6181725 w 6510337"/>
                <a:gd name="connsiteY5" fmla="*/ 1104901 h 4660463"/>
                <a:gd name="connsiteX6" fmla="*/ 1362075 w 6510337"/>
                <a:gd name="connsiteY6" fmla="*/ 4660463 h 4660463"/>
                <a:gd name="connsiteX7" fmla="*/ 0 w 6510337"/>
                <a:gd name="connsiteY7" fmla="*/ 3924301 h 4660463"/>
                <a:gd name="connsiteX0" fmla="*/ 0 w 6510337"/>
                <a:gd name="connsiteY0" fmla="*/ 3924301 h 4660463"/>
                <a:gd name="connsiteX1" fmla="*/ 3189287 w 6510337"/>
                <a:gd name="connsiteY1" fmla="*/ 2306638 h 4660463"/>
                <a:gd name="connsiteX2" fmla="*/ 5543550 w 6510337"/>
                <a:gd name="connsiteY2" fmla="*/ 1104901 h 4660463"/>
                <a:gd name="connsiteX3" fmla="*/ 5295900 w 6510337"/>
                <a:gd name="connsiteY3" fmla="*/ 1066801 h 4660463"/>
                <a:gd name="connsiteX4" fmla="*/ 6510337 w 6510337"/>
                <a:gd name="connsiteY4" fmla="*/ 0 h 4660463"/>
                <a:gd name="connsiteX5" fmla="*/ 6510337 w 6510337"/>
                <a:gd name="connsiteY5" fmla="*/ 1066800 h 4660463"/>
                <a:gd name="connsiteX6" fmla="*/ 6181725 w 6510337"/>
                <a:gd name="connsiteY6" fmla="*/ 1104901 h 4660463"/>
                <a:gd name="connsiteX7" fmla="*/ 1362075 w 6510337"/>
                <a:gd name="connsiteY7" fmla="*/ 4660463 h 4660463"/>
                <a:gd name="connsiteX8" fmla="*/ 0 w 6510337"/>
                <a:gd name="connsiteY8" fmla="*/ 3924301 h 4660463"/>
                <a:gd name="connsiteX0" fmla="*/ 0 w 6510337"/>
                <a:gd name="connsiteY0" fmla="*/ 3924301 h 4660463"/>
                <a:gd name="connsiteX1" fmla="*/ 3189287 w 6510337"/>
                <a:gd name="connsiteY1" fmla="*/ 2306638 h 4660463"/>
                <a:gd name="connsiteX2" fmla="*/ 5543550 w 6510337"/>
                <a:gd name="connsiteY2" fmla="*/ 1104901 h 4660463"/>
                <a:gd name="connsiteX3" fmla="*/ 5295900 w 6510337"/>
                <a:gd name="connsiteY3" fmla="*/ 1066801 h 4660463"/>
                <a:gd name="connsiteX4" fmla="*/ 6510337 w 6510337"/>
                <a:gd name="connsiteY4" fmla="*/ 0 h 4660463"/>
                <a:gd name="connsiteX5" fmla="*/ 6510337 w 6510337"/>
                <a:gd name="connsiteY5" fmla="*/ 1066800 h 4660463"/>
                <a:gd name="connsiteX6" fmla="*/ 6181725 w 6510337"/>
                <a:gd name="connsiteY6" fmla="*/ 1104901 h 4660463"/>
                <a:gd name="connsiteX7" fmla="*/ 3894137 w 6510337"/>
                <a:gd name="connsiteY7" fmla="*/ 2782888 h 4660463"/>
                <a:gd name="connsiteX8" fmla="*/ 1362075 w 6510337"/>
                <a:gd name="connsiteY8" fmla="*/ 4660463 h 4660463"/>
                <a:gd name="connsiteX9" fmla="*/ 0 w 6510337"/>
                <a:gd name="connsiteY9" fmla="*/ 3924301 h 4660463"/>
                <a:gd name="connsiteX0" fmla="*/ 0 w 6510337"/>
                <a:gd name="connsiteY0" fmla="*/ 3924301 h 4660463"/>
                <a:gd name="connsiteX1" fmla="*/ 3189287 w 6510337"/>
                <a:gd name="connsiteY1" fmla="*/ 2306638 h 4660463"/>
                <a:gd name="connsiteX2" fmla="*/ 5543550 w 6510337"/>
                <a:gd name="connsiteY2" fmla="*/ 1104901 h 4660463"/>
                <a:gd name="connsiteX3" fmla="*/ 5295900 w 6510337"/>
                <a:gd name="connsiteY3" fmla="*/ 1066801 h 4660463"/>
                <a:gd name="connsiteX4" fmla="*/ 6510337 w 6510337"/>
                <a:gd name="connsiteY4" fmla="*/ 0 h 4660463"/>
                <a:gd name="connsiteX5" fmla="*/ 6510337 w 6510337"/>
                <a:gd name="connsiteY5" fmla="*/ 1066800 h 4660463"/>
                <a:gd name="connsiteX6" fmla="*/ 6181725 w 6510337"/>
                <a:gd name="connsiteY6" fmla="*/ 1104901 h 4660463"/>
                <a:gd name="connsiteX7" fmla="*/ 5421247 w 6510337"/>
                <a:gd name="connsiteY7" fmla="*/ 2119248 h 4660463"/>
                <a:gd name="connsiteX8" fmla="*/ 1362075 w 6510337"/>
                <a:gd name="connsiteY8" fmla="*/ 4660463 h 4660463"/>
                <a:gd name="connsiteX9" fmla="*/ 0 w 6510337"/>
                <a:gd name="connsiteY9" fmla="*/ 3924301 h 4660463"/>
                <a:gd name="connsiteX0" fmla="*/ 0 w 6510337"/>
                <a:gd name="connsiteY0" fmla="*/ 3924301 h 4660463"/>
                <a:gd name="connsiteX1" fmla="*/ 4935667 w 6510337"/>
                <a:gd name="connsiteY1" fmla="*/ 1960163 h 4660463"/>
                <a:gd name="connsiteX2" fmla="*/ 5543550 w 6510337"/>
                <a:gd name="connsiteY2" fmla="*/ 1104901 h 4660463"/>
                <a:gd name="connsiteX3" fmla="*/ 5295900 w 6510337"/>
                <a:gd name="connsiteY3" fmla="*/ 1066801 h 4660463"/>
                <a:gd name="connsiteX4" fmla="*/ 6510337 w 6510337"/>
                <a:gd name="connsiteY4" fmla="*/ 0 h 4660463"/>
                <a:gd name="connsiteX5" fmla="*/ 6510337 w 6510337"/>
                <a:gd name="connsiteY5" fmla="*/ 1066800 h 4660463"/>
                <a:gd name="connsiteX6" fmla="*/ 6181725 w 6510337"/>
                <a:gd name="connsiteY6" fmla="*/ 1104901 h 4660463"/>
                <a:gd name="connsiteX7" fmla="*/ 5421247 w 6510337"/>
                <a:gd name="connsiteY7" fmla="*/ 2119248 h 4660463"/>
                <a:gd name="connsiteX8" fmla="*/ 1362075 w 6510337"/>
                <a:gd name="connsiteY8" fmla="*/ 4660463 h 4660463"/>
                <a:gd name="connsiteX9" fmla="*/ 0 w 6510337"/>
                <a:gd name="connsiteY9" fmla="*/ 3924301 h 4660463"/>
                <a:gd name="connsiteX0" fmla="*/ 0 w 6510337"/>
                <a:gd name="connsiteY0" fmla="*/ 3924301 h 4660463"/>
                <a:gd name="connsiteX1" fmla="*/ 4846637 w 6510337"/>
                <a:gd name="connsiteY1" fmla="*/ 1925638 h 4660463"/>
                <a:gd name="connsiteX2" fmla="*/ 5543550 w 6510337"/>
                <a:gd name="connsiteY2" fmla="*/ 1104901 h 4660463"/>
                <a:gd name="connsiteX3" fmla="*/ 5295900 w 6510337"/>
                <a:gd name="connsiteY3" fmla="*/ 1066801 h 4660463"/>
                <a:gd name="connsiteX4" fmla="*/ 6510337 w 6510337"/>
                <a:gd name="connsiteY4" fmla="*/ 0 h 4660463"/>
                <a:gd name="connsiteX5" fmla="*/ 6510337 w 6510337"/>
                <a:gd name="connsiteY5" fmla="*/ 1066800 h 4660463"/>
                <a:gd name="connsiteX6" fmla="*/ 6181725 w 6510337"/>
                <a:gd name="connsiteY6" fmla="*/ 1104901 h 4660463"/>
                <a:gd name="connsiteX7" fmla="*/ 5421247 w 6510337"/>
                <a:gd name="connsiteY7" fmla="*/ 2119248 h 4660463"/>
                <a:gd name="connsiteX8" fmla="*/ 1362075 w 6510337"/>
                <a:gd name="connsiteY8" fmla="*/ 4660463 h 4660463"/>
                <a:gd name="connsiteX9" fmla="*/ 0 w 6510337"/>
                <a:gd name="connsiteY9" fmla="*/ 3924301 h 4660463"/>
                <a:gd name="connsiteX0" fmla="*/ 0 w 6510337"/>
                <a:gd name="connsiteY0" fmla="*/ 3924301 h 4660463"/>
                <a:gd name="connsiteX1" fmla="*/ 4846637 w 6510337"/>
                <a:gd name="connsiteY1" fmla="*/ 1925638 h 4660463"/>
                <a:gd name="connsiteX2" fmla="*/ 5543550 w 6510337"/>
                <a:gd name="connsiteY2" fmla="*/ 1104901 h 4660463"/>
                <a:gd name="connsiteX3" fmla="*/ 5295900 w 6510337"/>
                <a:gd name="connsiteY3" fmla="*/ 1066801 h 4660463"/>
                <a:gd name="connsiteX4" fmla="*/ 6510337 w 6510337"/>
                <a:gd name="connsiteY4" fmla="*/ 0 h 4660463"/>
                <a:gd name="connsiteX5" fmla="*/ 6510337 w 6510337"/>
                <a:gd name="connsiteY5" fmla="*/ 1066800 h 4660463"/>
                <a:gd name="connsiteX6" fmla="*/ 6181725 w 6510337"/>
                <a:gd name="connsiteY6" fmla="*/ 1104901 h 4660463"/>
                <a:gd name="connsiteX7" fmla="*/ 5421247 w 6510337"/>
                <a:gd name="connsiteY7" fmla="*/ 2119248 h 4660463"/>
                <a:gd name="connsiteX8" fmla="*/ 4332287 w 6510337"/>
                <a:gd name="connsiteY8" fmla="*/ 2801938 h 4660463"/>
                <a:gd name="connsiteX9" fmla="*/ 1362075 w 6510337"/>
                <a:gd name="connsiteY9" fmla="*/ 4660463 h 4660463"/>
                <a:gd name="connsiteX10" fmla="*/ 0 w 6510337"/>
                <a:gd name="connsiteY10" fmla="*/ 3924301 h 4660463"/>
                <a:gd name="connsiteX0" fmla="*/ 0 w 6510337"/>
                <a:gd name="connsiteY0" fmla="*/ 3924301 h 4660463"/>
                <a:gd name="connsiteX1" fmla="*/ 3570287 w 6510337"/>
                <a:gd name="connsiteY1" fmla="*/ 2449513 h 4660463"/>
                <a:gd name="connsiteX2" fmla="*/ 4846637 w 6510337"/>
                <a:gd name="connsiteY2" fmla="*/ 1925638 h 4660463"/>
                <a:gd name="connsiteX3" fmla="*/ 5543550 w 6510337"/>
                <a:gd name="connsiteY3" fmla="*/ 1104901 h 4660463"/>
                <a:gd name="connsiteX4" fmla="*/ 5295900 w 6510337"/>
                <a:gd name="connsiteY4" fmla="*/ 1066801 h 4660463"/>
                <a:gd name="connsiteX5" fmla="*/ 6510337 w 6510337"/>
                <a:gd name="connsiteY5" fmla="*/ 0 h 4660463"/>
                <a:gd name="connsiteX6" fmla="*/ 6510337 w 6510337"/>
                <a:gd name="connsiteY6" fmla="*/ 1066800 h 4660463"/>
                <a:gd name="connsiteX7" fmla="*/ 6181725 w 6510337"/>
                <a:gd name="connsiteY7" fmla="*/ 1104901 h 4660463"/>
                <a:gd name="connsiteX8" fmla="*/ 5421247 w 6510337"/>
                <a:gd name="connsiteY8" fmla="*/ 2119248 h 4660463"/>
                <a:gd name="connsiteX9" fmla="*/ 4332287 w 6510337"/>
                <a:gd name="connsiteY9" fmla="*/ 2801938 h 4660463"/>
                <a:gd name="connsiteX10" fmla="*/ 1362075 w 6510337"/>
                <a:gd name="connsiteY10" fmla="*/ 4660463 h 4660463"/>
                <a:gd name="connsiteX11" fmla="*/ 0 w 6510337"/>
                <a:gd name="connsiteY11" fmla="*/ 3924301 h 4660463"/>
                <a:gd name="connsiteX0" fmla="*/ 0 w 6510337"/>
                <a:gd name="connsiteY0" fmla="*/ 3924301 h 4660463"/>
                <a:gd name="connsiteX1" fmla="*/ 3836987 w 6510337"/>
                <a:gd name="connsiteY1" fmla="*/ 2887663 h 4660463"/>
                <a:gd name="connsiteX2" fmla="*/ 4846637 w 6510337"/>
                <a:gd name="connsiteY2" fmla="*/ 1925638 h 4660463"/>
                <a:gd name="connsiteX3" fmla="*/ 5543550 w 6510337"/>
                <a:gd name="connsiteY3" fmla="*/ 1104901 h 4660463"/>
                <a:gd name="connsiteX4" fmla="*/ 5295900 w 6510337"/>
                <a:gd name="connsiteY4" fmla="*/ 1066801 h 4660463"/>
                <a:gd name="connsiteX5" fmla="*/ 6510337 w 6510337"/>
                <a:gd name="connsiteY5" fmla="*/ 0 h 4660463"/>
                <a:gd name="connsiteX6" fmla="*/ 6510337 w 6510337"/>
                <a:gd name="connsiteY6" fmla="*/ 1066800 h 4660463"/>
                <a:gd name="connsiteX7" fmla="*/ 6181725 w 6510337"/>
                <a:gd name="connsiteY7" fmla="*/ 1104901 h 4660463"/>
                <a:gd name="connsiteX8" fmla="*/ 5421247 w 6510337"/>
                <a:gd name="connsiteY8" fmla="*/ 2119248 h 4660463"/>
                <a:gd name="connsiteX9" fmla="*/ 4332287 w 6510337"/>
                <a:gd name="connsiteY9" fmla="*/ 2801938 h 4660463"/>
                <a:gd name="connsiteX10" fmla="*/ 1362075 w 6510337"/>
                <a:gd name="connsiteY10" fmla="*/ 4660463 h 4660463"/>
                <a:gd name="connsiteX11" fmla="*/ 0 w 6510337"/>
                <a:gd name="connsiteY11" fmla="*/ 3924301 h 4660463"/>
                <a:gd name="connsiteX0" fmla="*/ 0 w 6510337"/>
                <a:gd name="connsiteY0" fmla="*/ 3924301 h 4660463"/>
                <a:gd name="connsiteX1" fmla="*/ 3703637 w 6510337"/>
                <a:gd name="connsiteY1" fmla="*/ 2754313 h 4660463"/>
                <a:gd name="connsiteX2" fmla="*/ 4846637 w 6510337"/>
                <a:gd name="connsiteY2" fmla="*/ 1925638 h 4660463"/>
                <a:gd name="connsiteX3" fmla="*/ 5543550 w 6510337"/>
                <a:gd name="connsiteY3" fmla="*/ 1104901 h 4660463"/>
                <a:gd name="connsiteX4" fmla="*/ 5295900 w 6510337"/>
                <a:gd name="connsiteY4" fmla="*/ 1066801 h 4660463"/>
                <a:gd name="connsiteX5" fmla="*/ 6510337 w 6510337"/>
                <a:gd name="connsiteY5" fmla="*/ 0 h 4660463"/>
                <a:gd name="connsiteX6" fmla="*/ 6510337 w 6510337"/>
                <a:gd name="connsiteY6" fmla="*/ 1066800 h 4660463"/>
                <a:gd name="connsiteX7" fmla="*/ 6181725 w 6510337"/>
                <a:gd name="connsiteY7" fmla="*/ 1104901 h 4660463"/>
                <a:gd name="connsiteX8" fmla="*/ 5421247 w 6510337"/>
                <a:gd name="connsiteY8" fmla="*/ 2119248 h 4660463"/>
                <a:gd name="connsiteX9" fmla="*/ 4332287 w 6510337"/>
                <a:gd name="connsiteY9" fmla="*/ 2801938 h 4660463"/>
                <a:gd name="connsiteX10" fmla="*/ 1362075 w 6510337"/>
                <a:gd name="connsiteY10" fmla="*/ 4660463 h 4660463"/>
                <a:gd name="connsiteX11" fmla="*/ 0 w 6510337"/>
                <a:gd name="connsiteY11" fmla="*/ 3924301 h 4660463"/>
                <a:gd name="connsiteX0" fmla="*/ 0 w 6510337"/>
                <a:gd name="connsiteY0" fmla="*/ 3924301 h 4660463"/>
                <a:gd name="connsiteX1" fmla="*/ 3703637 w 6510337"/>
                <a:gd name="connsiteY1" fmla="*/ 2754313 h 4660463"/>
                <a:gd name="connsiteX2" fmla="*/ 4846637 w 6510337"/>
                <a:gd name="connsiteY2" fmla="*/ 1925638 h 4660463"/>
                <a:gd name="connsiteX3" fmla="*/ 5543550 w 6510337"/>
                <a:gd name="connsiteY3" fmla="*/ 1104901 h 4660463"/>
                <a:gd name="connsiteX4" fmla="*/ 5295900 w 6510337"/>
                <a:gd name="connsiteY4" fmla="*/ 1066801 h 4660463"/>
                <a:gd name="connsiteX5" fmla="*/ 6510337 w 6510337"/>
                <a:gd name="connsiteY5" fmla="*/ 0 h 4660463"/>
                <a:gd name="connsiteX6" fmla="*/ 6510337 w 6510337"/>
                <a:gd name="connsiteY6" fmla="*/ 1066800 h 4660463"/>
                <a:gd name="connsiteX7" fmla="*/ 6181725 w 6510337"/>
                <a:gd name="connsiteY7" fmla="*/ 1104901 h 4660463"/>
                <a:gd name="connsiteX8" fmla="*/ 5421247 w 6510337"/>
                <a:gd name="connsiteY8" fmla="*/ 2119248 h 4660463"/>
                <a:gd name="connsiteX9" fmla="*/ 4446587 w 6510337"/>
                <a:gd name="connsiteY9" fmla="*/ 3040063 h 4660463"/>
                <a:gd name="connsiteX10" fmla="*/ 1362075 w 6510337"/>
                <a:gd name="connsiteY10" fmla="*/ 4660463 h 4660463"/>
                <a:gd name="connsiteX11" fmla="*/ 0 w 6510337"/>
                <a:gd name="connsiteY11" fmla="*/ 3924301 h 4660463"/>
                <a:gd name="connsiteX0" fmla="*/ 0 w 6510337"/>
                <a:gd name="connsiteY0" fmla="*/ 3924301 h 4660463"/>
                <a:gd name="connsiteX1" fmla="*/ 3703637 w 6510337"/>
                <a:gd name="connsiteY1" fmla="*/ 2754313 h 4660463"/>
                <a:gd name="connsiteX2" fmla="*/ 4846637 w 6510337"/>
                <a:gd name="connsiteY2" fmla="*/ 1925638 h 4660463"/>
                <a:gd name="connsiteX3" fmla="*/ 5543550 w 6510337"/>
                <a:gd name="connsiteY3" fmla="*/ 1104901 h 4660463"/>
                <a:gd name="connsiteX4" fmla="*/ 5295900 w 6510337"/>
                <a:gd name="connsiteY4" fmla="*/ 1066801 h 4660463"/>
                <a:gd name="connsiteX5" fmla="*/ 6510337 w 6510337"/>
                <a:gd name="connsiteY5" fmla="*/ 0 h 4660463"/>
                <a:gd name="connsiteX6" fmla="*/ 6510337 w 6510337"/>
                <a:gd name="connsiteY6" fmla="*/ 1066800 h 4660463"/>
                <a:gd name="connsiteX7" fmla="*/ 6181725 w 6510337"/>
                <a:gd name="connsiteY7" fmla="*/ 1104901 h 4660463"/>
                <a:gd name="connsiteX8" fmla="*/ 5421247 w 6510337"/>
                <a:gd name="connsiteY8" fmla="*/ 2119248 h 4660463"/>
                <a:gd name="connsiteX9" fmla="*/ 4446587 w 6510337"/>
                <a:gd name="connsiteY9" fmla="*/ 3040063 h 4660463"/>
                <a:gd name="connsiteX10" fmla="*/ 3236912 w 6510337"/>
                <a:gd name="connsiteY10" fmla="*/ 3668713 h 4660463"/>
                <a:gd name="connsiteX11" fmla="*/ 1362075 w 6510337"/>
                <a:gd name="connsiteY11" fmla="*/ 4660463 h 4660463"/>
                <a:gd name="connsiteX12" fmla="*/ 0 w 6510337"/>
                <a:gd name="connsiteY12" fmla="*/ 3924301 h 4660463"/>
                <a:gd name="connsiteX0" fmla="*/ 0 w 6510337"/>
                <a:gd name="connsiteY0" fmla="*/ 3924301 h 4660463"/>
                <a:gd name="connsiteX1" fmla="*/ 2474912 w 6510337"/>
                <a:gd name="connsiteY1" fmla="*/ 3154363 h 4660463"/>
                <a:gd name="connsiteX2" fmla="*/ 3703637 w 6510337"/>
                <a:gd name="connsiteY2" fmla="*/ 2754313 h 4660463"/>
                <a:gd name="connsiteX3" fmla="*/ 4846637 w 6510337"/>
                <a:gd name="connsiteY3" fmla="*/ 1925638 h 4660463"/>
                <a:gd name="connsiteX4" fmla="*/ 5543550 w 6510337"/>
                <a:gd name="connsiteY4" fmla="*/ 1104901 h 4660463"/>
                <a:gd name="connsiteX5" fmla="*/ 5295900 w 6510337"/>
                <a:gd name="connsiteY5" fmla="*/ 1066801 h 4660463"/>
                <a:gd name="connsiteX6" fmla="*/ 6510337 w 6510337"/>
                <a:gd name="connsiteY6" fmla="*/ 0 h 4660463"/>
                <a:gd name="connsiteX7" fmla="*/ 6510337 w 6510337"/>
                <a:gd name="connsiteY7" fmla="*/ 1066800 h 4660463"/>
                <a:gd name="connsiteX8" fmla="*/ 6181725 w 6510337"/>
                <a:gd name="connsiteY8" fmla="*/ 1104901 h 4660463"/>
                <a:gd name="connsiteX9" fmla="*/ 5421247 w 6510337"/>
                <a:gd name="connsiteY9" fmla="*/ 2119248 h 4660463"/>
                <a:gd name="connsiteX10" fmla="*/ 4446587 w 6510337"/>
                <a:gd name="connsiteY10" fmla="*/ 3040063 h 4660463"/>
                <a:gd name="connsiteX11" fmla="*/ 3236912 w 6510337"/>
                <a:gd name="connsiteY11" fmla="*/ 3668713 h 4660463"/>
                <a:gd name="connsiteX12" fmla="*/ 1362075 w 6510337"/>
                <a:gd name="connsiteY12" fmla="*/ 4660463 h 4660463"/>
                <a:gd name="connsiteX13" fmla="*/ 0 w 6510337"/>
                <a:gd name="connsiteY13" fmla="*/ 3924301 h 4660463"/>
                <a:gd name="connsiteX0" fmla="*/ 0 w 6510337"/>
                <a:gd name="connsiteY0" fmla="*/ 3924301 h 4660463"/>
                <a:gd name="connsiteX1" fmla="*/ 2379662 w 6510337"/>
                <a:gd name="connsiteY1" fmla="*/ 3449638 h 4660463"/>
                <a:gd name="connsiteX2" fmla="*/ 3703637 w 6510337"/>
                <a:gd name="connsiteY2" fmla="*/ 2754313 h 4660463"/>
                <a:gd name="connsiteX3" fmla="*/ 4846637 w 6510337"/>
                <a:gd name="connsiteY3" fmla="*/ 1925638 h 4660463"/>
                <a:gd name="connsiteX4" fmla="*/ 5543550 w 6510337"/>
                <a:gd name="connsiteY4" fmla="*/ 1104901 h 4660463"/>
                <a:gd name="connsiteX5" fmla="*/ 5295900 w 6510337"/>
                <a:gd name="connsiteY5" fmla="*/ 1066801 h 4660463"/>
                <a:gd name="connsiteX6" fmla="*/ 6510337 w 6510337"/>
                <a:gd name="connsiteY6" fmla="*/ 0 h 4660463"/>
                <a:gd name="connsiteX7" fmla="*/ 6510337 w 6510337"/>
                <a:gd name="connsiteY7" fmla="*/ 1066800 h 4660463"/>
                <a:gd name="connsiteX8" fmla="*/ 6181725 w 6510337"/>
                <a:gd name="connsiteY8" fmla="*/ 1104901 h 4660463"/>
                <a:gd name="connsiteX9" fmla="*/ 5421247 w 6510337"/>
                <a:gd name="connsiteY9" fmla="*/ 2119248 h 4660463"/>
                <a:gd name="connsiteX10" fmla="*/ 4446587 w 6510337"/>
                <a:gd name="connsiteY10" fmla="*/ 3040063 h 4660463"/>
                <a:gd name="connsiteX11" fmla="*/ 3236912 w 6510337"/>
                <a:gd name="connsiteY11" fmla="*/ 3668713 h 4660463"/>
                <a:gd name="connsiteX12" fmla="*/ 1362075 w 6510337"/>
                <a:gd name="connsiteY12" fmla="*/ 4660463 h 4660463"/>
                <a:gd name="connsiteX13" fmla="*/ 0 w 6510337"/>
                <a:gd name="connsiteY13" fmla="*/ 3924301 h 4660463"/>
                <a:gd name="connsiteX0" fmla="*/ 0 w 6510337"/>
                <a:gd name="connsiteY0" fmla="*/ 3924301 h 4660463"/>
                <a:gd name="connsiteX1" fmla="*/ 2408237 w 6510337"/>
                <a:gd name="connsiteY1" fmla="*/ 3592513 h 4660463"/>
                <a:gd name="connsiteX2" fmla="*/ 3703637 w 6510337"/>
                <a:gd name="connsiteY2" fmla="*/ 2754313 h 4660463"/>
                <a:gd name="connsiteX3" fmla="*/ 4846637 w 6510337"/>
                <a:gd name="connsiteY3" fmla="*/ 1925638 h 4660463"/>
                <a:gd name="connsiteX4" fmla="*/ 5543550 w 6510337"/>
                <a:gd name="connsiteY4" fmla="*/ 1104901 h 4660463"/>
                <a:gd name="connsiteX5" fmla="*/ 5295900 w 6510337"/>
                <a:gd name="connsiteY5" fmla="*/ 1066801 h 4660463"/>
                <a:gd name="connsiteX6" fmla="*/ 6510337 w 6510337"/>
                <a:gd name="connsiteY6" fmla="*/ 0 h 4660463"/>
                <a:gd name="connsiteX7" fmla="*/ 6510337 w 6510337"/>
                <a:gd name="connsiteY7" fmla="*/ 1066800 h 4660463"/>
                <a:gd name="connsiteX8" fmla="*/ 6181725 w 6510337"/>
                <a:gd name="connsiteY8" fmla="*/ 1104901 h 4660463"/>
                <a:gd name="connsiteX9" fmla="*/ 5421247 w 6510337"/>
                <a:gd name="connsiteY9" fmla="*/ 2119248 h 4660463"/>
                <a:gd name="connsiteX10" fmla="*/ 4446587 w 6510337"/>
                <a:gd name="connsiteY10" fmla="*/ 3040063 h 4660463"/>
                <a:gd name="connsiteX11" fmla="*/ 3236912 w 6510337"/>
                <a:gd name="connsiteY11" fmla="*/ 3668713 h 4660463"/>
                <a:gd name="connsiteX12" fmla="*/ 1362075 w 6510337"/>
                <a:gd name="connsiteY12" fmla="*/ 4660463 h 4660463"/>
                <a:gd name="connsiteX13" fmla="*/ 0 w 6510337"/>
                <a:gd name="connsiteY13" fmla="*/ 3924301 h 4660463"/>
                <a:gd name="connsiteX0" fmla="*/ 0 w 6510337"/>
                <a:gd name="connsiteY0" fmla="*/ 3924301 h 4660463"/>
                <a:gd name="connsiteX1" fmla="*/ 2284412 w 6510337"/>
                <a:gd name="connsiteY1" fmla="*/ 3440113 h 4660463"/>
                <a:gd name="connsiteX2" fmla="*/ 3703637 w 6510337"/>
                <a:gd name="connsiteY2" fmla="*/ 2754313 h 4660463"/>
                <a:gd name="connsiteX3" fmla="*/ 4846637 w 6510337"/>
                <a:gd name="connsiteY3" fmla="*/ 1925638 h 4660463"/>
                <a:gd name="connsiteX4" fmla="*/ 5543550 w 6510337"/>
                <a:gd name="connsiteY4" fmla="*/ 1104901 h 4660463"/>
                <a:gd name="connsiteX5" fmla="*/ 5295900 w 6510337"/>
                <a:gd name="connsiteY5" fmla="*/ 1066801 h 4660463"/>
                <a:gd name="connsiteX6" fmla="*/ 6510337 w 6510337"/>
                <a:gd name="connsiteY6" fmla="*/ 0 h 4660463"/>
                <a:gd name="connsiteX7" fmla="*/ 6510337 w 6510337"/>
                <a:gd name="connsiteY7" fmla="*/ 1066800 h 4660463"/>
                <a:gd name="connsiteX8" fmla="*/ 6181725 w 6510337"/>
                <a:gd name="connsiteY8" fmla="*/ 1104901 h 4660463"/>
                <a:gd name="connsiteX9" fmla="*/ 5421247 w 6510337"/>
                <a:gd name="connsiteY9" fmla="*/ 2119248 h 4660463"/>
                <a:gd name="connsiteX10" fmla="*/ 4446587 w 6510337"/>
                <a:gd name="connsiteY10" fmla="*/ 3040063 h 4660463"/>
                <a:gd name="connsiteX11" fmla="*/ 3236912 w 6510337"/>
                <a:gd name="connsiteY11" fmla="*/ 3668713 h 4660463"/>
                <a:gd name="connsiteX12" fmla="*/ 1362075 w 6510337"/>
                <a:gd name="connsiteY12" fmla="*/ 4660463 h 4660463"/>
                <a:gd name="connsiteX13" fmla="*/ 0 w 6510337"/>
                <a:gd name="connsiteY13" fmla="*/ 3924301 h 4660463"/>
                <a:gd name="connsiteX0" fmla="*/ 0 w 6510337"/>
                <a:gd name="connsiteY0" fmla="*/ 3924301 h 4660463"/>
                <a:gd name="connsiteX1" fmla="*/ 2284412 w 6510337"/>
                <a:gd name="connsiteY1" fmla="*/ 3440113 h 4660463"/>
                <a:gd name="connsiteX2" fmla="*/ 3703637 w 6510337"/>
                <a:gd name="connsiteY2" fmla="*/ 2754313 h 4660463"/>
                <a:gd name="connsiteX3" fmla="*/ 4846637 w 6510337"/>
                <a:gd name="connsiteY3" fmla="*/ 1925638 h 4660463"/>
                <a:gd name="connsiteX4" fmla="*/ 5543550 w 6510337"/>
                <a:gd name="connsiteY4" fmla="*/ 1104901 h 4660463"/>
                <a:gd name="connsiteX5" fmla="*/ 5295900 w 6510337"/>
                <a:gd name="connsiteY5" fmla="*/ 1066801 h 4660463"/>
                <a:gd name="connsiteX6" fmla="*/ 6510337 w 6510337"/>
                <a:gd name="connsiteY6" fmla="*/ 0 h 4660463"/>
                <a:gd name="connsiteX7" fmla="*/ 6510337 w 6510337"/>
                <a:gd name="connsiteY7" fmla="*/ 1066800 h 4660463"/>
                <a:gd name="connsiteX8" fmla="*/ 6181725 w 6510337"/>
                <a:gd name="connsiteY8" fmla="*/ 1104901 h 4660463"/>
                <a:gd name="connsiteX9" fmla="*/ 5421247 w 6510337"/>
                <a:gd name="connsiteY9" fmla="*/ 2119248 h 4660463"/>
                <a:gd name="connsiteX10" fmla="*/ 4446587 w 6510337"/>
                <a:gd name="connsiteY10" fmla="*/ 3040063 h 4660463"/>
                <a:gd name="connsiteX11" fmla="*/ 3436937 w 6510337"/>
                <a:gd name="connsiteY11" fmla="*/ 3792538 h 4660463"/>
                <a:gd name="connsiteX12" fmla="*/ 1362075 w 6510337"/>
                <a:gd name="connsiteY12" fmla="*/ 4660463 h 4660463"/>
                <a:gd name="connsiteX13" fmla="*/ 0 w 6510337"/>
                <a:gd name="connsiteY13" fmla="*/ 3924301 h 4660463"/>
                <a:gd name="connsiteX0" fmla="*/ 0 w 6510337"/>
                <a:gd name="connsiteY0" fmla="*/ 3924301 h 4660463"/>
                <a:gd name="connsiteX1" fmla="*/ 2284412 w 6510337"/>
                <a:gd name="connsiteY1" fmla="*/ 3440113 h 4660463"/>
                <a:gd name="connsiteX2" fmla="*/ 3703637 w 6510337"/>
                <a:gd name="connsiteY2" fmla="*/ 2754313 h 4660463"/>
                <a:gd name="connsiteX3" fmla="*/ 4846637 w 6510337"/>
                <a:gd name="connsiteY3" fmla="*/ 1925638 h 4660463"/>
                <a:gd name="connsiteX4" fmla="*/ 5543550 w 6510337"/>
                <a:gd name="connsiteY4" fmla="*/ 1104901 h 4660463"/>
                <a:gd name="connsiteX5" fmla="*/ 5295900 w 6510337"/>
                <a:gd name="connsiteY5" fmla="*/ 1066801 h 4660463"/>
                <a:gd name="connsiteX6" fmla="*/ 6510337 w 6510337"/>
                <a:gd name="connsiteY6" fmla="*/ 0 h 4660463"/>
                <a:gd name="connsiteX7" fmla="*/ 6510337 w 6510337"/>
                <a:gd name="connsiteY7" fmla="*/ 1066800 h 4660463"/>
                <a:gd name="connsiteX8" fmla="*/ 6181725 w 6510337"/>
                <a:gd name="connsiteY8" fmla="*/ 1104901 h 4660463"/>
                <a:gd name="connsiteX9" fmla="*/ 5421247 w 6510337"/>
                <a:gd name="connsiteY9" fmla="*/ 2119248 h 4660463"/>
                <a:gd name="connsiteX10" fmla="*/ 4446587 w 6510337"/>
                <a:gd name="connsiteY10" fmla="*/ 3040063 h 4660463"/>
                <a:gd name="connsiteX11" fmla="*/ 3436937 w 6510337"/>
                <a:gd name="connsiteY11" fmla="*/ 3792538 h 4660463"/>
                <a:gd name="connsiteX12" fmla="*/ 1362075 w 6510337"/>
                <a:gd name="connsiteY12" fmla="*/ 4660463 h 4660463"/>
                <a:gd name="connsiteX13" fmla="*/ 0 w 6510337"/>
                <a:gd name="connsiteY13" fmla="*/ 3924301 h 4660463"/>
                <a:gd name="connsiteX0" fmla="*/ 0 w 6510337"/>
                <a:gd name="connsiteY0" fmla="*/ 3924301 h 4660463"/>
                <a:gd name="connsiteX1" fmla="*/ 2284412 w 6510337"/>
                <a:gd name="connsiteY1" fmla="*/ 3440113 h 4660463"/>
                <a:gd name="connsiteX2" fmla="*/ 3703637 w 6510337"/>
                <a:gd name="connsiteY2" fmla="*/ 2754313 h 4660463"/>
                <a:gd name="connsiteX3" fmla="*/ 4846637 w 6510337"/>
                <a:gd name="connsiteY3" fmla="*/ 1925638 h 4660463"/>
                <a:gd name="connsiteX4" fmla="*/ 5543550 w 6510337"/>
                <a:gd name="connsiteY4" fmla="*/ 1104901 h 4660463"/>
                <a:gd name="connsiteX5" fmla="*/ 5295900 w 6510337"/>
                <a:gd name="connsiteY5" fmla="*/ 1066801 h 4660463"/>
                <a:gd name="connsiteX6" fmla="*/ 6510337 w 6510337"/>
                <a:gd name="connsiteY6" fmla="*/ 0 h 4660463"/>
                <a:gd name="connsiteX7" fmla="*/ 6510337 w 6510337"/>
                <a:gd name="connsiteY7" fmla="*/ 1066800 h 4660463"/>
                <a:gd name="connsiteX8" fmla="*/ 6181725 w 6510337"/>
                <a:gd name="connsiteY8" fmla="*/ 1104901 h 4660463"/>
                <a:gd name="connsiteX9" fmla="*/ 5421247 w 6510337"/>
                <a:gd name="connsiteY9" fmla="*/ 2119248 h 4660463"/>
                <a:gd name="connsiteX10" fmla="*/ 4446587 w 6510337"/>
                <a:gd name="connsiteY10" fmla="*/ 3040063 h 4660463"/>
                <a:gd name="connsiteX11" fmla="*/ 3436937 w 6510337"/>
                <a:gd name="connsiteY11" fmla="*/ 3792538 h 4660463"/>
                <a:gd name="connsiteX12" fmla="*/ 1970087 w 6510337"/>
                <a:gd name="connsiteY12" fmla="*/ 4402138 h 4660463"/>
                <a:gd name="connsiteX13" fmla="*/ 1362075 w 6510337"/>
                <a:gd name="connsiteY13" fmla="*/ 4660463 h 4660463"/>
                <a:gd name="connsiteX14" fmla="*/ 0 w 6510337"/>
                <a:gd name="connsiteY14" fmla="*/ 3924301 h 4660463"/>
                <a:gd name="connsiteX0" fmla="*/ 0 w 6510337"/>
                <a:gd name="connsiteY0" fmla="*/ 3924301 h 4660463"/>
                <a:gd name="connsiteX1" fmla="*/ 903287 w 6510337"/>
                <a:gd name="connsiteY1" fmla="*/ 3744913 h 4660463"/>
                <a:gd name="connsiteX2" fmla="*/ 2284412 w 6510337"/>
                <a:gd name="connsiteY2" fmla="*/ 3440113 h 4660463"/>
                <a:gd name="connsiteX3" fmla="*/ 3703637 w 6510337"/>
                <a:gd name="connsiteY3" fmla="*/ 2754313 h 4660463"/>
                <a:gd name="connsiteX4" fmla="*/ 4846637 w 6510337"/>
                <a:gd name="connsiteY4" fmla="*/ 1925638 h 4660463"/>
                <a:gd name="connsiteX5" fmla="*/ 5543550 w 6510337"/>
                <a:gd name="connsiteY5" fmla="*/ 1104901 h 4660463"/>
                <a:gd name="connsiteX6" fmla="*/ 5295900 w 6510337"/>
                <a:gd name="connsiteY6" fmla="*/ 1066801 h 4660463"/>
                <a:gd name="connsiteX7" fmla="*/ 6510337 w 6510337"/>
                <a:gd name="connsiteY7" fmla="*/ 0 h 4660463"/>
                <a:gd name="connsiteX8" fmla="*/ 6510337 w 6510337"/>
                <a:gd name="connsiteY8" fmla="*/ 1066800 h 4660463"/>
                <a:gd name="connsiteX9" fmla="*/ 6181725 w 6510337"/>
                <a:gd name="connsiteY9" fmla="*/ 1104901 h 4660463"/>
                <a:gd name="connsiteX10" fmla="*/ 5421247 w 6510337"/>
                <a:gd name="connsiteY10" fmla="*/ 2119248 h 4660463"/>
                <a:gd name="connsiteX11" fmla="*/ 4446587 w 6510337"/>
                <a:gd name="connsiteY11" fmla="*/ 3040063 h 4660463"/>
                <a:gd name="connsiteX12" fmla="*/ 3436937 w 6510337"/>
                <a:gd name="connsiteY12" fmla="*/ 3792538 h 4660463"/>
                <a:gd name="connsiteX13" fmla="*/ 1970087 w 6510337"/>
                <a:gd name="connsiteY13" fmla="*/ 4402138 h 4660463"/>
                <a:gd name="connsiteX14" fmla="*/ 1362075 w 6510337"/>
                <a:gd name="connsiteY14" fmla="*/ 4660463 h 4660463"/>
                <a:gd name="connsiteX15" fmla="*/ 0 w 6510337"/>
                <a:gd name="connsiteY15" fmla="*/ 3924301 h 4660463"/>
                <a:gd name="connsiteX0" fmla="*/ 0 w 6510337"/>
                <a:gd name="connsiteY0" fmla="*/ 3924301 h 4660463"/>
                <a:gd name="connsiteX1" fmla="*/ 1074737 w 6510337"/>
                <a:gd name="connsiteY1" fmla="*/ 4116388 h 4660463"/>
                <a:gd name="connsiteX2" fmla="*/ 2284412 w 6510337"/>
                <a:gd name="connsiteY2" fmla="*/ 3440113 h 4660463"/>
                <a:gd name="connsiteX3" fmla="*/ 3703637 w 6510337"/>
                <a:gd name="connsiteY3" fmla="*/ 2754313 h 4660463"/>
                <a:gd name="connsiteX4" fmla="*/ 4846637 w 6510337"/>
                <a:gd name="connsiteY4" fmla="*/ 1925638 h 4660463"/>
                <a:gd name="connsiteX5" fmla="*/ 5543550 w 6510337"/>
                <a:gd name="connsiteY5" fmla="*/ 1104901 h 4660463"/>
                <a:gd name="connsiteX6" fmla="*/ 5295900 w 6510337"/>
                <a:gd name="connsiteY6" fmla="*/ 1066801 h 4660463"/>
                <a:gd name="connsiteX7" fmla="*/ 6510337 w 6510337"/>
                <a:gd name="connsiteY7" fmla="*/ 0 h 4660463"/>
                <a:gd name="connsiteX8" fmla="*/ 6510337 w 6510337"/>
                <a:gd name="connsiteY8" fmla="*/ 1066800 h 4660463"/>
                <a:gd name="connsiteX9" fmla="*/ 6181725 w 6510337"/>
                <a:gd name="connsiteY9" fmla="*/ 1104901 h 4660463"/>
                <a:gd name="connsiteX10" fmla="*/ 5421247 w 6510337"/>
                <a:gd name="connsiteY10" fmla="*/ 2119248 h 4660463"/>
                <a:gd name="connsiteX11" fmla="*/ 4446587 w 6510337"/>
                <a:gd name="connsiteY11" fmla="*/ 3040063 h 4660463"/>
                <a:gd name="connsiteX12" fmla="*/ 3436937 w 6510337"/>
                <a:gd name="connsiteY12" fmla="*/ 3792538 h 4660463"/>
                <a:gd name="connsiteX13" fmla="*/ 1970087 w 6510337"/>
                <a:gd name="connsiteY13" fmla="*/ 4402138 h 4660463"/>
                <a:gd name="connsiteX14" fmla="*/ 1362075 w 6510337"/>
                <a:gd name="connsiteY14" fmla="*/ 4660463 h 4660463"/>
                <a:gd name="connsiteX15" fmla="*/ 0 w 6510337"/>
                <a:gd name="connsiteY15" fmla="*/ 3924301 h 4660463"/>
                <a:gd name="connsiteX0" fmla="*/ 0 w 6510337"/>
                <a:gd name="connsiteY0" fmla="*/ 3924301 h 4660463"/>
                <a:gd name="connsiteX1" fmla="*/ 1350962 w 6510337"/>
                <a:gd name="connsiteY1" fmla="*/ 3840163 h 4660463"/>
                <a:gd name="connsiteX2" fmla="*/ 2284412 w 6510337"/>
                <a:gd name="connsiteY2" fmla="*/ 3440113 h 4660463"/>
                <a:gd name="connsiteX3" fmla="*/ 3703637 w 6510337"/>
                <a:gd name="connsiteY3" fmla="*/ 2754313 h 4660463"/>
                <a:gd name="connsiteX4" fmla="*/ 4846637 w 6510337"/>
                <a:gd name="connsiteY4" fmla="*/ 1925638 h 4660463"/>
                <a:gd name="connsiteX5" fmla="*/ 5543550 w 6510337"/>
                <a:gd name="connsiteY5" fmla="*/ 1104901 h 4660463"/>
                <a:gd name="connsiteX6" fmla="*/ 5295900 w 6510337"/>
                <a:gd name="connsiteY6" fmla="*/ 1066801 h 4660463"/>
                <a:gd name="connsiteX7" fmla="*/ 6510337 w 6510337"/>
                <a:gd name="connsiteY7" fmla="*/ 0 h 4660463"/>
                <a:gd name="connsiteX8" fmla="*/ 6510337 w 6510337"/>
                <a:gd name="connsiteY8" fmla="*/ 1066800 h 4660463"/>
                <a:gd name="connsiteX9" fmla="*/ 6181725 w 6510337"/>
                <a:gd name="connsiteY9" fmla="*/ 1104901 h 4660463"/>
                <a:gd name="connsiteX10" fmla="*/ 5421247 w 6510337"/>
                <a:gd name="connsiteY10" fmla="*/ 2119248 h 4660463"/>
                <a:gd name="connsiteX11" fmla="*/ 4446587 w 6510337"/>
                <a:gd name="connsiteY11" fmla="*/ 3040063 h 4660463"/>
                <a:gd name="connsiteX12" fmla="*/ 3436937 w 6510337"/>
                <a:gd name="connsiteY12" fmla="*/ 3792538 h 4660463"/>
                <a:gd name="connsiteX13" fmla="*/ 1970087 w 6510337"/>
                <a:gd name="connsiteY13" fmla="*/ 4402138 h 4660463"/>
                <a:gd name="connsiteX14" fmla="*/ 1362075 w 6510337"/>
                <a:gd name="connsiteY14" fmla="*/ 4660463 h 4660463"/>
                <a:gd name="connsiteX15" fmla="*/ 0 w 6510337"/>
                <a:gd name="connsiteY15" fmla="*/ 3924301 h 4660463"/>
                <a:gd name="connsiteX0" fmla="*/ 0 w 6075170"/>
                <a:gd name="connsiteY0" fmla="*/ 4660463 h 4660463"/>
                <a:gd name="connsiteX1" fmla="*/ 915795 w 6075170"/>
                <a:gd name="connsiteY1" fmla="*/ 3840163 h 4660463"/>
                <a:gd name="connsiteX2" fmla="*/ 1849245 w 6075170"/>
                <a:gd name="connsiteY2" fmla="*/ 3440113 h 4660463"/>
                <a:gd name="connsiteX3" fmla="*/ 3268470 w 6075170"/>
                <a:gd name="connsiteY3" fmla="*/ 2754313 h 4660463"/>
                <a:gd name="connsiteX4" fmla="*/ 4411470 w 6075170"/>
                <a:gd name="connsiteY4" fmla="*/ 1925638 h 4660463"/>
                <a:gd name="connsiteX5" fmla="*/ 5108383 w 6075170"/>
                <a:gd name="connsiteY5" fmla="*/ 1104901 h 4660463"/>
                <a:gd name="connsiteX6" fmla="*/ 4860733 w 6075170"/>
                <a:gd name="connsiteY6" fmla="*/ 1066801 h 4660463"/>
                <a:gd name="connsiteX7" fmla="*/ 6075170 w 6075170"/>
                <a:gd name="connsiteY7" fmla="*/ 0 h 4660463"/>
                <a:gd name="connsiteX8" fmla="*/ 6075170 w 6075170"/>
                <a:gd name="connsiteY8" fmla="*/ 1066800 h 4660463"/>
                <a:gd name="connsiteX9" fmla="*/ 5746558 w 6075170"/>
                <a:gd name="connsiteY9" fmla="*/ 1104901 h 4660463"/>
                <a:gd name="connsiteX10" fmla="*/ 4986080 w 6075170"/>
                <a:gd name="connsiteY10" fmla="*/ 2119248 h 4660463"/>
                <a:gd name="connsiteX11" fmla="*/ 4011420 w 6075170"/>
                <a:gd name="connsiteY11" fmla="*/ 3040063 h 4660463"/>
                <a:gd name="connsiteX12" fmla="*/ 3001770 w 6075170"/>
                <a:gd name="connsiteY12" fmla="*/ 3792538 h 4660463"/>
                <a:gd name="connsiteX13" fmla="*/ 1534920 w 6075170"/>
                <a:gd name="connsiteY13" fmla="*/ 4402138 h 4660463"/>
                <a:gd name="connsiteX14" fmla="*/ 926908 w 6075170"/>
                <a:gd name="connsiteY14" fmla="*/ 4660463 h 4660463"/>
                <a:gd name="connsiteX15" fmla="*/ 0 w 6075170"/>
                <a:gd name="connsiteY15" fmla="*/ 4660463 h 4660463"/>
                <a:gd name="connsiteX0" fmla="*/ 0 w 6075170"/>
                <a:gd name="connsiteY0" fmla="*/ 4660463 h 4660463"/>
                <a:gd name="connsiteX1" fmla="*/ 56957 w 6075170"/>
                <a:gd name="connsiteY1" fmla="*/ 3889375 h 4660463"/>
                <a:gd name="connsiteX2" fmla="*/ 1849245 w 6075170"/>
                <a:gd name="connsiteY2" fmla="*/ 3440113 h 4660463"/>
                <a:gd name="connsiteX3" fmla="*/ 3268470 w 6075170"/>
                <a:gd name="connsiteY3" fmla="*/ 2754313 h 4660463"/>
                <a:gd name="connsiteX4" fmla="*/ 4411470 w 6075170"/>
                <a:gd name="connsiteY4" fmla="*/ 1925638 h 4660463"/>
                <a:gd name="connsiteX5" fmla="*/ 5108383 w 6075170"/>
                <a:gd name="connsiteY5" fmla="*/ 1104901 h 4660463"/>
                <a:gd name="connsiteX6" fmla="*/ 4860733 w 6075170"/>
                <a:gd name="connsiteY6" fmla="*/ 1066801 h 4660463"/>
                <a:gd name="connsiteX7" fmla="*/ 6075170 w 6075170"/>
                <a:gd name="connsiteY7" fmla="*/ 0 h 4660463"/>
                <a:gd name="connsiteX8" fmla="*/ 6075170 w 6075170"/>
                <a:gd name="connsiteY8" fmla="*/ 1066800 h 4660463"/>
                <a:gd name="connsiteX9" fmla="*/ 5746558 w 6075170"/>
                <a:gd name="connsiteY9" fmla="*/ 1104901 h 4660463"/>
                <a:gd name="connsiteX10" fmla="*/ 4986080 w 6075170"/>
                <a:gd name="connsiteY10" fmla="*/ 2119248 h 4660463"/>
                <a:gd name="connsiteX11" fmla="*/ 4011420 w 6075170"/>
                <a:gd name="connsiteY11" fmla="*/ 3040063 h 4660463"/>
                <a:gd name="connsiteX12" fmla="*/ 3001770 w 6075170"/>
                <a:gd name="connsiteY12" fmla="*/ 3792538 h 4660463"/>
                <a:gd name="connsiteX13" fmla="*/ 1534920 w 6075170"/>
                <a:gd name="connsiteY13" fmla="*/ 4402138 h 4660463"/>
                <a:gd name="connsiteX14" fmla="*/ 926908 w 6075170"/>
                <a:gd name="connsiteY14" fmla="*/ 4660463 h 4660463"/>
                <a:gd name="connsiteX15" fmla="*/ 0 w 6075170"/>
                <a:gd name="connsiteY15" fmla="*/ 4660463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1970088 w 6510338"/>
                <a:gd name="connsiteY13" fmla="*/ 4402138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144992 w 6655330"/>
                <a:gd name="connsiteY0" fmla="*/ 3924301 h 4660463"/>
                <a:gd name="connsiteX1" fmla="*/ 637117 w 6655330"/>
                <a:gd name="connsiteY1" fmla="*/ 3889375 h 4660463"/>
                <a:gd name="connsiteX2" fmla="*/ 2429405 w 6655330"/>
                <a:gd name="connsiteY2" fmla="*/ 3440113 h 4660463"/>
                <a:gd name="connsiteX3" fmla="*/ 3848630 w 6655330"/>
                <a:gd name="connsiteY3" fmla="*/ 2754313 h 4660463"/>
                <a:gd name="connsiteX4" fmla="*/ 4991630 w 6655330"/>
                <a:gd name="connsiteY4" fmla="*/ 1925638 h 4660463"/>
                <a:gd name="connsiteX5" fmla="*/ 5688543 w 6655330"/>
                <a:gd name="connsiteY5" fmla="*/ 1104901 h 4660463"/>
                <a:gd name="connsiteX6" fmla="*/ 5440893 w 6655330"/>
                <a:gd name="connsiteY6" fmla="*/ 1066801 h 4660463"/>
                <a:gd name="connsiteX7" fmla="*/ 6655330 w 6655330"/>
                <a:gd name="connsiteY7" fmla="*/ 0 h 4660463"/>
                <a:gd name="connsiteX8" fmla="*/ 6655330 w 6655330"/>
                <a:gd name="connsiteY8" fmla="*/ 1066800 h 4660463"/>
                <a:gd name="connsiteX9" fmla="*/ 6326718 w 6655330"/>
                <a:gd name="connsiteY9" fmla="*/ 1104901 h 4660463"/>
                <a:gd name="connsiteX10" fmla="*/ 5566240 w 6655330"/>
                <a:gd name="connsiteY10" fmla="*/ 2119248 h 4660463"/>
                <a:gd name="connsiteX11" fmla="*/ 4591580 w 6655330"/>
                <a:gd name="connsiteY11" fmla="*/ 3040063 h 4660463"/>
                <a:gd name="connsiteX12" fmla="*/ 3581930 w 6655330"/>
                <a:gd name="connsiteY12" fmla="*/ 3792538 h 4660463"/>
                <a:gd name="connsiteX13" fmla="*/ 2157930 w 6655330"/>
                <a:gd name="connsiteY13" fmla="*/ 4470993 h 4660463"/>
                <a:gd name="connsiteX14" fmla="*/ 1507068 w 6655330"/>
                <a:gd name="connsiteY14" fmla="*/ 4660463 h 4660463"/>
                <a:gd name="connsiteX15" fmla="*/ 144992 w 6655330"/>
                <a:gd name="connsiteY15" fmla="*/ 3924301 h 4660463"/>
                <a:gd name="connsiteX0" fmla="*/ 144992 w 6655330"/>
                <a:gd name="connsiteY0" fmla="*/ 3924301 h 4751578"/>
                <a:gd name="connsiteX1" fmla="*/ 637117 w 6655330"/>
                <a:gd name="connsiteY1" fmla="*/ 3889375 h 4751578"/>
                <a:gd name="connsiteX2" fmla="*/ 2429405 w 6655330"/>
                <a:gd name="connsiteY2" fmla="*/ 3440113 h 4751578"/>
                <a:gd name="connsiteX3" fmla="*/ 3848630 w 6655330"/>
                <a:gd name="connsiteY3" fmla="*/ 2754313 h 4751578"/>
                <a:gd name="connsiteX4" fmla="*/ 4991630 w 6655330"/>
                <a:gd name="connsiteY4" fmla="*/ 1925638 h 4751578"/>
                <a:gd name="connsiteX5" fmla="*/ 5688543 w 6655330"/>
                <a:gd name="connsiteY5" fmla="*/ 1104901 h 4751578"/>
                <a:gd name="connsiteX6" fmla="*/ 5440893 w 6655330"/>
                <a:gd name="connsiteY6" fmla="*/ 1066801 h 4751578"/>
                <a:gd name="connsiteX7" fmla="*/ 6655330 w 6655330"/>
                <a:gd name="connsiteY7" fmla="*/ 0 h 4751578"/>
                <a:gd name="connsiteX8" fmla="*/ 6655330 w 6655330"/>
                <a:gd name="connsiteY8" fmla="*/ 1066800 h 4751578"/>
                <a:gd name="connsiteX9" fmla="*/ 6326718 w 6655330"/>
                <a:gd name="connsiteY9" fmla="*/ 1104901 h 4751578"/>
                <a:gd name="connsiteX10" fmla="*/ 5566240 w 6655330"/>
                <a:gd name="connsiteY10" fmla="*/ 2119248 h 4751578"/>
                <a:gd name="connsiteX11" fmla="*/ 4591580 w 6655330"/>
                <a:gd name="connsiteY11" fmla="*/ 3040063 h 4751578"/>
                <a:gd name="connsiteX12" fmla="*/ 3581930 w 6655330"/>
                <a:gd name="connsiteY12" fmla="*/ 3792538 h 4751578"/>
                <a:gd name="connsiteX13" fmla="*/ 2157930 w 6655330"/>
                <a:gd name="connsiteY13" fmla="*/ 4470993 h 4751578"/>
                <a:gd name="connsiteX14" fmla="*/ 1507068 w 6655330"/>
                <a:gd name="connsiteY14" fmla="*/ 4660463 h 4751578"/>
                <a:gd name="connsiteX15" fmla="*/ 144992 w 6655330"/>
                <a:gd name="connsiteY15" fmla="*/ 3924301 h 4751578"/>
                <a:gd name="connsiteX0" fmla="*/ 144992 w 6655330"/>
                <a:gd name="connsiteY0" fmla="*/ 3924301 h 4660463"/>
                <a:gd name="connsiteX1" fmla="*/ 637117 w 6655330"/>
                <a:gd name="connsiteY1" fmla="*/ 3889375 h 4660463"/>
                <a:gd name="connsiteX2" fmla="*/ 2429405 w 6655330"/>
                <a:gd name="connsiteY2" fmla="*/ 3440113 h 4660463"/>
                <a:gd name="connsiteX3" fmla="*/ 3848630 w 6655330"/>
                <a:gd name="connsiteY3" fmla="*/ 2754313 h 4660463"/>
                <a:gd name="connsiteX4" fmla="*/ 4991630 w 6655330"/>
                <a:gd name="connsiteY4" fmla="*/ 1925638 h 4660463"/>
                <a:gd name="connsiteX5" fmla="*/ 5688543 w 6655330"/>
                <a:gd name="connsiteY5" fmla="*/ 1104901 h 4660463"/>
                <a:gd name="connsiteX6" fmla="*/ 5440893 w 6655330"/>
                <a:gd name="connsiteY6" fmla="*/ 1066801 h 4660463"/>
                <a:gd name="connsiteX7" fmla="*/ 6655330 w 6655330"/>
                <a:gd name="connsiteY7" fmla="*/ 0 h 4660463"/>
                <a:gd name="connsiteX8" fmla="*/ 6655330 w 6655330"/>
                <a:gd name="connsiteY8" fmla="*/ 1066800 h 4660463"/>
                <a:gd name="connsiteX9" fmla="*/ 6326718 w 6655330"/>
                <a:gd name="connsiteY9" fmla="*/ 1104901 h 4660463"/>
                <a:gd name="connsiteX10" fmla="*/ 5566240 w 6655330"/>
                <a:gd name="connsiteY10" fmla="*/ 2119248 h 4660463"/>
                <a:gd name="connsiteX11" fmla="*/ 4591580 w 6655330"/>
                <a:gd name="connsiteY11" fmla="*/ 3040063 h 4660463"/>
                <a:gd name="connsiteX12" fmla="*/ 3581930 w 6655330"/>
                <a:gd name="connsiteY12" fmla="*/ 3792538 h 4660463"/>
                <a:gd name="connsiteX13" fmla="*/ 2157930 w 6655330"/>
                <a:gd name="connsiteY13" fmla="*/ 4470993 h 4660463"/>
                <a:gd name="connsiteX14" fmla="*/ 1507068 w 6655330"/>
                <a:gd name="connsiteY14" fmla="*/ 4660463 h 4660463"/>
                <a:gd name="connsiteX15" fmla="*/ 144992 w 6655330"/>
                <a:gd name="connsiteY15" fmla="*/ 3924301 h 4660463"/>
                <a:gd name="connsiteX0" fmla="*/ 144992 w 6655330"/>
                <a:gd name="connsiteY0" fmla="*/ 3924301 h 4660463"/>
                <a:gd name="connsiteX1" fmla="*/ 637117 w 6655330"/>
                <a:gd name="connsiteY1" fmla="*/ 3889375 h 4660463"/>
                <a:gd name="connsiteX2" fmla="*/ 2429405 w 6655330"/>
                <a:gd name="connsiteY2" fmla="*/ 3440113 h 4660463"/>
                <a:gd name="connsiteX3" fmla="*/ 3848630 w 6655330"/>
                <a:gd name="connsiteY3" fmla="*/ 2754313 h 4660463"/>
                <a:gd name="connsiteX4" fmla="*/ 4991630 w 6655330"/>
                <a:gd name="connsiteY4" fmla="*/ 1925638 h 4660463"/>
                <a:gd name="connsiteX5" fmla="*/ 5688543 w 6655330"/>
                <a:gd name="connsiteY5" fmla="*/ 1104901 h 4660463"/>
                <a:gd name="connsiteX6" fmla="*/ 5440893 w 6655330"/>
                <a:gd name="connsiteY6" fmla="*/ 1066801 h 4660463"/>
                <a:gd name="connsiteX7" fmla="*/ 6655330 w 6655330"/>
                <a:gd name="connsiteY7" fmla="*/ 0 h 4660463"/>
                <a:gd name="connsiteX8" fmla="*/ 6655330 w 6655330"/>
                <a:gd name="connsiteY8" fmla="*/ 1066800 h 4660463"/>
                <a:gd name="connsiteX9" fmla="*/ 6326718 w 6655330"/>
                <a:gd name="connsiteY9" fmla="*/ 1104901 h 4660463"/>
                <a:gd name="connsiteX10" fmla="*/ 5566240 w 6655330"/>
                <a:gd name="connsiteY10" fmla="*/ 2119248 h 4660463"/>
                <a:gd name="connsiteX11" fmla="*/ 4591580 w 6655330"/>
                <a:gd name="connsiteY11" fmla="*/ 3040063 h 4660463"/>
                <a:gd name="connsiteX12" fmla="*/ 3581930 w 6655330"/>
                <a:gd name="connsiteY12" fmla="*/ 3792538 h 4660463"/>
                <a:gd name="connsiteX13" fmla="*/ 2157930 w 6655330"/>
                <a:gd name="connsiteY13" fmla="*/ 4470993 h 4660463"/>
                <a:gd name="connsiteX14" fmla="*/ 1507068 w 6655330"/>
                <a:gd name="connsiteY14" fmla="*/ 4660463 h 4660463"/>
                <a:gd name="connsiteX15" fmla="*/ 144992 w 6655330"/>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066800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1 w 6510338"/>
                <a:gd name="connsiteY5" fmla="*/ 1104901 h 4660463"/>
                <a:gd name="connsiteX6" fmla="*/ 5295901 w 6510338"/>
                <a:gd name="connsiteY6" fmla="*/ 1066801 h 4660463"/>
                <a:gd name="connsiteX7" fmla="*/ 6510338 w 6510338"/>
                <a:gd name="connsiteY7" fmla="*/ 0 h 4660463"/>
                <a:gd name="connsiteX8" fmla="*/ 6510337 w 6510338"/>
                <a:gd name="connsiteY8" fmla="*/ 1104901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0 w 6510338"/>
                <a:gd name="connsiteY5" fmla="*/ 1104901 h 4660463"/>
                <a:gd name="connsiteX6" fmla="*/ 5295901 w 6510338"/>
                <a:gd name="connsiteY6" fmla="*/ 1066801 h 4660463"/>
                <a:gd name="connsiteX7" fmla="*/ 6510338 w 6510338"/>
                <a:gd name="connsiteY7" fmla="*/ 0 h 4660463"/>
                <a:gd name="connsiteX8" fmla="*/ 6510337 w 6510338"/>
                <a:gd name="connsiteY8" fmla="*/ 1104901 h 4660463"/>
                <a:gd name="connsiteX9" fmla="*/ 6181726 w 6510338"/>
                <a:gd name="connsiteY9" fmla="*/ 1104901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0 w 6510338"/>
                <a:gd name="connsiteY5" fmla="*/ 1104901 h 4660463"/>
                <a:gd name="connsiteX6" fmla="*/ 5295901 w 6510338"/>
                <a:gd name="connsiteY6" fmla="*/ 1066801 h 4660463"/>
                <a:gd name="connsiteX7" fmla="*/ 6510338 w 6510338"/>
                <a:gd name="connsiteY7" fmla="*/ 0 h 4660463"/>
                <a:gd name="connsiteX8" fmla="*/ 6510337 w 6510338"/>
                <a:gd name="connsiteY8" fmla="*/ 1104901 h 4660463"/>
                <a:gd name="connsiteX9" fmla="*/ 6181726 w 6510338"/>
                <a:gd name="connsiteY9" fmla="*/ 1152525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0 w 6510338"/>
                <a:gd name="connsiteY5" fmla="*/ 1104901 h 4660463"/>
                <a:gd name="connsiteX6" fmla="*/ 5295901 w 6510338"/>
                <a:gd name="connsiteY6" fmla="*/ 1066801 h 4660463"/>
                <a:gd name="connsiteX7" fmla="*/ 6510338 w 6510338"/>
                <a:gd name="connsiteY7" fmla="*/ 0 h 4660463"/>
                <a:gd name="connsiteX8" fmla="*/ 6510338 w 6510338"/>
                <a:gd name="connsiteY8" fmla="*/ 1152525 h 4660463"/>
                <a:gd name="connsiteX9" fmla="*/ 6181726 w 6510338"/>
                <a:gd name="connsiteY9" fmla="*/ 1152525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6510338"/>
                <a:gd name="connsiteY0" fmla="*/ 3924301 h 4660463"/>
                <a:gd name="connsiteX1" fmla="*/ 492125 w 6510338"/>
                <a:gd name="connsiteY1" fmla="*/ 3889375 h 4660463"/>
                <a:gd name="connsiteX2" fmla="*/ 2284413 w 6510338"/>
                <a:gd name="connsiteY2" fmla="*/ 3440113 h 4660463"/>
                <a:gd name="connsiteX3" fmla="*/ 3703638 w 6510338"/>
                <a:gd name="connsiteY3" fmla="*/ 2754313 h 4660463"/>
                <a:gd name="connsiteX4" fmla="*/ 4846638 w 6510338"/>
                <a:gd name="connsiteY4" fmla="*/ 1925638 h 4660463"/>
                <a:gd name="connsiteX5" fmla="*/ 5543550 w 6510338"/>
                <a:gd name="connsiteY5" fmla="*/ 1104901 h 4660463"/>
                <a:gd name="connsiteX6" fmla="*/ 5295901 w 6510338"/>
                <a:gd name="connsiteY6" fmla="*/ 1104900 h 4660463"/>
                <a:gd name="connsiteX7" fmla="*/ 6510338 w 6510338"/>
                <a:gd name="connsiteY7" fmla="*/ 0 h 4660463"/>
                <a:gd name="connsiteX8" fmla="*/ 6510338 w 6510338"/>
                <a:gd name="connsiteY8" fmla="*/ 1152525 h 4660463"/>
                <a:gd name="connsiteX9" fmla="*/ 6181726 w 6510338"/>
                <a:gd name="connsiteY9" fmla="*/ 1152525 h 4660463"/>
                <a:gd name="connsiteX10" fmla="*/ 5421248 w 6510338"/>
                <a:gd name="connsiteY10" fmla="*/ 2119248 h 4660463"/>
                <a:gd name="connsiteX11" fmla="*/ 4446588 w 6510338"/>
                <a:gd name="connsiteY11" fmla="*/ 3040063 h 4660463"/>
                <a:gd name="connsiteX12" fmla="*/ 3436938 w 6510338"/>
                <a:gd name="connsiteY12" fmla="*/ 3792538 h 4660463"/>
                <a:gd name="connsiteX13" fmla="*/ 2012938 w 6510338"/>
                <a:gd name="connsiteY13" fmla="*/ 4470993 h 4660463"/>
                <a:gd name="connsiteX14" fmla="*/ 1362076 w 6510338"/>
                <a:gd name="connsiteY14" fmla="*/ 4660463 h 4660463"/>
                <a:gd name="connsiteX15" fmla="*/ 0 w 6510338"/>
                <a:gd name="connsiteY15" fmla="*/ 3924301 h 4660463"/>
                <a:gd name="connsiteX0" fmla="*/ 0 w 7020275"/>
                <a:gd name="connsiteY0" fmla="*/ 4075397 h 4660463"/>
                <a:gd name="connsiteX1" fmla="*/ 1002062 w 7020275"/>
                <a:gd name="connsiteY1" fmla="*/ 3889375 h 4660463"/>
                <a:gd name="connsiteX2" fmla="*/ 2794350 w 7020275"/>
                <a:gd name="connsiteY2" fmla="*/ 3440113 h 4660463"/>
                <a:gd name="connsiteX3" fmla="*/ 4213575 w 7020275"/>
                <a:gd name="connsiteY3" fmla="*/ 2754313 h 4660463"/>
                <a:gd name="connsiteX4" fmla="*/ 5356575 w 7020275"/>
                <a:gd name="connsiteY4" fmla="*/ 1925638 h 4660463"/>
                <a:gd name="connsiteX5" fmla="*/ 6053487 w 7020275"/>
                <a:gd name="connsiteY5" fmla="*/ 1104901 h 4660463"/>
                <a:gd name="connsiteX6" fmla="*/ 5805838 w 7020275"/>
                <a:gd name="connsiteY6" fmla="*/ 1104900 h 4660463"/>
                <a:gd name="connsiteX7" fmla="*/ 7020275 w 7020275"/>
                <a:gd name="connsiteY7" fmla="*/ 0 h 4660463"/>
                <a:gd name="connsiteX8" fmla="*/ 7020275 w 7020275"/>
                <a:gd name="connsiteY8" fmla="*/ 1152525 h 4660463"/>
                <a:gd name="connsiteX9" fmla="*/ 6691663 w 7020275"/>
                <a:gd name="connsiteY9" fmla="*/ 1152525 h 4660463"/>
                <a:gd name="connsiteX10" fmla="*/ 5931185 w 7020275"/>
                <a:gd name="connsiteY10" fmla="*/ 2119248 h 4660463"/>
                <a:gd name="connsiteX11" fmla="*/ 4956525 w 7020275"/>
                <a:gd name="connsiteY11" fmla="*/ 3040063 h 4660463"/>
                <a:gd name="connsiteX12" fmla="*/ 3946875 w 7020275"/>
                <a:gd name="connsiteY12" fmla="*/ 3792538 h 4660463"/>
                <a:gd name="connsiteX13" fmla="*/ 2522875 w 7020275"/>
                <a:gd name="connsiteY13" fmla="*/ 4470993 h 4660463"/>
                <a:gd name="connsiteX14" fmla="*/ 1872013 w 7020275"/>
                <a:gd name="connsiteY14" fmla="*/ 4660463 h 4660463"/>
                <a:gd name="connsiteX15" fmla="*/ 0 w 7020275"/>
                <a:gd name="connsiteY15" fmla="*/ 4075397 h 4660463"/>
                <a:gd name="connsiteX0" fmla="*/ 0 w 7020275"/>
                <a:gd name="connsiteY0" fmla="*/ 4075397 h 4795477"/>
                <a:gd name="connsiteX1" fmla="*/ 1002062 w 7020275"/>
                <a:gd name="connsiteY1" fmla="*/ 3889375 h 4795477"/>
                <a:gd name="connsiteX2" fmla="*/ 2794350 w 7020275"/>
                <a:gd name="connsiteY2" fmla="*/ 3440113 h 4795477"/>
                <a:gd name="connsiteX3" fmla="*/ 4213575 w 7020275"/>
                <a:gd name="connsiteY3" fmla="*/ 2754313 h 4795477"/>
                <a:gd name="connsiteX4" fmla="*/ 5356575 w 7020275"/>
                <a:gd name="connsiteY4" fmla="*/ 1925638 h 4795477"/>
                <a:gd name="connsiteX5" fmla="*/ 6053487 w 7020275"/>
                <a:gd name="connsiteY5" fmla="*/ 1104901 h 4795477"/>
                <a:gd name="connsiteX6" fmla="*/ 5805838 w 7020275"/>
                <a:gd name="connsiteY6" fmla="*/ 1104900 h 4795477"/>
                <a:gd name="connsiteX7" fmla="*/ 7020275 w 7020275"/>
                <a:gd name="connsiteY7" fmla="*/ 0 h 4795477"/>
                <a:gd name="connsiteX8" fmla="*/ 7020275 w 7020275"/>
                <a:gd name="connsiteY8" fmla="*/ 1152525 h 4795477"/>
                <a:gd name="connsiteX9" fmla="*/ 6691663 w 7020275"/>
                <a:gd name="connsiteY9" fmla="*/ 1152525 h 4795477"/>
                <a:gd name="connsiteX10" fmla="*/ 5931185 w 7020275"/>
                <a:gd name="connsiteY10" fmla="*/ 2119248 h 4795477"/>
                <a:gd name="connsiteX11" fmla="*/ 4956525 w 7020275"/>
                <a:gd name="connsiteY11" fmla="*/ 3040063 h 4795477"/>
                <a:gd name="connsiteX12" fmla="*/ 3946875 w 7020275"/>
                <a:gd name="connsiteY12" fmla="*/ 3792538 h 4795477"/>
                <a:gd name="connsiteX13" fmla="*/ 2522875 w 7020275"/>
                <a:gd name="connsiteY13" fmla="*/ 4470993 h 4795477"/>
                <a:gd name="connsiteX14" fmla="*/ 1350151 w 7020275"/>
                <a:gd name="connsiteY14" fmla="*/ 4795477 h 4795477"/>
                <a:gd name="connsiteX15" fmla="*/ 0 w 7020275"/>
                <a:gd name="connsiteY15" fmla="*/ 4075397 h 4795477"/>
                <a:gd name="connsiteX0" fmla="*/ 0 w 7020781"/>
                <a:gd name="connsiteY0" fmla="*/ 4075397 h 4795477"/>
                <a:gd name="connsiteX1" fmla="*/ 1002062 w 7020781"/>
                <a:gd name="connsiteY1" fmla="*/ 3889375 h 4795477"/>
                <a:gd name="connsiteX2" fmla="*/ 2794350 w 7020781"/>
                <a:gd name="connsiteY2" fmla="*/ 3440113 h 4795477"/>
                <a:gd name="connsiteX3" fmla="*/ 4213575 w 7020781"/>
                <a:gd name="connsiteY3" fmla="*/ 2754313 h 4795477"/>
                <a:gd name="connsiteX4" fmla="*/ 5356575 w 7020781"/>
                <a:gd name="connsiteY4" fmla="*/ 1925638 h 4795477"/>
                <a:gd name="connsiteX5" fmla="*/ 6053487 w 7020781"/>
                <a:gd name="connsiteY5" fmla="*/ 1104901 h 4795477"/>
                <a:gd name="connsiteX6" fmla="*/ 5805838 w 7020781"/>
                <a:gd name="connsiteY6" fmla="*/ 1104900 h 4795477"/>
                <a:gd name="connsiteX7" fmla="*/ 7020275 w 7020781"/>
                <a:gd name="connsiteY7" fmla="*/ 0 h 4795477"/>
                <a:gd name="connsiteX8" fmla="*/ 7020781 w 7020781"/>
                <a:gd name="connsiteY8" fmla="*/ 1240082 h 4795477"/>
                <a:gd name="connsiteX9" fmla="*/ 6691663 w 7020781"/>
                <a:gd name="connsiteY9" fmla="*/ 1152525 h 4795477"/>
                <a:gd name="connsiteX10" fmla="*/ 5931185 w 7020781"/>
                <a:gd name="connsiteY10" fmla="*/ 2119248 h 4795477"/>
                <a:gd name="connsiteX11" fmla="*/ 4956525 w 7020781"/>
                <a:gd name="connsiteY11" fmla="*/ 3040063 h 4795477"/>
                <a:gd name="connsiteX12" fmla="*/ 3946875 w 7020781"/>
                <a:gd name="connsiteY12" fmla="*/ 3792538 h 4795477"/>
                <a:gd name="connsiteX13" fmla="*/ 2522875 w 7020781"/>
                <a:gd name="connsiteY13" fmla="*/ 4470993 h 4795477"/>
                <a:gd name="connsiteX14" fmla="*/ 1350151 w 7020781"/>
                <a:gd name="connsiteY14" fmla="*/ 4795477 h 4795477"/>
                <a:gd name="connsiteX15" fmla="*/ 0 w 7020781"/>
                <a:gd name="connsiteY15" fmla="*/ 4075397 h 4795477"/>
                <a:gd name="connsiteX0" fmla="*/ 0 w 7020781"/>
                <a:gd name="connsiteY0" fmla="*/ 4075397 h 4795477"/>
                <a:gd name="connsiteX1" fmla="*/ 1002062 w 7020781"/>
                <a:gd name="connsiteY1" fmla="*/ 3889375 h 4795477"/>
                <a:gd name="connsiteX2" fmla="*/ 2794350 w 7020781"/>
                <a:gd name="connsiteY2" fmla="*/ 3440113 h 4795477"/>
                <a:gd name="connsiteX3" fmla="*/ 4213575 w 7020781"/>
                <a:gd name="connsiteY3" fmla="*/ 2754313 h 4795477"/>
                <a:gd name="connsiteX4" fmla="*/ 5356575 w 7020781"/>
                <a:gd name="connsiteY4" fmla="*/ 1925638 h 4795477"/>
                <a:gd name="connsiteX5" fmla="*/ 6201162 w 7020781"/>
                <a:gd name="connsiteY5" fmla="*/ 1001546 h 4795477"/>
                <a:gd name="connsiteX6" fmla="*/ 5805838 w 7020781"/>
                <a:gd name="connsiteY6" fmla="*/ 1104900 h 4795477"/>
                <a:gd name="connsiteX7" fmla="*/ 7020275 w 7020781"/>
                <a:gd name="connsiteY7" fmla="*/ 0 h 4795477"/>
                <a:gd name="connsiteX8" fmla="*/ 7020781 w 7020781"/>
                <a:gd name="connsiteY8" fmla="*/ 1240082 h 4795477"/>
                <a:gd name="connsiteX9" fmla="*/ 6691663 w 7020781"/>
                <a:gd name="connsiteY9" fmla="*/ 1152525 h 4795477"/>
                <a:gd name="connsiteX10" fmla="*/ 5931185 w 7020781"/>
                <a:gd name="connsiteY10" fmla="*/ 2119248 h 4795477"/>
                <a:gd name="connsiteX11" fmla="*/ 4956525 w 7020781"/>
                <a:gd name="connsiteY11" fmla="*/ 3040063 h 4795477"/>
                <a:gd name="connsiteX12" fmla="*/ 3946875 w 7020781"/>
                <a:gd name="connsiteY12" fmla="*/ 3792538 h 4795477"/>
                <a:gd name="connsiteX13" fmla="*/ 2522875 w 7020781"/>
                <a:gd name="connsiteY13" fmla="*/ 4470993 h 4795477"/>
                <a:gd name="connsiteX14" fmla="*/ 1350151 w 7020781"/>
                <a:gd name="connsiteY14" fmla="*/ 4795477 h 4795477"/>
                <a:gd name="connsiteX15" fmla="*/ 0 w 7020781"/>
                <a:gd name="connsiteY15" fmla="*/ 4075397 h 4795477"/>
                <a:gd name="connsiteX0" fmla="*/ 0 w 7020781"/>
                <a:gd name="connsiteY0" fmla="*/ 4075397 h 4795477"/>
                <a:gd name="connsiteX1" fmla="*/ 1002062 w 7020781"/>
                <a:gd name="connsiteY1" fmla="*/ 3889375 h 4795477"/>
                <a:gd name="connsiteX2" fmla="*/ 2794350 w 7020781"/>
                <a:gd name="connsiteY2" fmla="*/ 3440113 h 4795477"/>
                <a:gd name="connsiteX3" fmla="*/ 4213575 w 7020781"/>
                <a:gd name="connsiteY3" fmla="*/ 2754313 h 4795477"/>
                <a:gd name="connsiteX4" fmla="*/ 5356575 w 7020781"/>
                <a:gd name="connsiteY4" fmla="*/ 1925638 h 4795477"/>
                <a:gd name="connsiteX5" fmla="*/ 6201162 w 7020781"/>
                <a:gd name="connsiteY5" fmla="*/ 1001546 h 4795477"/>
                <a:gd name="connsiteX6" fmla="*/ 5805838 w 7020781"/>
                <a:gd name="connsiteY6" fmla="*/ 904875 h 4795477"/>
                <a:gd name="connsiteX7" fmla="*/ 7020275 w 7020781"/>
                <a:gd name="connsiteY7" fmla="*/ 0 h 4795477"/>
                <a:gd name="connsiteX8" fmla="*/ 7020781 w 7020781"/>
                <a:gd name="connsiteY8" fmla="*/ 1240082 h 4795477"/>
                <a:gd name="connsiteX9" fmla="*/ 6691663 w 7020781"/>
                <a:gd name="connsiteY9" fmla="*/ 1152525 h 4795477"/>
                <a:gd name="connsiteX10" fmla="*/ 5931185 w 7020781"/>
                <a:gd name="connsiteY10" fmla="*/ 2119248 h 4795477"/>
                <a:gd name="connsiteX11" fmla="*/ 4956525 w 7020781"/>
                <a:gd name="connsiteY11" fmla="*/ 3040063 h 4795477"/>
                <a:gd name="connsiteX12" fmla="*/ 3946875 w 7020781"/>
                <a:gd name="connsiteY12" fmla="*/ 3792538 h 4795477"/>
                <a:gd name="connsiteX13" fmla="*/ 2522875 w 7020781"/>
                <a:gd name="connsiteY13" fmla="*/ 4470993 h 4795477"/>
                <a:gd name="connsiteX14" fmla="*/ 1350151 w 7020781"/>
                <a:gd name="connsiteY14" fmla="*/ 4795477 h 4795477"/>
                <a:gd name="connsiteX15" fmla="*/ 0 w 7020781"/>
                <a:gd name="connsiteY15" fmla="*/ 4075397 h 4795477"/>
                <a:gd name="connsiteX0" fmla="*/ 0 w 7020781"/>
                <a:gd name="connsiteY0" fmla="*/ 4075397 h 4776427"/>
                <a:gd name="connsiteX1" fmla="*/ 1002062 w 7020781"/>
                <a:gd name="connsiteY1" fmla="*/ 3889375 h 4776427"/>
                <a:gd name="connsiteX2" fmla="*/ 2794350 w 7020781"/>
                <a:gd name="connsiteY2" fmla="*/ 3440113 h 4776427"/>
                <a:gd name="connsiteX3" fmla="*/ 4213575 w 7020781"/>
                <a:gd name="connsiteY3" fmla="*/ 2754313 h 4776427"/>
                <a:gd name="connsiteX4" fmla="*/ 5356575 w 7020781"/>
                <a:gd name="connsiteY4" fmla="*/ 1925638 h 4776427"/>
                <a:gd name="connsiteX5" fmla="*/ 6201162 w 7020781"/>
                <a:gd name="connsiteY5" fmla="*/ 1001546 h 4776427"/>
                <a:gd name="connsiteX6" fmla="*/ 5805838 w 7020781"/>
                <a:gd name="connsiteY6" fmla="*/ 904875 h 4776427"/>
                <a:gd name="connsiteX7" fmla="*/ 7020275 w 7020781"/>
                <a:gd name="connsiteY7" fmla="*/ 0 h 4776427"/>
                <a:gd name="connsiteX8" fmla="*/ 7020781 w 7020781"/>
                <a:gd name="connsiteY8" fmla="*/ 1240082 h 4776427"/>
                <a:gd name="connsiteX9" fmla="*/ 6691663 w 7020781"/>
                <a:gd name="connsiteY9" fmla="*/ 1152525 h 4776427"/>
                <a:gd name="connsiteX10" fmla="*/ 5931185 w 7020781"/>
                <a:gd name="connsiteY10" fmla="*/ 2119248 h 4776427"/>
                <a:gd name="connsiteX11" fmla="*/ 4956525 w 7020781"/>
                <a:gd name="connsiteY11" fmla="*/ 3040063 h 4776427"/>
                <a:gd name="connsiteX12" fmla="*/ 3946875 w 7020781"/>
                <a:gd name="connsiteY12" fmla="*/ 3792538 h 4776427"/>
                <a:gd name="connsiteX13" fmla="*/ 2522875 w 7020781"/>
                <a:gd name="connsiteY13" fmla="*/ 4470993 h 4776427"/>
                <a:gd name="connsiteX14" fmla="*/ 1493026 w 7020781"/>
                <a:gd name="connsiteY14" fmla="*/ 4776427 h 4776427"/>
                <a:gd name="connsiteX15" fmla="*/ 0 w 7020781"/>
                <a:gd name="connsiteY15" fmla="*/ 4075397 h 4776427"/>
                <a:gd name="connsiteX0" fmla="*/ 0 w 6981776"/>
                <a:gd name="connsiteY0" fmla="*/ 4097337 h 4776427"/>
                <a:gd name="connsiteX1" fmla="*/ 963057 w 6981776"/>
                <a:gd name="connsiteY1" fmla="*/ 3889375 h 4776427"/>
                <a:gd name="connsiteX2" fmla="*/ 2755345 w 6981776"/>
                <a:gd name="connsiteY2" fmla="*/ 3440113 h 4776427"/>
                <a:gd name="connsiteX3" fmla="*/ 4174570 w 6981776"/>
                <a:gd name="connsiteY3" fmla="*/ 2754313 h 4776427"/>
                <a:gd name="connsiteX4" fmla="*/ 5317570 w 6981776"/>
                <a:gd name="connsiteY4" fmla="*/ 1925638 h 4776427"/>
                <a:gd name="connsiteX5" fmla="*/ 6162157 w 6981776"/>
                <a:gd name="connsiteY5" fmla="*/ 1001546 h 4776427"/>
                <a:gd name="connsiteX6" fmla="*/ 5766833 w 6981776"/>
                <a:gd name="connsiteY6" fmla="*/ 904875 h 4776427"/>
                <a:gd name="connsiteX7" fmla="*/ 6981270 w 6981776"/>
                <a:gd name="connsiteY7" fmla="*/ 0 h 4776427"/>
                <a:gd name="connsiteX8" fmla="*/ 6981776 w 6981776"/>
                <a:gd name="connsiteY8" fmla="*/ 1240082 h 4776427"/>
                <a:gd name="connsiteX9" fmla="*/ 6652658 w 6981776"/>
                <a:gd name="connsiteY9" fmla="*/ 1152525 h 4776427"/>
                <a:gd name="connsiteX10" fmla="*/ 5892180 w 6981776"/>
                <a:gd name="connsiteY10" fmla="*/ 2119248 h 4776427"/>
                <a:gd name="connsiteX11" fmla="*/ 4917520 w 6981776"/>
                <a:gd name="connsiteY11" fmla="*/ 3040063 h 4776427"/>
                <a:gd name="connsiteX12" fmla="*/ 3907870 w 6981776"/>
                <a:gd name="connsiteY12" fmla="*/ 3792538 h 4776427"/>
                <a:gd name="connsiteX13" fmla="*/ 2483870 w 6981776"/>
                <a:gd name="connsiteY13" fmla="*/ 4470993 h 4776427"/>
                <a:gd name="connsiteX14" fmla="*/ 1454021 w 6981776"/>
                <a:gd name="connsiteY14" fmla="*/ 4776427 h 4776427"/>
                <a:gd name="connsiteX15" fmla="*/ 0 w 6981776"/>
                <a:gd name="connsiteY15" fmla="*/ 4097337 h 4776427"/>
                <a:gd name="connsiteX0" fmla="*/ 0 w 6981776"/>
                <a:gd name="connsiteY0" fmla="*/ 4097337 h 4837667"/>
                <a:gd name="connsiteX1" fmla="*/ 963057 w 6981776"/>
                <a:gd name="connsiteY1" fmla="*/ 3889375 h 4837667"/>
                <a:gd name="connsiteX2" fmla="*/ 2755345 w 6981776"/>
                <a:gd name="connsiteY2" fmla="*/ 3440113 h 4837667"/>
                <a:gd name="connsiteX3" fmla="*/ 4174570 w 6981776"/>
                <a:gd name="connsiteY3" fmla="*/ 2754313 h 4837667"/>
                <a:gd name="connsiteX4" fmla="*/ 5317570 w 6981776"/>
                <a:gd name="connsiteY4" fmla="*/ 1925638 h 4837667"/>
                <a:gd name="connsiteX5" fmla="*/ 6162157 w 6981776"/>
                <a:gd name="connsiteY5" fmla="*/ 1001546 h 4837667"/>
                <a:gd name="connsiteX6" fmla="*/ 5766833 w 6981776"/>
                <a:gd name="connsiteY6" fmla="*/ 904875 h 4837667"/>
                <a:gd name="connsiteX7" fmla="*/ 6981270 w 6981776"/>
                <a:gd name="connsiteY7" fmla="*/ 0 h 4837667"/>
                <a:gd name="connsiteX8" fmla="*/ 6981776 w 6981776"/>
                <a:gd name="connsiteY8" fmla="*/ 1240082 h 4837667"/>
                <a:gd name="connsiteX9" fmla="*/ 6652658 w 6981776"/>
                <a:gd name="connsiteY9" fmla="*/ 1152525 h 4837667"/>
                <a:gd name="connsiteX10" fmla="*/ 5892180 w 6981776"/>
                <a:gd name="connsiteY10" fmla="*/ 2119248 h 4837667"/>
                <a:gd name="connsiteX11" fmla="*/ 4917520 w 6981776"/>
                <a:gd name="connsiteY11" fmla="*/ 3040063 h 4837667"/>
                <a:gd name="connsiteX12" fmla="*/ 3907870 w 6981776"/>
                <a:gd name="connsiteY12" fmla="*/ 3792538 h 4837667"/>
                <a:gd name="connsiteX13" fmla="*/ 2483870 w 6981776"/>
                <a:gd name="connsiteY13" fmla="*/ 4470993 h 4837667"/>
                <a:gd name="connsiteX14" fmla="*/ 1486856 w 6981776"/>
                <a:gd name="connsiteY14" fmla="*/ 4837667 h 4837667"/>
                <a:gd name="connsiteX15" fmla="*/ 0 w 6981776"/>
                <a:gd name="connsiteY15" fmla="*/ 4097337 h 4837667"/>
                <a:gd name="connsiteX0" fmla="*/ 0 w 6981776"/>
                <a:gd name="connsiteY0" fmla="*/ 4097337 h 4837667"/>
                <a:gd name="connsiteX1" fmla="*/ 963057 w 6981776"/>
                <a:gd name="connsiteY1" fmla="*/ 3889375 h 4837667"/>
                <a:gd name="connsiteX2" fmla="*/ 2755345 w 6981776"/>
                <a:gd name="connsiteY2" fmla="*/ 3440113 h 4837667"/>
                <a:gd name="connsiteX3" fmla="*/ 4174570 w 6981776"/>
                <a:gd name="connsiteY3" fmla="*/ 2754313 h 4837667"/>
                <a:gd name="connsiteX4" fmla="*/ 5317570 w 6981776"/>
                <a:gd name="connsiteY4" fmla="*/ 1925638 h 4837667"/>
                <a:gd name="connsiteX5" fmla="*/ 6162157 w 6981776"/>
                <a:gd name="connsiteY5" fmla="*/ 1001546 h 4837667"/>
                <a:gd name="connsiteX6" fmla="*/ 5766833 w 6981776"/>
                <a:gd name="connsiteY6" fmla="*/ 904875 h 4837667"/>
                <a:gd name="connsiteX7" fmla="*/ 6981270 w 6981776"/>
                <a:gd name="connsiteY7" fmla="*/ 0 h 4837667"/>
                <a:gd name="connsiteX8" fmla="*/ 6981776 w 6981776"/>
                <a:gd name="connsiteY8" fmla="*/ 1240082 h 4837667"/>
                <a:gd name="connsiteX9" fmla="*/ 6652658 w 6981776"/>
                <a:gd name="connsiteY9" fmla="*/ 1152525 h 4837667"/>
                <a:gd name="connsiteX10" fmla="*/ 5892180 w 6981776"/>
                <a:gd name="connsiteY10" fmla="*/ 2119248 h 4837667"/>
                <a:gd name="connsiteX11" fmla="*/ 4917520 w 6981776"/>
                <a:gd name="connsiteY11" fmla="*/ 3040063 h 4837667"/>
                <a:gd name="connsiteX12" fmla="*/ 3907870 w 6981776"/>
                <a:gd name="connsiteY12" fmla="*/ 3792538 h 4837667"/>
                <a:gd name="connsiteX13" fmla="*/ 2483870 w 6981776"/>
                <a:gd name="connsiteY13" fmla="*/ 4470993 h 4837667"/>
                <a:gd name="connsiteX14" fmla="*/ 1486856 w 6981776"/>
                <a:gd name="connsiteY14" fmla="*/ 4837667 h 4837667"/>
                <a:gd name="connsiteX15" fmla="*/ 0 w 6981776"/>
                <a:gd name="connsiteY15" fmla="*/ 4097337 h 4837667"/>
                <a:gd name="connsiteX0" fmla="*/ 0 w 6981776"/>
                <a:gd name="connsiteY0" fmla="*/ 4097337 h 4837667"/>
                <a:gd name="connsiteX1" fmla="*/ 963057 w 6981776"/>
                <a:gd name="connsiteY1" fmla="*/ 3889375 h 4837667"/>
                <a:gd name="connsiteX2" fmla="*/ 2755345 w 6981776"/>
                <a:gd name="connsiteY2" fmla="*/ 3440113 h 4837667"/>
                <a:gd name="connsiteX3" fmla="*/ 4174570 w 6981776"/>
                <a:gd name="connsiteY3" fmla="*/ 2754313 h 4837667"/>
                <a:gd name="connsiteX4" fmla="*/ 5317570 w 6981776"/>
                <a:gd name="connsiteY4" fmla="*/ 1925638 h 4837667"/>
                <a:gd name="connsiteX5" fmla="*/ 6162157 w 6981776"/>
                <a:gd name="connsiteY5" fmla="*/ 1001546 h 4837667"/>
                <a:gd name="connsiteX6" fmla="*/ 5766833 w 6981776"/>
                <a:gd name="connsiteY6" fmla="*/ 904875 h 4837667"/>
                <a:gd name="connsiteX7" fmla="*/ 6981270 w 6981776"/>
                <a:gd name="connsiteY7" fmla="*/ 0 h 4837667"/>
                <a:gd name="connsiteX8" fmla="*/ 6981776 w 6981776"/>
                <a:gd name="connsiteY8" fmla="*/ 1240082 h 4837667"/>
                <a:gd name="connsiteX9" fmla="*/ 6652658 w 6981776"/>
                <a:gd name="connsiteY9" fmla="*/ 1152525 h 4837667"/>
                <a:gd name="connsiteX10" fmla="*/ 5892180 w 6981776"/>
                <a:gd name="connsiteY10" fmla="*/ 2119248 h 4837667"/>
                <a:gd name="connsiteX11" fmla="*/ 4917520 w 6981776"/>
                <a:gd name="connsiteY11" fmla="*/ 3040063 h 4837667"/>
                <a:gd name="connsiteX12" fmla="*/ 3907870 w 6981776"/>
                <a:gd name="connsiteY12" fmla="*/ 3792538 h 4837667"/>
                <a:gd name="connsiteX13" fmla="*/ 2483870 w 6981776"/>
                <a:gd name="connsiteY13" fmla="*/ 4470993 h 4837667"/>
                <a:gd name="connsiteX14" fmla="*/ 1486856 w 6981776"/>
                <a:gd name="connsiteY14" fmla="*/ 4837667 h 4837667"/>
                <a:gd name="connsiteX15" fmla="*/ 0 w 6981776"/>
                <a:gd name="connsiteY15" fmla="*/ 4097337 h 4837667"/>
                <a:gd name="connsiteX0" fmla="*/ 0 w 6981776"/>
                <a:gd name="connsiteY0" fmla="*/ 4097337 h 4837667"/>
                <a:gd name="connsiteX1" fmla="*/ 963057 w 6981776"/>
                <a:gd name="connsiteY1" fmla="*/ 3889375 h 4837667"/>
                <a:gd name="connsiteX2" fmla="*/ 2755345 w 6981776"/>
                <a:gd name="connsiteY2" fmla="*/ 3440113 h 4837667"/>
                <a:gd name="connsiteX3" fmla="*/ 4174570 w 6981776"/>
                <a:gd name="connsiteY3" fmla="*/ 2754313 h 4837667"/>
                <a:gd name="connsiteX4" fmla="*/ 5317570 w 6981776"/>
                <a:gd name="connsiteY4" fmla="*/ 1925638 h 4837667"/>
                <a:gd name="connsiteX5" fmla="*/ 6162157 w 6981776"/>
                <a:gd name="connsiteY5" fmla="*/ 1001546 h 4837667"/>
                <a:gd name="connsiteX6" fmla="*/ 5766833 w 6981776"/>
                <a:gd name="connsiteY6" fmla="*/ 904875 h 4837667"/>
                <a:gd name="connsiteX7" fmla="*/ 6981270 w 6981776"/>
                <a:gd name="connsiteY7" fmla="*/ 0 h 4837667"/>
                <a:gd name="connsiteX8" fmla="*/ 6981776 w 6981776"/>
                <a:gd name="connsiteY8" fmla="*/ 1240082 h 4837667"/>
                <a:gd name="connsiteX9" fmla="*/ 6652658 w 6981776"/>
                <a:gd name="connsiteY9" fmla="*/ 1152525 h 4837667"/>
                <a:gd name="connsiteX10" fmla="*/ 5892180 w 6981776"/>
                <a:gd name="connsiteY10" fmla="*/ 2119248 h 4837667"/>
                <a:gd name="connsiteX11" fmla="*/ 4917520 w 6981776"/>
                <a:gd name="connsiteY11" fmla="*/ 3040063 h 4837667"/>
                <a:gd name="connsiteX12" fmla="*/ 3907870 w 6981776"/>
                <a:gd name="connsiteY12" fmla="*/ 3792538 h 4837667"/>
                <a:gd name="connsiteX13" fmla="*/ 2483870 w 6981776"/>
                <a:gd name="connsiteY13" fmla="*/ 4470993 h 4837667"/>
                <a:gd name="connsiteX14" fmla="*/ 1486856 w 6981776"/>
                <a:gd name="connsiteY14" fmla="*/ 4837667 h 4837667"/>
                <a:gd name="connsiteX15" fmla="*/ 0 w 6981776"/>
                <a:gd name="connsiteY15" fmla="*/ 4097337 h 4837667"/>
                <a:gd name="connsiteX0" fmla="*/ 0 w 6981776"/>
                <a:gd name="connsiteY0" fmla="*/ 4097337 h 4837667"/>
                <a:gd name="connsiteX1" fmla="*/ 963057 w 6981776"/>
                <a:gd name="connsiteY1" fmla="*/ 3889375 h 4837667"/>
                <a:gd name="connsiteX2" fmla="*/ 2755345 w 6981776"/>
                <a:gd name="connsiteY2" fmla="*/ 3440113 h 4837667"/>
                <a:gd name="connsiteX3" fmla="*/ 4174570 w 6981776"/>
                <a:gd name="connsiteY3" fmla="*/ 2754313 h 4837667"/>
                <a:gd name="connsiteX4" fmla="*/ 5317570 w 6981776"/>
                <a:gd name="connsiteY4" fmla="*/ 1925638 h 4837667"/>
                <a:gd name="connsiteX5" fmla="*/ 6162157 w 6981776"/>
                <a:gd name="connsiteY5" fmla="*/ 1001546 h 4837667"/>
                <a:gd name="connsiteX6" fmla="*/ 5766833 w 6981776"/>
                <a:gd name="connsiteY6" fmla="*/ 904875 h 4837667"/>
                <a:gd name="connsiteX7" fmla="*/ 6981270 w 6981776"/>
                <a:gd name="connsiteY7" fmla="*/ 0 h 4837667"/>
                <a:gd name="connsiteX8" fmla="*/ 6981776 w 6981776"/>
                <a:gd name="connsiteY8" fmla="*/ 1240082 h 4837667"/>
                <a:gd name="connsiteX9" fmla="*/ 6652658 w 6981776"/>
                <a:gd name="connsiteY9" fmla="*/ 1152525 h 4837667"/>
                <a:gd name="connsiteX10" fmla="*/ 5892180 w 6981776"/>
                <a:gd name="connsiteY10" fmla="*/ 2119248 h 4837667"/>
                <a:gd name="connsiteX11" fmla="*/ 4917520 w 6981776"/>
                <a:gd name="connsiteY11" fmla="*/ 3040063 h 4837667"/>
                <a:gd name="connsiteX12" fmla="*/ 3907870 w 6981776"/>
                <a:gd name="connsiteY12" fmla="*/ 3792538 h 4837667"/>
                <a:gd name="connsiteX13" fmla="*/ 2483870 w 6981776"/>
                <a:gd name="connsiteY13" fmla="*/ 4470993 h 4837667"/>
                <a:gd name="connsiteX14" fmla="*/ 1486856 w 6981776"/>
                <a:gd name="connsiteY14" fmla="*/ 4837667 h 4837667"/>
                <a:gd name="connsiteX15" fmla="*/ 0 w 6981776"/>
                <a:gd name="connsiteY15" fmla="*/ 4097337 h 483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81776" h="4837667">
                  <a:moveTo>
                    <a:pt x="0" y="4097337"/>
                  </a:moveTo>
                  <a:cubicBezTo>
                    <a:pt x="308238" y="4047781"/>
                    <a:pt x="503833" y="3998912"/>
                    <a:pt x="963057" y="3889375"/>
                  </a:cubicBezTo>
                  <a:cubicBezTo>
                    <a:pt x="1422281" y="3779838"/>
                    <a:pt x="2220093" y="3629290"/>
                    <a:pt x="2755345" y="3440113"/>
                  </a:cubicBezTo>
                  <a:cubicBezTo>
                    <a:pt x="3290597" y="3250936"/>
                    <a:pt x="3747532" y="3006726"/>
                    <a:pt x="4174570" y="2754313"/>
                  </a:cubicBezTo>
                  <a:cubicBezTo>
                    <a:pt x="4601608" y="2501900"/>
                    <a:pt x="4986305" y="2217766"/>
                    <a:pt x="5317570" y="1925638"/>
                  </a:cubicBezTo>
                  <a:cubicBezTo>
                    <a:pt x="5648835" y="1633510"/>
                    <a:pt x="6087280" y="1144686"/>
                    <a:pt x="6162157" y="1001546"/>
                  </a:cubicBezTo>
                  <a:lnTo>
                    <a:pt x="5766833" y="904875"/>
                  </a:lnTo>
                  <a:lnTo>
                    <a:pt x="6981270" y="0"/>
                  </a:lnTo>
                  <a:cubicBezTo>
                    <a:pt x="6981439" y="413361"/>
                    <a:pt x="6981607" y="826721"/>
                    <a:pt x="6981776" y="1240082"/>
                  </a:cubicBezTo>
                  <a:lnTo>
                    <a:pt x="6652658" y="1152525"/>
                  </a:lnTo>
                  <a:cubicBezTo>
                    <a:pt x="6471143" y="1327933"/>
                    <a:pt x="6181370" y="1804658"/>
                    <a:pt x="5892180" y="2119248"/>
                  </a:cubicBezTo>
                  <a:cubicBezTo>
                    <a:pt x="5602990" y="2433838"/>
                    <a:pt x="5248238" y="2761181"/>
                    <a:pt x="4917520" y="3040063"/>
                  </a:cubicBezTo>
                  <a:cubicBezTo>
                    <a:pt x="4586802" y="3318945"/>
                    <a:pt x="4313478" y="3554050"/>
                    <a:pt x="3907870" y="3792538"/>
                  </a:cubicBezTo>
                  <a:cubicBezTo>
                    <a:pt x="3502262" y="4031026"/>
                    <a:pt x="2829680" y="4326339"/>
                    <a:pt x="2483870" y="4470993"/>
                  </a:cubicBezTo>
                  <a:cubicBezTo>
                    <a:pt x="2124470" y="4604972"/>
                    <a:pt x="1771688" y="4758607"/>
                    <a:pt x="1486856" y="4837667"/>
                  </a:cubicBezTo>
                  <a:cubicBezTo>
                    <a:pt x="1139906" y="4712542"/>
                    <a:pt x="199717" y="4210647"/>
                    <a:pt x="0" y="4097337"/>
                  </a:cubicBezTo>
                  <a:close/>
                </a:path>
              </a:pathLst>
            </a:custGeom>
            <a:gradFill>
              <a:gsLst>
                <a:gs pos="0">
                  <a:sysClr val="window" lastClr="FFFFFF">
                    <a:lumMod val="95000"/>
                  </a:sysClr>
                </a:gs>
                <a:gs pos="80000">
                  <a:sysClr val="window" lastClr="FFFFFF">
                    <a:lumMod val="85000"/>
                  </a:sysClr>
                </a:gs>
                <a:gs pos="100000">
                  <a:sysClr val="window" lastClr="FFFFFF">
                    <a:lumMod val="75000"/>
                  </a:sysClr>
                </a:gs>
              </a:gsLst>
              <a:lin ang="16200000" scaled="0"/>
            </a:gradFill>
            <a:ln w="25400" cap="flat" cmpd="sng" algn="ctr">
              <a:noFill/>
              <a:prstDash val="solid"/>
            </a:ln>
            <a:effectLst>
              <a:outerShdw blurRad="25400" dist="38100" dir="2700000" algn="tl" rotWithShape="0">
                <a:sysClr val="windowText" lastClr="000000">
                  <a:lumMod val="75000"/>
                  <a:lumOff val="25000"/>
                  <a:alpha val="40000"/>
                </a:sysClr>
              </a:outerShdw>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grpSp>
          <p:nvGrpSpPr>
            <p:cNvPr id="14" name="그룹 10">
              <a:extLst>
                <a:ext uri="{FF2B5EF4-FFF2-40B4-BE49-F238E27FC236}">
                  <a16:creationId xmlns:a16="http://schemas.microsoft.com/office/drawing/2014/main" id="{B71F1DE3-AD37-47E5-8477-F88831A19D79}"/>
                </a:ext>
              </a:extLst>
            </p:cNvPr>
            <p:cNvGrpSpPr>
              <a:grpSpLocks/>
            </p:cNvGrpSpPr>
            <p:nvPr/>
          </p:nvGrpSpPr>
          <p:grpSpPr bwMode="auto">
            <a:xfrm>
              <a:off x="6780141" y="2918521"/>
              <a:ext cx="2040660" cy="1009055"/>
              <a:chOff x="3086100" y="4065588"/>
              <a:chExt cx="3448050" cy="1704975"/>
            </a:xfrm>
          </p:grpSpPr>
          <p:sp>
            <p:nvSpPr>
              <p:cNvPr id="15" name="자유형 8">
                <a:extLst>
                  <a:ext uri="{FF2B5EF4-FFF2-40B4-BE49-F238E27FC236}">
                    <a16:creationId xmlns:a16="http://schemas.microsoft.com/office/drawing/2014/main" id="{A13CCAAA-0A7E-4E45-BD9A-966CBCF4E745}"/>
                  </a:ext>
                </a:extLst>
              </p:cNvPr>
              <p:cNvSpPr/>
              <p:nvPr/>
            </p:nvSpPr>
            <p:spPr>
              <a:xfrm>
                <a:off x="6000750" y="4989513"/>
                <a:ext cx="533400" cy="781050"/>
              </a:xfrm>
              <a:custGeom>
                <a:avLst/>
                <a:gdLst>
                  <a:gd name="connsiteX0" fmla="*/ 0 w 900100"/>
                  <a:gd name="connsiteY0" fmla="*/ 646848 h 646848"/>
                  <a:gd name="connsiteX1" fmla="*/ 450050 w 900100"/>
                  <a:gd name="connsiteY1" fmla="*/ 0 h 646848"/>
                  <a:gd name="connsiteX2" fmla="*/ 900100 w 900100"/>
                  <a:gd name="connsiteY2" fmla="*/ 646848 h 646848"/>
                  <a:gd name="connsiteX3" fmla="*/ 0 w 900100"/>
                  <a:gd name="connsiteY3" fmla="*/ 646848 h 646848"/>
                  <a:gd name="connsiteX0" fmla="*/ 0 w 900100"/>
                  <a:gd name="connsiteY0" fmla="*/ 571500 h 571500"/>
                  <a:gd name="connsiteX1" fmla="*/ 842975 w 900100"/>
                  <a:gd name="connsiteY1" fmla="*/ 0 h 571500"/>
                  <a:gd name="connsiteX2" fmla="*/ 900100 w 900100"/>
                  <a:gd name="connsiteY2" fmla="*/ 571500 h 571500"/>
                  <a:gd name="connsiteX3" fmla="*/ 0 w 900100"/>
                  <a:gd name="connsiteY3" fmla="*/ 571500 h 571500"/>
                  <a:gd name="connsiteX0" fmla="*/ 0 w 1062050"/>
                  <a:gd name="connsiteY0" fmla="*/ 571500 h 571500"/>
                  <a:gd name="connsiteX1" fmla="*/ 842975 w 1062050"/>
                  <a:gd name="connsiteY1" fmla="*/ 0 h 571500"/>
                  <a:gd name="connsiteX2" fmla="*/ 1062050 w 1062050"/>
                  <a:gd name="connsiteY2" fmla="*/ 571500 h 571500"/>
                  <a:gd name="connsiteX3" fmla="*/ 0 w 1062050"/>
                  <a:gd name="connsiteY3" fmla="*/ 571500 h 571500"/>
                  <a:gd name="connsiteX0" fmla="*/ 0 w 533400"/>
                  <a:gd name="connsiteY0" fmla="*/ 781050 h 781050"/>
                  <a:gd name="connsiteX1" fmla="*/ 314325 w 533400"/>
                  <a:gd name="connsiteY1" fmla="*/ 0 h 781050"/>
                  <a:gd name="connsiteX2" fmla="*/ 533400 w 533400"/>
                  <a:gd name="connsiteY2" fmla="*/ 571500 h 781050"/>
                  <a:gd name="connsiteX3" fmla="*/ 0 w 5334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533400" h="781050">
                    <a:moveTo>
                      <a:pt x="0" y="781050"/>
                    </a:moveTo>
                    <a:lnTo>
                      <a:pt x="314325" y="0"/>
                    </a:lnTo>
                    <a:lnTo>
                      <a:pt x="533400" y="571500"/>
                    </a:lnTo>
                    <a:lnTo>
                      <a:pt x="0" y="781050"/>
                    </a:lnTo>
                    <a:close/>
                  </a:path>
                </a:pathLst>
              </a:custGeom>
              <a:gradFill>
                <a:gsLst>
                  <a:gs pos="0">
                    <a:sysClr val="window" lastClr="FFFFFF"/>
                  </a:gs>
                  <a:gs pos="80000">
                    <a:sysClr val="window" lastClr="FFFFFF">
                      <a:lumMod val="75000"/>
                    </a:sysClr>
                  </a:gs>
                  <a:gs pos="100000">
                    <a:sysClr val="window" lastClr="FFFFFF">
                      <a:lumMod val="75000"/>
                    </a:sysClr>
                  </a:gs>
                </a:gsLst>
                <a:lin ang="1200000" scaled="0"/>
              </a:gra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sp>
            <p:nvSpPr>
              <p:cNvPr id="16" name="자유형 9">
                <a:extLst>
                  <a:ext uri="{FF2B5EF4-FFF2-40B4-BE49-F238E27FC236}">
                    <a16:creationId xmlns:a16="http://schemas.microsoft.com/office/drawing/2014/main" id="{5A048B21-0835-43D3-A763-41114B867B91}"/>
                  </a:ext>
                </a:extLst>
              </p:cNvPr>
              <p:cNvSpPr/>
              <p:nvPr/>
            </p:nvSpPr>
            <p:spPr>
              <a:xfrm>
                <a:off x="3086100" y="4065588"/>
                <a:ext cx="3228975" cy="1704975"/>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1704975">
                    <a:moveTo>
                      <a:pt x="238125" y="0"/>
                    </a:moveTo>
                    <a:lnTo>
                      <a:pt x="3228975" y="923925"/>
                    </a:lnTo>
                    <a:lnTo>
                      <a:pt x="2914651" y="1704975"/>
                    </a:lnTo>
                    <a:lnTo>
                      <a:pt x="0" y="762000"/>
                    </a:lnTo>
                    <a:lnTo>
                      <a:pt x="238125" y="0"/>
                    </a:lnTo>
                    <a:close/>
                  </a:path>
                </a:pathLst>
              </a:custGeom>
              <a:gradFill>
                <a:gsLst>
                  <a:gs pos="0">
                    <a:sysClr val="window" lastClr="FFFFFF">
                      <a:lumMod val="85000"/>
                    </a:sysClr>
                  </a:gs>
                  <a:gs pos="80000">
                    <a:sysClr val="window" lastClr="FFFFFF">
                      <a:lumMod val="95000"/>
                    </a:sysClr>
                  </a:gs>
                  <a:gs pos="100000">
                    <a:sysClr val="window" lastClr="FFFFFF">
                      <a:lumMod val="95000"/>
                    </a:sysClr>
                  </a:gs>
                </a:gsLst>
                <a:lin ang="16200000" scaled="0"/>
              </a:gra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grpSp>
        <p:grpSp>
          <p:nvGrpSpPr>
            <p:cNvPr id="17" name="그룹 12">
              <a:extLst>
                <a:ext uri="{FF2B5EF4-FFF2-40B4-BE49-F238E27FC236}">
                  <a16:creationId xmlns:a16="http://schemas.microsoft.com/office/drawing/2014/main" id="{E66EC572-E5C5-4151-81A3-F9A032969D17}"/>
                </a:ext>
              </a:extLst>
            </p:cNvPr>
            <p:cNvGrpSpPr>
              <a:grpSpLocks/>
            </p:cNvGrpSpPr>
            <p:nvPr/>
          </p:nvGrpSpPr>
          <p:grpSpPr bwMode="auto">
            <a:xfrm>
              <a:off x="7633235" y="2534254"/>
              <a:ext cx="2040660" cy="1009055"/>
              <a:chOff x="3086100" y="4065588"/>
              <a:chExt cx="3448050" cy="1704975"/>
            </a:xfrm>
            <a:solidFill>
              <a:srgbClr val="9BBB59">
                <a:lumMod val="60000"/>
                <a:lumOff val="40000"/>
              </a:srgbClr>
            </a:solidFill>
          </p:grpSpPr>
          <p:sp>
            <p:nvSpPr>
              <p:cNvPr id="18" name="자유형 13">
                <a:extLst>
                  <a:ext uri="{FF2B5EF4-FFF2-40B4-BE49-F238E27FC236}">
                    <a16:creationId xmlns:a16="http://schemas.microsoft.com/office/drawing/2014/main" id="{6ECE9EF1-700A-4B61-A096-AB4D0BACEE24}"/>
                  </a:ext>
                </a:extLst>
              </p:cNvPr>
              <p:cNvSpPr/>
              <p:nvPr/>
            </p:nvSpPr>
            <p:spPr>
              <a:xfrm>
                <a:off x="6000750" y="4989513"/>
                <a:ext cx="533400" cy="781050"/>
              </a:xfrm>
              <a:custGeom>
                <a:avLst/>
                <a:gdLst>
                  <a:gd name="connsiteX0" fmla="*/ 0 w 900100"/>
                  <a:gd name="connsiteY0" fmla="*/ 646848 h 646848"/>
                  <a:gd name="connsiteX1" fmla="*/ 450050 w 900100"/>
                  <a:gd name="connsiteY1" fmla="*/ 0 h 646848"/>
                  <a:gd name="connsiteX2" fmla="*/ 900100 w 900100"/>
                  <a:gd name="connsiteY2" fmla="*/ 646848 h 646848"/>
                  <a:gd name="connsiteX3" fmla="*/ 0 w 900100"/>
                  <a:gd name="connsiteY3" fmla="*/ 646848 h 646848"/>
                  <a:gd name="connsiteX0" fmla="*/ 0 w 900100"/>
                  <a:gd name="connsiteY0" fmla="*/ 571500 h 571500"/>
                  <a:gd name="connsiteX1" fmla="*/ 842975 w 900100"/>
                  <a:gd name="connsiteY1" fmla="*/ 0 h 571500"/>
                  <a:gd name="connsiteX2" fmla="*/ 900100 w 900100"/>
                  <a:gd name="connsiteY2" fmla="*/ 571500 h 571500"/>
                  <a:gd name="connsiteX3" fmla="*/ 0 w 900100"/>
                  <a:gd name="connsiteY3" fmla="*/ 571500 h 571500"/>
                  <a:gd name="connsiteX0" fmla="*/ 0 w 1062050"/>
                  <a:gd name="connsiteY0" fmla="*/ 571500 h 571500"/>
                  <a:gd name="connsiteX1" fmla="*/ 842975 w 1062050"/>
                  <a:gd name="connsiteY1" fmla="*/ 0 h 571500"/>
                  <a:gd name="connsiteX2" fmla="*/ 1062050 w 1062050"/>
                  <a:gd name="connsiteY2" fmla="*/ 571500 h 571500"/>
                  <a:gd name="connsiteX3" fmla="*/ 0 w 1062050"/>
                  <a:gd name="connsiteY3" fmla="*/ 571500 h 571500"/>
                  <a:gd name="connsiteX0" fmla="*/ 0 w 533400"/>
                  <a:gd name="connsiteY0" fmla="*/ 781050 h 781050"/>
                  <a:gd name="connsiteX1" fmla="*/ 314325 w 533400"/>
                  <a:gd name="connsiteY1" fmla="*/ 0 h 781050"/>
                  <a:gd name="connsiteX2" fmla="*/ 533400 w 533400"/>
                  <a:gd name="connsiteY2" fmla="*/ 571500 h 781050"/>
                  <a:gd name="connsiteX3" fmla="*/ 0 w 5334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533400" h="781050">
                    <a:moveTo>
                      <a:pt x="0" y="781050"/>
                    </a:moveTo>
                    <a:lnTo>
                      <a:pt x="314325" y="0"/>
                    </a:lnTo>
                    <a:lnTo>
                      <a:pt x="533400" y="571500"/>
                    </a:lnTo>
                    <a:lnTo>
                      <a:pt x="0" y="781050"/>
                    </a:lnTo>
                    <a:close/>
                  </a:path>
                </a:pathLst>
              </a:custGeom>
              <a:grp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sp>
            <p:nvSpPr>
              <p:cNvPr id="19" name="자유형 14">
                <a:extLst>
                  <a:ext uri="{FF2B5EF4-FFF2-40B4-BE49-F238E27FC236}">
                    <a16:creationId xmlns:a16="http://schemas.microsoft.com/office/drawing/2014/main" id="{D1C04727-03EA-40CD-95BB-236EC8C9590A}"/>
                  </a:ext>
                </a:extLst>
              </p:cNvPr>
              <p:cNvSpPr/>
              <p:nvPr/>
            </p:nvSpPr>
            <p:spPr>
              <a:xfrm>
                <a:off x="3086100" y="4065588"/>
                <a:ext cx="3228975" cy="1704975"/>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1704975">
                    <a:moveTo>
                      <a:pt x="238125" y="0"/>
                    </a:moveTo>
                    <a:lnTo>
                      <a:pt x="3228975" y="923925"/>
                    </a:lnTo>
                    <a:lnTo>
                      <a:pt x="2914651" y="1704975"/>
                    </a:lnTo>
                    <a:lnTo>
                      <a:pt x="0" y="762000"/>
                    </a:lnTo>
                    <a:lnTo>
                      <a:pt x="238125" y="0"/>
                    </a:lnTo>
                    <a:close/>
                  </a:path>
                </a:pathLst>
              </a:custGeom>
              <a:grp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grpSp>
        <p:grpSp>
          <p:nvGrpSpPr>
            <p:cNvPr id="20" name="그룹 15">
              <a:extLst>
                <a:ext uri="{FF2B5EF4-FFF2-40B4-BE49-F238E27FC236}">
                  <a16:creationId xmlns:a16="http://schemas.microsoft.com/office/drawing/2014/main" id="{837A41DA-7177-48D8-B684-04CF1D8241DC}"/>
                </a:ext>
              </a:extLst>
            </p:cNvPr>
            <p:cNvGrpSpPr>
              <a:grpSpLocks/>
            </p:cNvGrpSpPr>
            <p:nvPr/>
          </p:nvGrpSpPr>
          <p:grpSpPr bwMode="auto">
            <a:xfrm>
              <a:off x="8379222" y="2134953"/>
              <a:ext cx="2040660" cy="1009055"/>
              <a:chOff x="3086100" y="4065588"/>
              <a:chExt cx="3448050" cy="1704975"/>
            </a:xfrm>
            <a:solidFill>
              <a:srgbClr val="9BBB59">
                <a:lumMod val="75000"/>
              </a:srgbClr>
            </a:solidFill>
          </p:grpSpPr>
          <p:sp>
            <p:nvSpPr>
              <p:cNvPr id="21" name="자유형 16">
                <a:extLst>
                  <a:ext uri="{FF2B5EF4-FFF2-40B4-BE49-F238E27FC236}">
                    <a16:creationId xmlns:a16="http://schemas.microsoft.com/office/drawing/2014/main" id="{BC3526D0-47AD-4BBC-AA25-EE8D20EAAA37}"/>
                  </a:ext>
                </a:extLst>
              </p:cNvPr>
              <p:cNvSpPr/>
              <p:nvPr/>
            </p:nvSpPr>
            <p:spPr>
              <a:xfrm>
                <a:off x="6000750" y="4989513"/>
                <a:ext cx="533400" cy="781050"/>
              </a:xfrm>
              <a:custGeom>
                <a:avLst/>
                <a:gdLst>
                  <a:gd name="connsiteX0" fmla="*/ 0 w 900100"/>
                  <a:gd name="connsiteY0" fmla="*/ 646848 h 646848"/>
                  <a:gd name="connsiteX1" fmla="*/ 450050 w 900100"/>
                  <a:gd name="connsiteY1" fmla="*/ 0 h 646848"/>
                  <a:gd name="connsiteX2" fmla="*/ 900100 w 900100"/>
                  <a:gd name="connsiteY2" fmla="*/ 646848 h 646848"/>
                  <a:gd name="connsiteX3" fmla="*/ 0 w 900100"/>
                  <a:gd name="connsiteY3" fmla="*/ 646848 h 646848"/>
                  <a:gd name="connsiteX0" fmla="*/ 0 w 900100"/>
                  <a:gd name="connsiteY0" fmla="*/ 571500 h 571500"/>
                  <a:gd name="connsiteX1" fmla="*/ 842975 w 900100"/>
                  <a:gd name="connsiteY1" fmla="*/ 0 h 571500"/>
                  <a:gd name="connsiteX2" fmla="*/ 900100 w 900100"/>
                  <a:gd name="connsiteY2" fmla="*/ 571500 h 571500"/>
                  <a:gd name="connsiteX3" fmla="*/ 0 w 900100"/>
                  <a:gd name="connsiteY3" fmla="*/ 571500 h 571500"/>
                  <a:gd name="connsiteX0" fmla="*/ 0 w 1062050"/>
                  <a:gd name="connsiteY0" fmla="*/ 571500 h 571500"/>
                  <a:gd name="connsiteX1" fmla="*/ 842975 w 1062050"/>
                  <a:gd name="connsiteY1" fmla="*/ 0 h 571500"/>
                  <a:gd name="connsiteX2" fmla="*/ 1062050 w 1062050"/>
                  <a:gd name="connsiteY2" fmla="*/ 571500 h 571500"/>
                  <a:gd name="connsiteX3" fmla="*/ 0 w 1062050"/>
                  <a:gd name="connsiteY3" fmla="*/ 571500 h 571500"/>
                  <a:gd name="connsiteX0" fmla="*/ 0 w 533400"/>
                  <a:gd name="connsiteY0" fmla="*/ 781050 h 781050"/>
                  <a:gd name="connsiteX1" fmla="*/ 314325 w 533400"/>
                  <a:gd name="connsiteY1" fmla="*/ 0 h 781050"/>
                  <a:gd name="connsiteX2" fmla="*/ 533400 w 533400"/>
                  <a:gd name="connsiteY2" fmla="*/ 571500 h 781050"/>
                  <a:gd name="connsiteX3" fmla="*/ 0 w 5334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533400" h="781050">
                    <a:moveTo>
                      <a:pt x="0" y="781050"/>
                    </a:moveTo>
                    <a:lnTo>
                      <a:pt x="314325" y="0"/>
                    </a:lnTo>
                    <a:lnTo>
                      <a:pt x="533400" y="571500"/>
                    </a:lnTo>
                    <a:lnTo>
                      <a:pt x="0" y="781050"/>
                    </a:lnTo>
                    <a:close/>
                  </a:path>
                </a:pathLst>
              </a:custGeom>
              <a:grp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sp>
            <p:nvSpPr>
              <p:cNvPr id="22" name="자유형 17">
                <a:extLst>
                  <a:ext uri="{FF2B5EF4-FFF2-40B4-BE49-F238E27FC236}">
                    <a16:creationId xmlns:a16="http://schemas.microsoft.com/office/drawing/2014/main" id="{E1A00480-7041-4426-9E63-18A2FA186CC7}"/>
                  </a:ext>
                </a:extLst>
              </p:cNvPr>
              <p:cNvSpPr/>
              <p:nvPr/>
            </p:nvSpPr>
            <p:spPr>
              <a:xfrm>
                <a:off x="3086100" y="4065588"/>
                <a:ext cx="3228975" cy="1704975"/>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1704975">
                    <a:moveTo>
                      <a:pt x="238125" y="0"/>
                    </a:moveTo>
                    <a:lnTo>
                      <a:pt x="3228975" y="923925"/>
                    </a:lnTo>
                    <a:lnTo>
                      <a:pt x="2914651" y="1704975"/>
                    </a:lnTo>
                    <a:lnTo>
                      <a:pt x="0" y="762000"/>
                    </a:lnTo>
                    <a:lnTo>
                      <a:pt x="238125" y="0"/>
                    </a:lnTo>
                    <a:close/>
                  </a:path>
                </a:pathLst>
              </a:custGeom>
              <a:grp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grpSp>
        <p:grpSp>
          <p:nvGrpSpPr>
            <p:cNvPr id="23" name="그룹 18">
              <a:extLst>
                <a:ext uri="{FF2B5EF4-FFF2-40B4-BE49-F238E27FC236}">
                  <a16:creationId xmlns:a16="http://schemas.microsoft.com/office/drawing/2014/main" id="{BBBD391D-0E1E-4FA9-BE0A-E1516B215642}"/>
                </a:ext>
              </a:extLst>
            </p:cNvPr>
            <p:cNvGrpSpPr>
              <a:grpSpLocks/>
            </p:cNvGrpSpPr>
            <p:nvPr/>
          </p:nvGrpSpPr>
          <p:grpSpPr bwMode="auto">
            <a:xfrm>
              <a:off x="9018102" y="1628547"/>
              <a:ext cx="2040660" cy="1009055"/>
              <a:chOff x="3086100" y="4065589"/>
              <a:chExt cx="3448050" cy="1704975"/>
            </a:xfrm>
            <a:solidFill>
              <a:srgbClr val="9BBB59">
                <a:lumMod val="50000"/>
              </a:srgbClr>
            </a:solidFill>
          </p:grpSpPr>
          <p:sp>
            <p:nvSpPr>
              <p:cNvPr id="24" name="자유형 19">
                <a:extLst>
                  <a:ext uri="{FF2B5EF4-FFF2-40B4-BE49-F238E27FC236}">
                    <a16:creationId xmlns:a16="http://schemas.microsoft.com/office/drawing/2014/main" id="{DCC3F217-9002-4AC7-9128-5D521465A342}"/>
                  </a:ext>
                </a:extLst>
              </p:cNvPr>
              <p:cNvSpPr/>
              <p:nvPr/>
            </p:nvSpPr>
            <p:spPr>
              <a:xfrm>
                <a:off x="6000750" y="4989513"/>
                <a:ext cx="533400" cy="781050"/>
              </a:xfrm>
              <a:custGeom>
                <a:avLst/>
                <a:gdLst>
                  <a:gd name="connsiteX0" fmla="*/ 0 w 900100"/>
                  <a:gd name="connsiteY0" fmla="*/ 646848 h 646848"/>
                  <a:gd name="connsiteX1" fmla="*/ 450050 w 900100"/>
                  <a:gd name="connsiteY1" fmla="*/ 0 h 646848"/>
                  <a:gd name="connsiteX2" fmla="*/ 900100 w 900100"/>
                  <a:gd name="connsiteY2" fmla="*/ 646848 h 646848"/>
                  <a:gd name="connsiteX3" fmla="*/ 0 w 900100"/>
                  <a:gd name="connsiteY3" fmla="*/ 646848 h 646848"/>
                  <a:gd name="connsiteX0" fmla="*/ 0 w 900100"/>
                  <a:gd name="connsiteY0" fmla="*/ 571500 h 571500"/>
                  <a:gd name="connsiteX1" fmla="*/ 842975 w 900100"/>
                  <a:gd name="connsiteY1" fmla="*/ 0 h 571500"/>
                  <a:gd name="connsiteX2" fmla="*/ 900100 w 900100"/>
                  <a:gd name="connsiteY2" fmla="*/ 571500 h 571500"/>
                  <a:gd name="connsiteX3" fmla="*/ 0 w 900100"/>
                  <a:gd name="connsiteY3" fmla="*/ 571500 h 571500"/>
                  <a:gd name="connsiteX0" fmla="*/ 0 w 1062050"/>
                  <a:gd name="connsiteY0" fmla="*/ 571500 h 571500"/>
                  <a:gd name="connsiteX1" fmla="*/ 842975 w 1062050"/>
                  <a:gd name="connsiteY1" fmla="*/ 0 h 571500"/>
                  <a:gd name="connsiteX2" fmla="*/ 1062050 w 1062050"/>
                  <a:gd name="connsiteY2" fmla="*/ 571500 h 571500"/>
                  <a:gd name="connsiteX3" fmla="*/ 0 w 1062050"/>
                  <a:gd name="connsiteY3" fmla="*/ 571500 h 571500"/>
                  <a:gd name="connsiteX0" fmla="*/ 0 w 533400"/>
                  <a:gd name="connsiteY0" fmla="*/ 781050 h 781050"/>
                  <a:gd name="connsiteX1" fmla="*/ 314325 w 533400"/>
                  <a:gd name="connsiteY1" fmla="*/ 0 h 781050"/>
                  <a:gd name="connsiteX2" fmla="*/ 533400 w 533400"/>
                  <a:gd name="connsiteY2" fmla="*/ 571500 h 781050"/>
                  <a:gd name="connsiteX3" fmla="*/ 0 w 5334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533400" h="781050">
                    <a:moveTo>
                      <a:pt x="0" y="781050"/>
                    </a:moveTo>
                    <a:lnTo>
                      <a:pt x="314325" y="0"/>
                    </a:lnTo>
                    <a:lnTo>
                      <a:pt x="533400" y="571500"/>
                    </a:lnTo>
                    <a:lnTo>
                      <a:pt x="0" y="781050"/>
                    </a:lnTo>
                    <a:close/>
                  </a:path>
                </a:pathLst>
              </a:custGeom>
              <a:grp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sp>
            <p:nvSpPr>
              <p:cNvPr id="25" name="자유형 20">
                <a:extLst>
                  <a:ext uri="{FF2B5EF4-FFF2-40B4-BE49-F238E27FC236}">
                    <a16:creationId xmlns:a16="http://schemas.microsoft.com/office/drawing/2014/main" id="{55CE8C7D-0C30-4A9D-887F-436BDC3B4330}"/>
                  </a:ext>
                </a:extLst>
              </p:cNvPr>
              <p:cNvSpPr/>
              <p:nvPr/>
            </p:nvSpPr>
            <p:spPr>
              <a:xfrm>
                <a:off x="3086100" y="4065589"/>
                <a:ext cx="3228975" cy="1704975"/>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1704975">
                    <a:moveTo>
                      <a:pt x="238125" y="0"/>
                    </a:moveTo>
                    <a:lnTo>
                      <a:pt x="3228975" y="923925"/>
                    </a:lnTo>
                    <a:lnTo>
                      <a:pt x="2914651" y="1704975"/>
                    </a:lnTo>
                    <a:lnTo>
                      <a:pt x="0" y="762000"/>
                    </a:lnTo>
                    <a:lnTo>
                      <a:pt x="238125" y="0"/>
                    </a:lnTo>
                    <a:close/>
                  </a:path>
                </a:pathLst>
              </a:custGeom>
              <a:grp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grpSp>
        <p:sp>
          <p:nvSpPr>
            <p:cNvPr id="26" name="직사각형 26">
              <a:extLst>
                <a:ext uri="{FF2B5EF4-FFF2-40B4-BE49-F238E27FC236}">
                  <a16:creationId xmlns:a16="http://schemas.microsoft.com/office/drawing/2014/main" id="{39080749-7F0F-4EFD-8688-AD13202E7672}"/>
                </a:ext>
              </a:extLst>
            </p:cNvPr>
            <p:cNvSpPr/>
            <p:nvPr/>
          </p:nvSpPr>
          <p:spPr>
            <a:xfrm rot="1040367">
              <a:off x="6861588" y="3206931"/>
              <a:ext cx="1957388" cy="461665"/>
            </a:xfrm>
            <a:prstGeom prst="rect">
              <a:avLst/>
            </a:prstGeom>
          </p:spPr>
          <p:txBody>
            <a:bodyPr wrap="square">
              <a:spAutoFit/>
            </a:bodyPr>
            <a:lstStyle/>
            <a:p>
              <a:pPr rtl="1"/>
              <a:r>
                <a:rPr lang="en-GB" sz="1200" b="1" dirty="0">
                  <a:solidFill>
                    <a:prstClr val="black"/>
                  </a:solidFill>
                  <a:latin typeface="Neo Sans Std Light" panose="020B0304030504040204" pitchFamily="34" charset="0"/>
                  <a:ea typeface="Arial Unicode MS" panose="020B0604020202020204" pitchFamily="34" charset="-128"/>
                  <a:cs typeface="Calibri" panose="020F0502020204030204" pitchFamily="34" charset="0"/>
                </a:rPr>
                <a:t>Infrastructure and supportive investment </a:t>
              </a:r>
            </a:p>
          </p:txBody>
        </p:sp>
        <p:sp>
          <p:nvSpPr>
            <p:cNvPr id="28" name="직사각형 28">
              <a:extLst>
                <a:ext uri="{FF2B5EF4-FFF2-40B4-BE49-F238E27FC236}">
                  <a16:creationId xmlns:a16="http://schemas.microsoft.com/office/drawing/2014/main" id="{BB656224-FB5F-4BE6-AA11-1CF882B38A53}"/>
                </a:ext>
              </a:extLst>
            </p:cNvPr>
            <p:cNvSpPr/>
            <p:nvPr/>
          </p:nvSpPr>
          <p:spPr>
            <a:xfrm rot="1040367">
              <a:off x="8636190" y="2522130"/>
              <a:ext cx="1329788" cy="276999"/>
            </a:xfrm>
            <a:prstGeom prst="rect">
              <a:avLst/>
            </a:prstGeom>
          </p:spPr>
          <p:txBody>
            <a:bodyPr wrap="none">
              <a:spAutoFit/>
            </a:bodyPr>
            <a:lstStyle/>
            <a:p>
              <a:r>
                <a:rPr lang="en-GB" sz="1200" b="1" dirty="0">
                  <a:solidFill>
                    <a:prstClr val="white"/>
                  </a:solidFill>
                  <a:latin typeface="Neo Sans Std Light" panose="020B0304030504040204" pitchFamily="34" charset="0"/>
                  <a:ea typeface="Arial Unicode MS" panose="020B0604020202020204" pitchFamily="34" charset="-128"/>
                  <a:cs typeface="Calibri" panose="020F0502020204030204" pitchFamily="34" charset="0"/>
                </a:rPr>
                <a:t>Access to market</a:t>
              </a:r>
            </a:p>
          </p:txBody>
        </p:sp>
        <p:sp>
          <p:nvSpPr>
            <p:cNvPr id="29" name="직사각형 29">
              <a:extLst>
                <a:ext uri="{FF2B5EF4-FFF2-40B4-BE49-F238E27FC236}">
                  <a16:creationId xmlns:a16="http://schemas.microsoft.com/office/drawing/2014/main" id="{EA595ED5-978B-4F17-B9B5-4D8771C0EC5E}"/>
                </a:ext>
              </a:extLst>
            </p:cNvPr>
            <p:cNvSpPr/>
            <p:nvPr/>
          </p:nvSpPr>
          <p:spPr>
            <a:xfrm rot="1040367">
              <a:off x="9190055" y="1987980"/>
              <a:ext cx="1516634" cy="276999"/>
            </a:xfrm>
            <a:prstGeom prst="rect">
              <a:avLst/>
            </a:prstGeom>
          </p:spPr>
          <p:txBody>
            <a:bodyPr wrap="none">
              <a:spAutoFit/>
            </a:bodyPr>
            <a:lstStyle/>
            <a:p>
              <a:pPr rtl="1"/>
              <a:r>
                <a:rPr lang="en-GB" sz="1200" b="1" dirty="0">
                  <a:solidFill>
                    <a:prstClr val="white"/>
                  </a:solidFill>
                  <a:latin typeface="Neo Sans Std Light" panose="020B0304030504040204" pitchFamily="34" charset="0"/>
                  <a:ea typeface="Arial Unicode MS" panose="020B0604020202020204" pitchFamily="34" charset="-128"/>
                  <a:cs typeface="Calibri" panose="020F0502020204030204" pitchFamily="34" charset="0"/>
                </a:rPr>
                <a:t>Appropriate funding</a:t>
              </a:r>
            </a:p>
          </p:txBody>
        </p:sp>
        <p:sp>
          <p:nvSpPr>
            <p:cNvPr id="30" name="자유형 30">
              <a:extLst>
                <a:ext uri="{FF2B5EF4-FFF2-40B4-BE49-F238E27FC236}">
                  <a16:creationId xmlns:a16="http://schemas.microsoft.com/office/drawing/2014/main" id="{CFF2BC8B-E909-4FA8-9EA3-C426206CD0EE}"/>
                </a:ext>
              </a:extLst>
            </p:cNvPr>
            <p:cNvSpPr/>
            <p:nvPr/>
          </p:nvSpPr>
          <p:spPr bwMode="auto">
            <a:xfrm>
              <a:off x="8009671" y="3286207"/>
              <a:ext cx="645812" cy="502942"/>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 name="connsiteX0" fmla="*/ -1 w 2990849"/>
                <a:gd name="connsiteY0" fmla="*/ 0 h 1704975"/>
                <a:gd name="connsiteX1" fmla="*/ 2990849 w 2990849"/>
                <a:gd name="connsiteY1" fmla="*/ 923925 h 1704975"/>
                <a:gd name="connsiteX2" fmla="*/ 2676525 w 2990849"/>
                <a:gd name="connsiteY2" fmla="*/ 1704975 h 1704975"/>
                <a:gd name="connsiteX3" fmla="*/ -1 w 2990849"/>
                <a:gd name="connsiteY3" fmla="*/ 0 h 1704975"/>
                <a:gd name="connsiteX0" fmla="*/ 0 w 2990850"/>
                <a:gd name="connsiteY0" fmla="*/ 0 h 1704975"/>
                <a:gd name="connsiteX1" fmla="*/ 2990850 w 2990850"/>
                <a:gd name="connsiteY1" fmla="*/ 923925 h 1704975"/>
                <a:gd name="connsiteX2" fmla="*/ 2676526 w 2990850"/>
                <a:gd name="connsiteY2" fmla="*/ 1704975 h 1704975"/>
                <a:gd name="connsiteX3" fmla="*/ 0 w 2990850"/>
                <a:gd name="connsiteY3" fmla="*/ 0 h 1704975"/>
                <a:gd name="connsiteX0" fmla="*/ 0 w 2990850"/>
                <a:gd name="connsiteY0" fmla="*/ 0 h 1704975"/>
                <a:gd name="connsiteX1" fmla="*/ 1336814 w 2990850"/>
                <a:gd name="connsiteY1" fmla="*/ 416852 h 1704975"/>
                <a:gd name="connsiteX2" fmla="*/ 2990850 w 2990850"/>
                <a:gd name="connsiteY2" fmla="*/ 923925 h 1704975"/>
                <a:gd name="connsiteX3" fmla="*/ 2676526 w 2990850"/>
                <a:gd name="connsiteY3" fmla="*/ 1704975 h 1704975"/>
                <a:gd name="connsiteX4" fmla="*/ 0 w 2990850"/>
                <a:gd name="connsiteY4" fmla="*/ 0 h 1704975"/>
                <a:gd name="connsiteX0" fmla="*/ 1392099 w 1706423"/>
                <a:gd name="connsiteY0" fmla="*/ 1288123 h 1288123"/>
                <a:gd name="connsiteX1" fmla="*/ 52387 w 1706423"/>
                <a:gd name="connsiteY1" fmla="*/ 0 h 1288123"/>
                <a:gd name="connsiteX2" fmla="*/ 1706423 w 1706423"/>
                <a:gd name="connsiteY2" fmla="*/ 507073 h 1288123"/>
                <a:gd name="connsiteX3" fmla="*/ 1392099 w 1706423"/>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Lst>
              <a:ahLst/>
              <a:cxnLst>
                <a:cxn ang="0">
                  <a:pos x="connsiteX0" y="connsiteY0"/>
                </a:cxn>
                <a:cxn ang="0">
                  <a:pos x="connsiteX1" y="connsiteY1"/>
                </a:cxn>
                <a:cxn ang="0">
                  <a:pos x="connsiteX2" y="connsiteY2"/>
                </a:cxn>
                <a:cxn ang="0">
                  <a:pos x="connsiteX3" y="connsiteY3"/>
                </a:cxn>
              </a:cxnLst>
              <a:rect l="l" t="t" r="r" b="b"/>
              <a:pathLst>
                <a:path w="1654036" h="1288123">
                  <a:moveTo>
                    <a:pt x="1339712" y="1288123"/>
                  </a:moveTo>
                  <a:cubicBezTo>
                    <a:pt x="1211266" y="503810"/>
                    <a:pt x="1096523" y="498616"/>
                    <a:pt x="0" y="0"/>
                  </a:cubicBezTo>
                  <a:lnTo>
                    <a:pt x="1654036" y="507073"/>
                  </a:lnTo>
                  <a:lnTo>
                    <a:pt x="1339712" y="1288123"/>
                  </a:lnTo>
                  <a:close/>
                </a:path>
              </a:pathLst>
            </a:custGeom>
            <a:solidFill>
              <a:sysClr val="window" lastClr="FFFFFF">
                <a:alpha val="50000"/>
              </a:sysClr>
            </a:soli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sp>
          <p:nvSpPr>
            <p:cNvPr id="31" name="자유형 31">
              <a:extLst>
                <a:ext uri="{FF2B5EF4-FFF2-40B4-BE49-F238E27FC236}">
                  <a16:creationId xmlns:a16="http://schemas.microsoft.com/office/drawing/2014/main" id="{FDBDEBB8-FDDC-4D6B-8CAE-C18726CD453D}"/>
                </a:ext>
              </a:extLst>
            </p:cNvPr>
            <p:cNvSpPr/>
            <p:nvPr/>
          </p:nvSpPr>
          <p:spPr bwMode="auto">
            <a:xfrm>
              <a:off x="8866471" y="2898983"/>
              <a:ext cx="645812" cy="502942"/>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 name="connsiteX0" fmla="*/ -1 w 2990849"/>
                <a:gd name="connsiteY0" fmla="*/ 0 h 1704975"/>
                <a:gd name="connsiteX1" fmla="*/ 2990849 w 2990849"/>
                <a:gd name="connsiteY1" fmla="*/ 923925 h 1704975"/>
                <a:gd name="connsiteX2" fmla="*/ 2676525 w 2990849"/>
                <a:gd name="connsiteY2" fmla="*/ 1704975 h 1704975"/>
                <a:gd name="connsiteX3" fmla="*/ -1 w 2990849"/>
                <a:gd name="connsiteY3" fmla="*/ 0 h 1704975"/>
                <a:gd name="connsiteX0" fmla="*/ 0 w 2990850"/>
                <a:gd name="connsiteY0" fmla="*/ 0 h 1704975"/>
                <a:gd name="connsiteX1" fmla="*/ 2990850 w 2990850"/>
                <a:gd name="connsiteY1" fmla="*/ 923925 h 1704975"/>
                <a:gd name="connsiteX2" fmla="*/ 2676526 w 2990850"/>
                <a:gd name="connsiteY2" fmla="*/ 1704975 h 1704975"/>
                <a:gd name="connsiteX3" fmla="*/ 0 w 2990850"/>
                <a:gd name="connsiteY3" fmla="*/ 0 h 1704975"/>
                <a:gd name="connsiteX0" fmla="*/ 0 w 2990850"/>
                <a:gd name="connsiteY0" fmla="*/ 0 h 1704975"/>
                <a:gd name="connsiteX1" fmla="*/ 1336814 w 2990850"/>
                <a:gd name="connsiteY1" fmla="*/ 416852 h 1704975"/>
                <a:gd name="connsiteX2" fmla="*/ 2990850 w 2990850"/>
                <a:gd name="connsiteY2" fmla="*/ 923925 h 1704975"/>
                <a:gd name="connsiteX3" fmla="*/ 2676526 w 2990850"/>
                <a:gd name="connsiteY3" fmla="*/ 1704975 h 1704975"/>
                <a:gd name="connsiteX4" fmla="*/ 0 w 2990850"/>
                <a:gd name="connsiteY4" fmla="*/ 0 h 1704975"/>
                <a:gd name="connsiteX0" fmla="*/ 1392099 w 1706423"/>
                <a:gd name="connsiteY0" fmla="*/ 1288123 h 1288123"/>
                <a:gd name="connsiteX1" fmla="*/ 52387 w 1706423"/>
                <a:gd name="connsiteY1" fmla="*/ 0 h 1288123"/>
                <a:gd name="connsiteX2" fmla="*/ 1706423 w 1706423"/>
                <a:gd name="connsiteY2" fmla="*/ 507073 h 1288123"/>
                <a:gd name="connsiteX3" fmla="*/ 1392099 w 1706423"/>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Lst>
              <a:ahLst/>
              <a:cxnLst>
                <a:cxn ang="0">
                  <a:pos x="connsiteX0" y="connsiteY0"/>
                </a:cxn>
                <a:cxn ang="0">
                  <a:pos x="connsiteX1" y="connsiteY1"/>
                </a:cxn>
                <a:cxn ang="0">
                  <a:pos x="connsiteX2" y="connsiteY2"/>
                </a:cxn>
                <a:cxn ang="0">
                  <a:pos x="connsiteX3" y="connsiteY3"/>
                </a:cxn>
              </a:cxnLst>
              <a:rect l="l" t="t" r="r" b="b"/>
              <a:pathLst>
                <a:path w="1654036" h="1288123">
                  <a:moveTo>
                    <a:pt x="1339712" y="1288123"/>
                  </a:moveTo>
                  <a:cubicBezTo>
                    <a:pt x="1211266" y="503810"/>
                    <a:pt x="1096523" y="498616"/>
                    <a:pt x="0" y="0"/>
                  </a:cubicBezTo>
                  <a:lnTo>
                    <a:pt x="1654036" y="507073"/>
                  </a:lnTo>
                  <a:lnTo>
                    <a:pt x="1339712" y="1288123"/>
                  </a:lnTo>
                  <a:close/>
                </a:path>
              </a:pathLst>
            </a:custGeom>
            <a:solidFill>
              <a:sysClr val="window" lastClr="FFFFFF">
                <a:alpha val="50000"/>
              </a:sysClr>
            </a:soli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sp>
          <p:nvSpPr>
            <p:cNvPr id="32" name="자유형 32">
              <a:extLst>
                <a:ext uri="{FF2B5EF4-FFF2-40B4-BE49-F238E27FC236}">
                  <a16:creationId xmlns:a16="http://schemas.microsoft.com/office/drawing/2014/main" id="{9ABB147F-B001-4DF5-89A4-5C0C32735202}"/>
                </a:ext>
              </a:extLst>
            </p:cNvPr>
            <p:cNvSpPr/>
            <p:nvPr/>
          </p:nvSpPr>
          <p:spPr bwMode="auto">
            <a:xfrm>
              <a:off x="9618311" y="2489283"/>
              <a:ext cx="645812" cy="502942"/>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 name="connsiteX0" fmla="*/ -1 w 2990849"/>
                <a:gd name="connsiteY0" fmla="*/ 0 h 1704975"/>
                <a:gd name="connsiteX1" fmla="*/ 2990849 w 2990849"/>
                <a:gd name="connsiteY1" fmla="*/ 923925 h 1704975"/>
                <a:gd name="connsiteX2" fmla="*/ 2676525 w 2990849"/>
                <a:gd name="connsiteY2" fmla="*/ 1704975 h 1704975"/>
                <a:gd name="connsiteX3" fmla="*/ -1 w 2990849"/>
                <a:gd name="connsiteY3" fmla="*/ 0 h 1704975"/>
                <a:gd name="connsiteX0" fmla="*/ 0 w 2990850"/>
                <a:gd name="connsiteY0" fmla="*/ 0 h 1704975"/>
                <a:gd name="connsiteX1" fmla="*/ 2990850 w 2990850"/>
                <a:gd name="connsiteY1" fmla="*/ 923925 h 1704975"/>
                <a:gd name="connsiteX2" fmla="*/ 2676526 w 2990850"/>
                <a:gd name="connsiteY2" fmla="*/ 1704975 h 1704975"/>
                <a:gd name="connsiteX3" fmla="*/ 0 w 2990850"/>
                <a:gd name="connsiteY3" fmla="*/ 0 h 1704975"/>
                <a:gd name="connsiteX0" fmla="*/ 0 w 2990850"/>
                <a:gd name="connsiteY0" fmla="*/ 0 h 1704975"/>
                <a:gd name="connsiteX1" fmla="*/ 1336814 w 2990850"/>
                <a:gd name="connsiteY1" fmla="*/ 416852 h 1704975"/>
                <a:gd name="connsiteX2" fmla="*/ 2990850 w 2990850"/>
                <a:gd name="connsiteY2" fmla="*/ 923925 h 1704975"/>
                <a:gd name="connsiteX3" fmla="*/ 2676526 w 2990850"/>
                <a:gd name="connsiteY3" fmla="*/ 1704975 h 1704975"/>
                <a:gd name="connsiteX4" fmla="*/ 0 w 2990850"/>
                <a:gd name="connsiteY4" fmla="*/ 0 h 1704975"/>
                <a:gd name="connsiteX0" fmla="*/ 1392099 w 1706423"/>
                <a:gd name="connsiteY0" fmla="*/ 1288123 h 1288123"/>
                <a:gd name="connsiteX1" fmla="*/ 52387 w 1706423"/>
                <a:gd name="connsiteY1" fmla="*/ 0 h 1288123"/>
                <a:gd name="connsiteX2" fmla="*/ 1706423 w 1706423"/>
                <a:gd name="connsiteY2" fmla="*/ 507073 h 1288123"/>
                <a:gd name="connsiteX3" fmla="*/ 1392099 w 1706423"/>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Lst>
              <a:ahLst/>
              <a:cxnLst>
                <a:cxn ang="0">
                  <a:pos x="connsiteX0" y="connsiteY0"/>
                </a:cxn>
                <a:cxn ang="0">
                  <a:pos x="connsiteX1" y="connsiteY1"/>
                </a:cxn>
                <a:cxn ang="0">
                  <a:pos x="connsiteX2" y="connsiteY2"/>
                </a:cxn>
                <a:cxn ang="0">
                  <a:pos x="connsiteX3" y="connsiteY3"/>
                </a:cxn>
              </a:cxnLst>
              <a:rect l="l" t="t" r="r" b="b"/>
              <a:pathLst>
                <a:path w="1654036" h="1288123">
                  <a:moveTo>
                    <a:pt x="1339712" y="1288123"/>
                  </a:moveTo>
                  <a:cubicBezTo>
                    <a:pt x="1211266" y="503810"/>
                    <a:pt x="1096523" y="498616"/>
                    <a:pt x="0" y="0"/>
                  </a:cubicBezTo>
                  <a:lnTo>
                    <a:pt x="1654036" y="507073"/>
                  </a:lnTo>
                  <a:lnTo>
                    <a:pt x="1339712" y="1288123"/>
                  </a:lnTo>
                  <a:close/>
                </a:path>
              </a:pathLst>
            </a:custGeom>
            <a:solidFill>
              <a:sysClr val="window" lastClr="FFFFFF">
                <a:alpha val="50000"/>
              </a:sysClr>
            </a:soli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sp>
          <p:nvSpPr>
            <p:cNvPr id="33" name="자유형 33">
              <a:extLst>
                <a:ext uri="{FF2B5EF4-FFF2-40B4-BE49-F238E27FC236}">
                  <a16:creationId xmlns:a16="http://schemas.microsoft.com/office/drawing/2014/main" id="{6BA059EA-7BB5-4616-8D83-A6DC91DACCCB}"/>
                </a:ext>
              </a:extLst>
            </p:cNvPr>
            <p:cNvSpPr/>
            <p:nvPr/>
          </p:nvSpPr>
          <p:spPr bwMode="auto">
            <a:xfrm>
              <a:off x="10258080" y="1989168"/>
              <a:ext cx="645812" cy="502942"/>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 name="connsiteX0" fmla="*/ -1 w 2990849"/>
                <a:gd name="connsiteY0" fmla="*/ 0 h 1704975"/>
                <a:gd name="connsiteX1" fmla="*/ 2990849 w 2990849"/>
                <a:gd name="connsiteY1" fmla="*/ 923925 h 1704975"/>
                <a:gd name="connsiteX2" fmla="*/ 2676525 w 2990849"/>
                <a:gd name="connsiteY2" fmla="*/ 1704975 h 1704975"/>
                <a:gd name="connsiteX3" fmla="*/ -1 w 2990849"/>
                <a:gd name="connsiteY3" fmla="*/ 0 h 1704975"/>
                <a:gd name="connsiteX0" fmla="*/ 0 w 2990850"/>
                <a:gd name="connsiteY0" fmla="*/ 0 h 1704975"/>
                <a:gd name="connsiteX1" fmla="*/ 2990850 w 2990850"/>
                <a:gd name="connsiteY1" fmla="*/ 923925 h 1704975"/>
                <a:gd name="connsiteX2" fmla="*/ 2676526 w 2990850"/>
                <a:gd name="connsiteY2" fmla="*/ 1704975 h 1704975"/>
                <a:gd name="connsiteX3" fmla="*/ 0 w 2990850"/>
                <a:gd name="connsiteY3" fmla="*/ 0 h 1704975"/>
                <a:gd name="connsiteX0" fmla="*/ 0 w 2990850"/>
                <a:gd name="connsiteY0" fmla="*/ 0 h 1704975"/>
                <a:gd name="connsiteX1" fmla="*/ 1336814 w 2990850"/>
                <a:gd name="connsiteY1" fmla="*/ 416852 h 1704975"/>
                <a:gd name="connsiteX2" fmla="*/ 2990850 w 2990850"/>
                <a:gd name="connsiteY2" fmla="*/ 923925 h 1704975"/>
                <a:gd name="connsiteX3" fmla="*/ 2676526 w 2990850"/>
                <a:gd name="connsiteY3" fmla="*/ 1704975 h 1704975"/>
                <a:gd name="connsiteX4" fmla="*/ 0 w 2990850"/>
                <a:gd name="connsiteY4" fmla="*/ 0 h 1704975"/>
                <a:gd name="connsiteX0" fmla="*/ 1392099 w 1706423"/>
                <a:gd name="connsiteY0" fmla="*/ 1288123 h 1288123"/>
                <a:gd name="connsiteX1" fmla="*/ 52387 w 1706423"/>
                <a:gd name="connsiteY1" fmla="*/ 0 h 1288123"/>
                <a:gd name="connsiteX2" fmla="*/ 1706423 w 1706423"/>
                <a:gd name="connsiteY2" fmla="*/ 507073 h 1288123"/>
                <a:gd name="connsiteX3" fmla="*/ 1392099 w 1706423"/>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 name="connsiteX0" fmla="*/ 1339712 w 1654036"/>
                <a:gd name="connsiteY0" fmla="*/ 1288123 h 1288123"/>
                <a:gd name="connsiteX1" fmla="*/ 0 w 1654036"/>
                <a:gd name="connsiteY1" fmla="*/ 0 h 1288123"/>
                <a:gd name="connsiteX2" fmla="*/ 1654036 w 1654036"/>
                <a:gd name="connsiteY2" fmla="*/ 507073 h 1288123"/>
                <a:gd name="connsiteX3" fmla="*/ 1339712 w 1654036"/>
                <a:gd name="connsiteY3" fmla="*/ 1288123 h 1288123"/>
              </a:gdLst>
              <a:ahLst/>
              <a:cxnLst>
                <a:cxn ang="0">
                  <a:pos x="connsiteX0" y="connsiteY0"/>
                </a:cxn>
                <a:cxn ang="0">
                  <a:pos x="connsiteX1" y="connsiteY1"/>
                </a:cxn>
                <a:cxn ang="0">
                  <a:pos x="connsiteX2" y="connsiteY2"/>
                </a:cxn>
                <a:cxn ang="0">
                  <a:pos x="connsiteX3" y="connsiteY3"/>
                </a:cxn>
              </a:cxnLst>
              <a:rect l="l" t="t" r="r" b="b"/>
              <a:pathLst>
                <a:path w="1654036" h="1288123">
                  <a:moveTo>
                    <a:pt x="1339712" y="1288123"/>
                  </a:moveTo>
                  <a:cubicBezTo>
                    <a:pt x="1211266" y="503810"/>
                    <a:pt x="1096523" y="498616"/>
                    <a:pt x="0" y="0"/>
                  </a:cubicBezTo>
                  <a:lnTo>
                    <a:pt x="1654036" y="507073"/>
                  </a:lnTo>
                  <a:lnTo>
                    <a:pt x="1339712" y="1288123"/>
                  </a:lnTo>
                  <a:close/>
                </a:path>
              </a:pathLst>
            </a:custGeom>
            <a:solidFill>
              <a:sysClr val="window" lastClr="FFFFFF">
                <a:alpha val="50000"/>
              </a:sysClr>
            </a:soli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grpSp>
          <p:nvGrpSpPr>
            <p:cNvPr id="34" name="그룹 10">
              <a:extLst>
                <a:ext uri="{FF2B5EF4-FFF2-40B4-BE49-F238E27FC236}">
                  <a16:creationId xmlns:a16="http://schemas.microsoft.com/office/drawing/2014/main" id="{F69216CF-D1A0-4EA6-98E4-FAE975DB4D68}"/>
                </a:ext>
              </a:extLst>
            </p:cNvPr>
            <p:cNvGrpSpPr>
              <a:grpSpLocks/>
            </p:cNvGrpSpPr>
            <p:nvPr/>
          </p:nvGrpSpPr>
          <p:grpSpPr bwMode="auto">
            <a:xfrm>
              <a:off x="5741020" y="3206127"/>
              <a:ext cx="2040661" cy="1009055"/>
              <a:chOff x="3086099" y="4065589"/>
              <a:chExt cx="3448051" cy="1704975"/>
            </a:xfrm>
          </p:grpSpPr>
          <p:sp>
            <p:nvSpPr>
              <p:cNvPr id="35" name="자유형 8">
                <a:extLst>
                  <a:ext uri="{FF2B5EF4-FFF2-40B4-BE49-F238E27FC236}">
                    <a16:creationId xmlns:a16="http://schemas.microsoft.com/office/drawing/2014/main" id="{8C7C7899-AF63-480F-BD28-516BB078EA7D}"/>
                  </a:ext>
                </a:extLst>
              </p:cNvPr>
              <p:cNvSpPr/>
              <p:nvPr/>
            </p:nvSpPr>
            <p:spPr>
              <a:xfrm>
                <a:off x="6000750" y="4989513"/>
                <a:ext cx="533400" cy="781050"/>
              </a:xfrm>
              <a:custGeom>
                <a:avLst/>
                <a:gdLst>
                  <a:gd name="connsiteX0" fmla="*/ 0 w 900100"/>
                  <a:gd name="connsiteY0" fmla="*/ 646848 h 646848"/>
                  <a:gd name="connsiteX1" fmla="*/ 450050 w 900100"/>
                  <a:gd name="connsiteY1" fmla="*/ 0 h 646848"/>
                  <a:gd name="connsiteX2" fmla="*/ 900100 w 900100"/>
                  <a:gd name="connsiteY2" fmla="*/ 646848 h 646848"/>
                  <a:gd name="connsiteX3" fmla="*/ 0 w 900100"/>
                  <a:gd name="connsiteY3" fmla="*/ 646848 h 646848"/>
                  <a:gd name="connsiteX0" fmla="*/ 0 w 900100"/>
                  <a:gd name="connsiteY0" fmla="*/ 571500 h 571500"/>
                  <a:gd name="connsiteX1" fmla="*/ 842975 w 900100"/>
                  <a:gd name="connsiteY1" fmla="*/ 0 h 571500"/>
                  <a:gd name="connsiteX2" fmla="*/ 900100 w 900100"/>
                  <a:gd name="connsiteY2" fmla="*/ 571500 h 571500"/>
                  <a:gd name="connsiteX3" fmla="*/ 0 w 900100"/>
                  <a:gd name="connsiteY3" fmla="*/ 571500 h 571500"/>
                  <a:gd name="connsiteX0" fmla="*/ 0 w 1062050"/>
                  <a:gd name="connsiteY0" fmla="*/ 571500 h 571500"/>
                  <a:gd name="connsiteX1" fmla="*/ 842975 w 1062050"/>
                  <a:gd name="connsiteY1" fmla="*/ 0 h 571500"/>
                  <a:gd name="connsiteX2" fmla="*/ 1062050 w 1062050"/>
                  <a:gd name="connsiteY2" fmla="*/ 571500 h 571500"/>
                  <a:gd name="connsiteX3" fmla="*/ 0 w 1062050"/>
                  <a:gd name="connsiteY3" fmla="*/ 571500 h 571500"/>
                  <a:gd name="connsiteX0" fmla="*/ 0 w 533400"/>
                  <a:gd name="connsiteY0" fmla="*/ 781050 h 781050"/>
                  <a:gd name="connsiteX1" fmla="*/ 314325 w 533400"/>
                  <a:gd name="connsiteY1" fmla="*/ 0 h 781050"/>
                  <a:gd name="connsiteX2" fmla="*/ 533400 w 533400"/>
                  <a:gd name="connsiteY2" fmla="*/ 571500 h 781050"/>
                  <a:gd name="connsiteX3" fmla="*/ 0 w 5334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533400" h="781050">
                    <a:moveTo>
                      <a:pt x="0" y="781050"/>
                    </a:moveTo>
                    <a:lnTo>
                      <a:pt x="314325" y="0"/>
                    </a:lnTo>
                    <a:lnTo>
                      <a:pt x="533400" y="571500"/>
                    </a:lnTo>
                    <a:lnTo>
                      <a:pt x="0" y="781050"/>
                    </a:lnTo>
                    <a:close/>
                  </a:path>
                </a:pathLst>
              </a:custGeom>
              <a:gradFill>
                <a:gsLst>
                  <a:gs pos="0">
                    <a:sysClr val="window" lastClr="FFFFFF"/>
                  </a:gs>
                  <a:gs pos="80000">
                    <a:sysClr val="window" lastClr="FFFFFF">
                      <a:lumMod val="75000"/>
                    </a:sysClr>
                  </a:gs>
                  <a:gs pos="100000">
                    <a:sysClr val="window" lastClr="FFFFFF">
                      <a:lumMod val="75000"/>
                    </a:sysClr>
                  </a:gs>
                </a:gsLst>
                <a:lin ang="1200000" scaled="0"/>
              </a:gra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sp>
            <p:nvSpPr>
              <p:cNvPr id="36" name="자유형 9">
                <a:extLst>
                  <a:ext uri="{FF2B5EF4-FFF2-40B4-BE49-F238E27FC236}">
                    <a16:creationId xmlns:a16="http://schemas.microsoft.com/office/drawing/2014/main" id="{A4F46F67-945B-45A6-B366-5E8C0156FC3B}"/>
                  </a:ext>
                </a:extLst>
              </p:cNvPr>
              <p:cNvSpPr/>
              <p:nvPr/>
            </p:nvSpPr>
            <p:spPr>
              <a:xfrm>
                <a:off x="3086099" y="4065589"/>
                <a:ext cx="3228974" cy="1704975"/>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1704975">
                    <a:moveTo>
                      <a:pt x="238125" y="0"/>
                    </a:moveTo>
                    <a:lnTo>
                      <a:pt x="3228975" y="923925"/>
                    </a:lnTo>
                    <a:lnTo>
                      <a:pt x="2914651" y="1704975"/>
                    </a:lnTo>
                    <a:lnTo>
                      <a:pt x="0" y="762000"/>
                    </a:lnTo>
                    <a:lnTo>
                      <a:pt x="238125" y="0"/>
                    </a:lnTo>
                    <a:close/>
                  </a:path>
                </a:pathLst>
              </a:custGeom>
              <a:gradFill>
                <a:gsLst>
                  <a:gs pos="0">
                    <a:sysClr val="window" lastClr="FFFFFF">
                      <a:lumMod val="85000"/>
                    </a:sysClr>
                  </a:gs>
                  <a:gs pos="80000">
                    <a:sysClr val="window" lastClr="FFFFFF">
                      <a:lumMod val="95000"/>
                    </a:sysClr>
                  </a:gs>
                  <a:gs pos="100000">
                    <a:sysClr val="window" lastClr="FFFFFF">
                      <a:lumMod val="95000"/>
                    </a:sysClr>
                  </a:gs>
                </a:gsLst>
                <a:lin ang="16200000" scaled="0"/>
              </a:gra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Neo Sans Std Light" panose="020B0304030504040204" pitchFamily="34" charset="0"/>
                  <a:ea typeface="맑은 고딕" panose="020B0503020000020004" pitchFamily="34" charset="-127"/>
                  <a:cs typeface="Calibri" panose="020F0502020204030204" pitchFamily="34" charset="0"/>
                </a:endParaRPr>
              </a:p>
            </p:txBody>
          </p:sp>
        </p:grpSp>
        <p:grpSp>
          <p:nvGrpSpPr>
            <p:cNvPr id="37" name="그룹 10">
              <a:extLst>
                <a:ext uri="{FF2B5EF4-FFF2-40B4-BE49-F238E27FC236}">
                  <a16:creationId xmlns:a16="http://schemas.microsoft.com/office/drawing/2014/main" id="{E5AB4088-11DE-44AA-973A-998B3A90AE48}"/>
                </a:ext>
              </a:extLst>
            </p:cNvPr>
            <p:cNvGrpSpPr>
              <a:grpSpLocks/>
            </p:cNvGrpSpPr>
            <p:nvPr/>
          </p:nvGrpSpPr>
          <p:grpSpPr bwMode="auto">
            <a:xfrm>
              <a:off x="4703369" y="3431040"/>
              <a:ext cx="2040660" cy="1009055"/>
              <a:chOff x="3086100" y="4065588"/>
              <a:chExt cx="3448050" cy="1704975"/>
            </a:xfrm>
          </p:grpSpPr>
          <p:sp>
            <p:nvSpPr>
              <p:cNvPr id="38" name="자유형 8">
                <a:extLst>
                  <a:ext uri="{FF2B5EF4-FFF2-40B4-BE49-F238E27FC236}">
                    <a16:creationId xmlns:a16="http://schemas.microsoft.com/office/drawing/2014/main" id="{862677AD-8C47-4F46-82F5-5D0A0B67F3FF}"/>
                  </a:ext>
                </a:extLst>
              </p:cNvPr>
              <p:cNvSpPr/>
              <p:nvPr/>
            </p:nvSpPr>
            <p:spPr>
              <a:xfrm>
                <a:off x="6000750" y="4989513"/>
                <a:ext cx="533400" cy="781050"/>
              </a:xfrm>
              <a:custGeom>
                <a:avLst/>
                <a:gdLst>
                  <a:gd name="connsiteX0" fmla="*/ 0 w 900100"/>
                  <a:gd name="connsiteY0" fmla="*/ 646848 h 646848"/>
                  <a:gd name="connsiteX1" fmla="*/ 450050 w 900100"/>
                  <a:gd name="connsiteY1" fmla="*/ 0 h 646848"/>
                  <a:gd name="connsiteX2" fmla="*/ 900100 w 900100"/>
                  <a:gd name="connsiteY2" fmla="*/ 646848 h 646848"/>
                  <a:gd name="connsiteX3" fmla="*/ 0 w 900100"/>
                  <a:gd name="connsiteY3" fmla="*/ 646848 h 646848"/>
                  <a:gd name="connsiteX0" fmla="*/ 0 w 900100"/>
                  <a:gd name="connsiteY0" fmla="*/ 571500 h 571500"/>
                  <a:gd name="connsiteX1" fmla="*/ 842975 w 900100"/>
                  <a:gd name="connsiteY1" fmla="*/ 0 h 571500"/>
                  <a:gd name="connsiteX2" fmla="*/ 900100 w 900100"/>
                  <a:gd name="connsiteY2" fmla="*/ 571500 h 571500"/>
                  <a:gd name="connsiteX3" fmla="*/ 0 w 900100"/>
                  <a:gd name="connsiteY3" fmla="*/ 571500 h 571500"/>
                  <a:gd name="connsiteX0" fmla="*/ 0 w 1062050"/>
                  <a:gd name="connsiteY0" fmla="*/ 571500 h 571500"/>
                  <a:gd name="connsiteX1" fmla="*/ 842975 w 1062050"/>
                  <a:gd name="connsiteY1" fmla="*/ 0 h 571500"/>
                  <a:gd name="connsiteX2" fmla="*/ 1062050 w 1062050"/>
                  <a:gd name="connsiteY2" fmla="*/ 571500 h 571500"/>
                  <a:gd name="connsiteX3" fmla="*/ 0 w 1062050"/>
                  <a:gd name="connsiteY3" fmla="*/ 571500 h 571500"/>
                  <a:gd name="connsiteX0" fmla="*/ 0 w 533400"/>
                  <a:gd name="connsiteY0" fmla="*/ 781050 h 781050"/>
                  <a:gd name="connsiteX1" fmla="*/ 314325 w 533400"/>
                  <a:gd name="connsiteY1" fmla="*/ 0 h 781050"/>
                  <a:gd name="connsiteX2" fmla="*/ 533400 w 533400"/>
                  <a:gd name="connsiteY2" fmla="*/ 571500 h 781050"/>
                  <a:gd name="connsiteX3" fmla="*/ 0 w 5334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533400" h="781050">
                    <a:moveTo>
                      <a:pt x="0" y="781050"/>
                    </a:moveTo>
                    <a:lnTo>
                      <a:pt x="314325" y="0"/>
                    </a:lnTo>
                    <a:lnTo>
                      <a:pt x="533400" y="571500"/>
                    </a:lnTo>
                    <a:lnTo>
                      <a:pt x="0" y="781050"/>
                    </a:lnTo>
                    <a:close/>
                  </a:path>
                </a:pathLst>
              </a:custGeom>
              <a:gradFill>
                <a:gsLst>
                  <a:gs pos="0">
                    <a:sysClr val="window" lastClr="FFFFFF"/>
                  </a:gs>
                  <a:gs pos="80000">
                    <a:sysClr val="window" lastClr="FFFFFF">
                      <a:lumMod val="75000"/>
                    </a:sysClr>
                  </a:gs>
                  <a:gs pos="100000">
                    <a:sysClr val="window" lastClr="FFFFFF">
                      <a:lumMod val="75000"/>
                    </a:sysClr>
                  </a:gs>
                </a:gsLst>
                <a:lin ang="1200000" scaled="0"/>
              </a:gra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sp>
            <p:nvSpPr>
              <p:cNvPr id="39" name="자유형 9">
                <a:extLst>
                  <a:ext uri="{FF2B5EF4-FFF2-40B4-BE49-F238E27FC236}">
                    <a16:creationId xmlns:a16="http://schemas.microsoft.com/office/drawing/2014/main" id="{7840EA71-77E9-4AFF-8B27-879BF5E24D4D}"/>
                  </a:ext>
                </a:extLst>
              </p:cNvPr>
              <p:cNvSpPr/>
              <p:nvPr/>
            </p:nvSpPr>
            <p:spPr>
              <a:xfrm>
                <a:off x="3086100" y="4065588"/>
                <a:ext cx="3228975" cy="1704975"/>
              </a:xfrm>
              <a:custGeom>
                <a:avLst/>
                <a:gdLst>
                  <a:gd name="connsiteX0" fmla="*/ 0 w 2925325"/>
                  <a:gd name="connsiteY0" fmla="*/ 0 h 945105"/>
                  <a:gd name="connsiteX1" fmla="*/ 2925325 w 2925325"/>
                  <a:gd name="connsiteY1" fmla="*/ 0 h 945105"/>
                  <a:gd name="connsiteX2" fmla="*/ 2925325 w 2925325"/>
                  <a:gd name="connsiteY2" fmla="*/ 945105 h 945105"/>
                  <a:gd name="connsiteX3" fmla="*/ 0 w 2925325"/>
                  <a:gd name="connsiteY3" fmla="*/ 945105 h 945105"/>
                  <a:gd name="connsiteX4" fmla="*/ 0 w 2925325"/>
                  <a:gd name="connsiteY4" fmla="*/ 0 h 945105"/>
                  <a:gd name="connsiteX0" fmla="*/ 0 w 3048930"/>
                  <a:gd name="connsiteY0" fmla="*/ 0 h 1531473"/>
                  <a:gd name="connsiteX1" fmla="*/ 2925325 w 3048930"/>
                  <a:gd name="connsiteY1" fmla="*/ 0 h 1531473"/>
                  <a:gd name="connsiteX2" fmla="*/ 3048930 w 3048930"/>
                  <a:gd name="connsiteY2" fmla="*/ 1531473 h 1531473"/>
                  <a:gd name="connsiteX3" fmla="*/ 0 w 3048930"/>
                  <a:gd name="connsiteY3" fmla="*/ 945105 h 1531473"/>
                  <a:gd name="connsiteX4" fmla="*/ 0 w 3048930"/>
                  <a:gd name="connsiteY4" fmla="*/ 0 h 1531473"/>
                  <a:gd name="connsiteX0" fmla="*/ 0 w 3363254"/>
                  <a:gd name="connsiteY0" fmla="*/ 0 h 1531473"/>
                  <a:gd name="connsiteX1" fmla="*/ 3363254 w 3363254"/>
                  <a:gd name="connsiteY1" fmla="*/ 750423 h 1531473"/>
                  <a:gd name="connsiteX2" fmla="*/ 3048930 w 3363254"/>
                  <a:gd name="connsiteY2" fmla="*/ 1531473 h 1531473"/>
                  <a:gd name="connsiteX3" fmla="*/ 0 w 3363254"/>
                  <a:gd name="connsiteY3" fmla="*/ 945105 h 1531473"/>
                  <a:gd name="connsiteX4" fmla="*/ 0 w 3363254"/>
                  <a:gd name="connsiteY4" fmla="*/ 0 h 1531473"/>
                  <a:gd name="connsiteX0" fmla="*/ 372404 w 3363254"/>
                  <a:gd name="connsiteY0" fmla="*/ 0 h 1704975"/>
                  <a:gd name="connsiteX1" fmla="*/ 3363254 w 3363254"/>
                  <a:gd name="connsiteY1" fmla="*/ 923925 h 1704975"/>
                  <a:gd name="connsiteX2" fmla="*/ 3048930 w 3363254"/>
                  <a:gd name="connsiteY2" fmla="*/ 1704975 h 1704975"/>
                  <a:gd name="connsiteX3" fmla="*/ 0 w 3363254"/>
                  <a:gd name="connsiteY3" fmla="*/ 1118607 h 1704975"/>
                  <a:gd name="connsiteX4" fmla="*/ 372404 w 3363254"/>
                  <a:gd name="connsiteY4" fmla="*/ 0 h 1704975"/>
                  <a:gd name="connsiteX0" fmla="*/ 238125 w 3228975"/>
                  <a:gd name="connsiteY0" fmla="*/ 0 h 1704975"/>
                  <a:gd name="connsiteX1" fmla="*/ 3228975 w 3228975"/>
                  <a:gd name="connsiteY1" fmla="*/ 923925 h 1704975"/>
                  <a:gd name="connsiteX2" fmla="*/ 2914651 w 3228975"/>
                  <a:gd name="connsiteY2" fmla="*/ 1704975 h 1704975"/>
                  <a:gd name="connsiteX3" fmla="*/ 0 w 3228975"/>
                  <a:gd name="connsiteY3" fmla="*/ 762000 h 1704975"/>
                  <a:gd name="connsiteX4" fmla="*/ 238125 w 3228975"/>
                  <a:gd name="connsiteY4" fmla="*/ 0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1704975">
                    <a:moveTo>
                      <a:pt x="238125" y="0"/>
                    </a:moveTo>
                    <a:lnTo>
                      <a:pt x="3228975" y="923925"/>
                    </a:lnTo>
                    <a:lnTo>
                      <a:pt x="2914651" y="1704975"/>
                    </a:lnTo>
                    <a:lnTo>
                      <a:pt x="0" y="762000"/>
                    </a:lnTo>
                    <a:lnTo>
                      <a:pt x="238125" y="0"/>
                    </a:lnTo>
                    <a:close/>
                  </a:path>
                </a:pathLst>
              </a:custGeom>
              <a:gradFill>
                <a:gsLst>
                  <a:gs pos="0">
                    <a:sysClr val="window" lastClr="FFFFFF">
                      <a:lumMod val="85000"/>
                    </a:sysClr>
                  </a:gs>
                  <a:gs pos="80000">
                    <a:sysClr val="window" lastClr="FFFFFF">
                      <a:lumMod val="95000"/>
                    </a:sysClr>
                  </a:gs>
                  <a:gs pos="100000">
                    <a:sysClr val="window" lastClr="FFFFFF">
                      <a:lumMod val="95000"/>
                    </a:sysClr>
                  </a:gs>
                </a:gsLst>
                <a:lin ang="16200000" scaled="0"/>
              </a:gradFill>
              <a:ln w="25400" cap="flat" cmpd="sng" algn="ctr">
                <a:noFill/>
                <a:prstDash val="solid"/>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Calibri" panose="020F0502020204030204" pitchFamily="34" charset="0"/>
                </a:endParaRPr>
              </a:p>
            </p:txBody>
          </p:sp>
        </p:grpSp>
        <p:sp>
          <p:nvSpPr>
            <p:cNvPr id="40" name="직사각형 26">
              <a:extLst>
                <a:ext uri="{FF2B5EF4-FFF2-40B4-BE49-F238E27FC236}">
                  <a16:creationId xmlns:a16="http://schemas.microsoft.com/office/drawing/2014/main" id="{3230F258-AC88-42E2-BEFD-E154A7725613}"/>
                </a:ext>
              </a:extLst>
            </p:cNvPr>
            <p:cNvSpPr/>
            <p:nvPr/>
          </p:nvSpPr>
          <p:spPr>
            <a:xfrm rot="1040367">
              <a:off x="5805826" y="3570316"/>
              <a:ext cx="1740798" cy="276999"/>
            </a:xfrm>
            <a:prstGeom prst="rect">
              <a:avLst/>
            </a:prstGeom>
          </p:spPr>
          <p:txBody>
            <a:bodyPr wrap="none">
              <a:spAutoFit/>
            </a:bodyPr>
            <a:lstStyle/>
            <a:p>
              <a:pPr rtl="1"/>
              <a:r>
                <a:rPr lang="en-GB" sz="1200" b="1" dirty="0">
                  <a:solidFill>
                    <a:prstClr val="black"/>
                  </a:solidFill>
                  <a:latin typeface="Neo Sans Std Light" panose="020B0304030504040204" pitchFamily="34" charset="0"/>
                  <a:ea typeface="Arial Unicode MS" panose="020B0604020202020204" pitchFamily="34" charset="-128"/>
                  <a:cs typeface="Calibri" panose="020F0502020204030204" pitchFamily="34" charset="0"/>
                </a:rPr>
                <a:t>Intelligent partnerships</a:t>
              </a:r>
            </a:p>
          </p:txBody>
        </p:sp>
        <p:sp>
          <p:nvSpPr>
            <p:cNvPr id="41" name="직사각형 26">
              <a:extLst>
                <a:ext uri="{FF2B5EF4-FFF2-40B4-BE49-F238E27FC236}">
                  <a16:creationId xmlns:a16="http://schemas.microsoft.com/office/drawing/2014/main" id="{53701B7E-5137-43D7-9C43-5B45BCB70A0C}"/>
                </a:ext>
              </a:extLst>
            </p:cNvPr>
            <p:cNvSpPr/>
            <p:nvPr/>
          </p:nvSpPr>
          <p:spPr>
            <a:xfrm rot="1040367">
              <a:off x="4718249" y="3808721"/>
              <a:ext cx="1885003" cy="276999"/>
            </a:xfrm>
            <a:prstGeom prst="rect">
              <a:avLst/>
            </a:prstGeom>
          </p:spPr>
          <p:txBody>
            <a:bodyPr wrap="none">
              <a:spAutoFit/>
            </a:bodyPr>
            <a:lstStyle/>
            <a:p>
              <a:pPr rtl="1"/>
              <a:r>
                <a:rPr lang="en-GB" sz="1200" b="1" dirty="0">
                  <a:solidFill>
                    <a:prstClr val="black"/>
                  </a:solidFill>
                  <a:latin typeface="Neo Sans Std Light" panose="020B0304030504040204" pitchFamily="34" charset="0"/>
                  <a:ea typeface="Arial Unicode MS" panose="020B0604020202020204" pitchFamily="34" charset="-128"/>
                  <a:cs typeface="Calibri" panose="020F0502020204030204" pitchFamily="34" charset="0"/>
                </a:rPr>
                <a:t>Investment opportunities</a:t>
              </a:r>
            </a:p>
          </p:txBody>
        </p:sp>
        <p:sp>
          <p:nvSpPr>
            <p:cNvPr id="27" name="직사각형 27">
              <a:extLst>
                <a:ext uri="{FF2B5EF4-FFF2-40B4-BE49-F238E27FC236}">
                  <a16:creationId xmlns:a16="http://schemas.microsoft.com/office/drawing/2014/main" id="{D6E656AB-12F5-477A-AE8A-23B8A49F304E}"/>
                </a:ext>
              </a:extLst>
            </p:cNvPr>
            <p:cNvSpPr/>
            <p:nvPr/>
          </p:nvSpPr>
          <p:spPr>
            <a:xfrm rot="1040367">
              <a:off x="7631191" y="2828958"/>
              <a:ext cx="1970772" cy="461665"/>
            </a:xfrm>
            <a:prstGeom prst="rect">
              <a:avLst/>
            </a:prstGeom>
          </p:spPr>
          <p:txBody>
            <a:bodyPr wrap="square">
              <a:spAutoFit/>
            </a:bodyPr>
            <a:lstStyle/>
            <a:p>
              <a:r>
                <a:rPr lang="en-US" sz="1200" b="1" dirty="0">
                  <a:solidFill>
                    <a:prstClr val="black"/>
                  </a:solidFill>
                  <a:latin typeface="Neo Sans Std Light" panose="020B0304030504040204" pitchFamily="34" charset="0"/>
                  <a:ea typeface="Arial Unicode MS" panose="020B0604020202020204" pitchFamily="34" charset="-128"/>
                  <a:cs typeface="Calibri" panose="020F0502020204030204" pitchFamily="34" charset="0"/>
                </a:rPr>
                <a:t>Strengthening of technical and managerial capacities</a:t>
              </a:r>
            </a:p>
          </p:txBody>
        </p:sp>
      </p:grpSp>
    </p:spTree>
    <p:extLst>
      <p:ext uri="{BB962C8B-B14F-4D97-AF65-F5344CB8AC3E}">
        <p14:creationId xmlns:p14="http://schemas.microsoft.com/office/powerpoint/2010/main" val="8031228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E3E7EC-72E0-4BBE-BE84-86B3FF6D78E2}"/>
              </a:ext>
            </a:extLst>
          </p:cNvPr>
          <p:cNvSpPr>
            <a:spLocks noGrp="1"/>
          </p:cNvSpPr>
          <p:nvPr>
            <p:ph type="sldNum" sz="quarter" idx="12"/>
          </p:nvPr>
        </p:nvSpPr>
        <p:spPr/>
        <p:txBody>
          <a:bodyPr/>
          <a:lstStyle/>
          <a:p>
            <a:fld id="{00BDBE27-B6D1-DF40-883D-53A86A8A49AB}" type="slidenum">
              <a:rPr lang="fr-FR" smtClean="0"/>
              <a:t>13</a:t>
            </a:fld>
            <a:endParaRPr lang="fr-FR"/>
          </a:p>
        </p:txBody>
      </p:sp>
      <p:sp>
        <p:nvSpPr>
          <p:cNvPr id="8" name="Forme libre : forme 7">
            <a:extLst>
              <a:ext uri="{FF2B5EF4-FFF2-40B4-BE49-F238E27FC236}">
                <a16:creationId xmlns:a16="http://schemas.microsoft.com/office/drawing/2014/main" id="{8125C24C-5517-41CC-B77A-6AF179AB2CC3}"/>
              </a:ext>
            </a:extLst>
          </p:cNvPr>
          <p:cNvSpPr/>
          <p:nvPr/>
        </p:nvSpPr>
        <p:spPr>
          <a:xfrm>
            <a:off x="1417067" y="2349722"/>
            <a:ext cx="8676000" cy="432000"/>
          </a:xfrm>
          <a:custGeom>
            <a:avLst/>
            <a:gdLst>
              <a:gd name="connsiteX0" fmla="*/ 0 w 9575956"/>
              <a:gd name="connsiteY0" fmla="*/ 0 h 573300"/>
              <a:gd name="connsiteX1" fmla="*/ 9575956 w 9575956"/>
              <a:gd name="connsiteY1" fmla="*/ 0 h 573300"/>
              <a:gd name="connsiteX2" fmla="*/ 9575956 w 9575956"/>
              <a:gd name="connsiteY2" fmla="*/ 573300 h 573300"/>
              <a:gd name="connsiteX3" fmla="*/ 0 w 9575956"/>
              <a:gd name="connsiteY3" fmla="*/ 573300 h 573300"/>
              <a:gd name="connsiteX4" fmla="*/ 0 w 9575956"/>
              <a:gd name="connsiteY4" fmla="*/ 0 h 57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56" h="573300">
                <a:moveTo>
                  <a:pt x="0" y="0"/>
                </a:moveTo>
                <a:lnTo>
                  <a:pt x="9575956" y="0"/>
                </a:lnTo>
                <a:lnTo>
                  <a:pt x="9575956" y="573300"/>
                </a:lnTo>
                <a:lnTo>
                  <a:pt x="0" y="573300"/>
                </a:lnTo>
                <a:lnTo>
                  <a:pt x="0" y="0"/>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spcFirstLastPara="0" vert="horz" wrap="square" lIns="464487" tIns="45720" rIns="45720" bIns="45720" numCol="1" spcCol="1270" anchor="ctr" anchorCtr="0">
            <a:noAutofit/>
          </a:bodyPr>
          <a:lstStyle/>
          <a:p>
            <a:pPr marL="0" lvl="0" indent="0" algn="l" defTabSz="800100">
              <a:lnSpc>
                <a:spcPct val="85000"/>
              </a:lnSpc>
              <a:spcBef>
                <a:spcPct val="0"/>
              </a:spcBef>
              <a:spcAft>
                <a:spcPct val="35000"/>
              </a:spcAft>
              <a:buNone/>
            </a:pPr>
            <a:r>
              <a:rPr lang="en-US" sz="1600" kern="1200" dirty="0">
                <a:solidFill>
                  <a:schemeClr val="accent6">
                    <a:lumMod val="50000"/>
                  </a:schemeClr>
                </a:solidFill>
                <a:latin typeface="Neo Sans Std" panose="020B0504030504040204" pitchFamily="34" charset="0"/>
              </a:rPr>
              <a:t>Developing economic abilities so that they can manage their daily lives.</a:t>
            </a:r>
            <a:endParaRPr lang="fr-FR" sz="1600" kern="1200" dirty="0">
              <a:solidFill>
                <a:schemeClr val="accent6">
                  <a:lumMod val="50000"/>
                </a:schemeClr>
              </a:solidFill>
              <a:latin typeface="Neo Sans Std" panose="020B0504030504040204" pitchFamily="34" charset="0"/>
            </a:endParaRPr>
          </a:p>
        </p:txBody>
      </p:sp>
      <p:sp>
        <p:nvSpPr>
          <p:cNvPr id="10" name="Forme libre : forme 9">
            <a:extLst>
              <a:ext uri="{FF2B5EF4-FFF2-40B4-BE49-F238E27FC236}">
                <a16:creationId xmlns:a16="http://schemas.microsoft.com/office/drawing/2014/main" id="{F477E705-66EA-41AC-A260-D409789AE69D}"/>
              </a:ext>
            </a:extLst>
          </p:cNvPr>
          <p:cNvSpPr/>
          <p:nvPr/>
        </p:nvSpPr>
        <p:spPr>
          <a:xfrm>
            <a:off x="1417067" y="2889774"/>
            <a:ext cx="8676000" cy="432000"/>
          </a:xfrm>
          <a:custGeom>
            <a:avLst/>
            <a:gdLst>
              <a:gd name="connsiteX0" fmla="*/ 0 w 9256839"/>
              <a:gd name="connsiteY0" fmla="*/ 0 h 573300"/>
              <a:gd name="connsiteX1" fmla="*/ 9256839 w 9256839"/>
              <a:gd name="connsiteY1" fmla="*/ 0 h 573300"/>
              <a:gd name="connsiteX2" fmla="*/ 9256839 w 9256839"/>
              <a:gd name="connsiteY2" fmla="*/ 573300 h 573300"/>
              <a:gd name="connsiteX3" fmla="*/ 0 w 9256839"/>
              <a:gd name="connsiteY3" fmla="*/ 573300 h 573300"/>
              <a:gd name="connsiteX4" fmla="*/ 0 w 9256839"/>
              <a:gd name="connsiteY4" fmla="*/ 0 h 57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6839" h="573300">
                <a:moveTo>
                  <a:pt x="0" y="0"/>
                </a:moveTo>
                <a:lnTo>
                  <a:pt x="9256839" y="0"/>
                </a:lnTo>
                <a:lnTo>
                  <a:pt x="9256839" y="573300"/>
                </a:lnTo>
                <a:lnTo>
                  <a:pt x="0" y="573300"/>
                </a:lnTo>
                <a:lnTo>
                  <a:pt x="0" y="0"/>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spcFirstLastPara="0" vert="horz" wrap="square" lIns="464487" tIns="45720" rIns="45720" bIns="45720" numCol="1" spcCol="1270" anchor="ctr" anchorCtr="0">
            <a:noAutofit/>
          </a:bodyPr>
          <a:lstStyle/>
          <a:p>
            <a:pPr defTabSz="800100">
              <a:lnSpc>
                <a:spcPct val="85000"/>
              </a:lnSpc>
              <a:spcBef>
                <a:spcPct val="0"/>
              </a:spcBef>
              <a:spcAft>
                <a:spcPct val="35000"/>
              </a:spcAft>
            </a:pPr>
            <a:r>
              <a:rPr lang="en-US" sz="1600" dirty="0">
                <a:solidFill>
                  <a:schemeClr val="accent6">
                    <a:lumMod val="50000"/>
                  </a:schemeClr>
                </a:solidFill>
                <a:latin typeface="Neo Sans Std" panose="020B0504030504040204" pitchFamily="34" charset="0"/>
              </a:rPr>
              <a:t>Enabling them to effectively participate in economic projects.</a:t>
            </a:r>
            <a:endParaRPr lang="fr-FR" sz="1600" dirty="0">
              <a:solidFill>
                <a:schemeClr val="accent6">
                  <a:lumMod val="50000"/>
                </a:schemeClr>
              </a:solidFill>
              <a:latin typeface="Neo Sans Std" panose="020B0504030504040204" pitchFamily="34" charset="0"/>
            </a:endParaRPr>
          </a:p>
        </p:txBody>
      </p:sp>
      <p:sp>
        <p:nvSpPr>
          <p:cNvPr id="12" name="Forme libre : forme 11">
            <a:extLst>
              <a:ext uri="{FF2B5EF4-FFF2-40B4-BE49-F238E27FC236}">
                <a16:creationId xmlns:a16="http://schemas.microsoft.com/office/drawing/2014/main" id="{AC8EEC7B-3CD0-4B2C-BBDD-09700393666B}"/>
              </a:ext>
            </a:extLst>
          </p:cNvPr>
          <p:cNvSpPr/>
          <p:nvPr/>
        </p:nvSpPr>
        <p:spPr>
          <a:xfrm>
            <a:off x="1417067" y="3429826"/>
            <a:ext cx="8676000" cy="432000"/>
          </a:xfrm>
          <a:custGeom>
            <a:avLst/>
            <a:gdLst>
              <a:gd name="connsiteX0" fmla="*/ 0 w 9032757"/>
              <a:gd name="connsiteY0" fmla="*/ 0 h 573300"/>
              <a:gd name="connsiteX1" fmla="*/ 9032757 w 9032757"/>
              <a:gd name="connsiteY1" fmla="*/ 0 h 573300"/>
              <a:gd name="connsiteX2" fmla="*/ 9032757 w 9032757"/>
              <a:gd name="connsiteY2" fmla="*/ 573300 h 573300"/>
              <a:gd name="connsiteX3" fmla="*/ 0 w 9032757"/>
              <a:gd name="connsiteY3" fmla="*/ 573300 h 573300"/>
              <a:gd name="connsiteX4" fmla="*/ 0 w 9032757"/>
              <a:gd name="connsiteY4" fmla="*/ 0 h 57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2757" h="573300">
                <a:moveTo>
                  <a:pt x="0" y="0"/>
                </a:moveTo>
                <a:lnTo>
                  <a:pt x="9032757" y="0"/>
                </a:lnTo>
                <a:lnTo>
                  <a:pt x="9032757" y="573300"/>
                </a:lnTo>
                <a:lnTo>
                  <a:pt x="0" y="573300"/>
                </a:lnTo>
                <a:lnTo>
                  <a:pt x="0" y="0"/>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spcFirstLastPara="0" vert="horz" wrap="square" lIns="464487" tIns="45720" rIns="45720" bIns="45720" numCol="1" spcCol="1270" anchor="ctr" anchorCtr="0">
            <a:noAutofit/>
          </a:bodyPr>
          <a:lstStyle/>
          <a:p>
            <a:pPr defTabSz="800100">
              <a:lnSpc>
                <a:spcPct val="85000"/>
              </a:lnSpc>
              <a:spcBef>
                <a:spcPct val="0"/>
              </a:spcBef>
              <a:spcAft>
                <a:spcPct val="35000"/>
              </a:spcAft>
            </a:pPr>
            <a:r>
              <a:rPr lang="en-US" sz="1600" dirty="0">
                <a:solidFill>
                  <a:schemeClr val="accent6">
                    <a:lumMod val="50000"/>
                  </a:schemeClr>
                </a:solidFill>
                <a:latin typeface="Neo Sans Std" panose="020B0504030504040204" pitchFamily="34" charset="0"/>
              </a:rPr>
              <a:t>Enabling them to obtain resources and infrastructure necessary to navigate, produce and access new markets.</a:t>
            </a:r>
            <a:endParaRPr lang="fr-FR" sz="1600" dirty="0">
              <a:solidFill>
                <a:schemeClr val="accent6">
                  <a:lumMod val="50000"/>
                </a:schemeClr>
              </a:solidFill>
              <a:latin typeface="Neo Sans Std" panose="020B0504030504040204" pitchFamily="34" charset="0"/>
            </a:endParaRPr>
          </a:p>
        </p:txBody>
      </p:sp>
      <p:sp>
        <p:nvSpPr>
          <p:cNvPr id="14" name="Forme libre : forme 13">
            <a:extLst>
              <a:ext uri="{FF2B5EF4-FFF2-40B4-BE49-F238E27FC236}">
                <a16:creationId xmlns:a16="http://schemas.microsoft.com/office/drawing/2014/main" id="{520956C7-529B-4C8D-B0A4-11EAABDF57E7}"/>
              </a:ext>
            </a:extLst>
          </p:cNvPr>
          <p:cNvSpPr/>
          <p:nvPr/>
        </p:nvSpPr>
        <p:spPr>
          <a:xfrm>
            <a:off x="1417067" y="3969878"/>
            <a:ext cx="8676000" cy="432000"/>
          </a:xfrm>
          <a:custGeom>
            <a:avLst/>
            <a:gdLst>
              <a:gd name="connsiteX0" fmla="*/ 0 w 8961210"/>
              <a:gd name="connsiteY0" fmla="*/ 0 h 573300"/>
              <a:gd name="connsiteX1" fmla="*/ 8961210 w 8961210"/>
              <a:gd name="connsiteY1" fmla="*/ 0 h 573300"/>
              <a:gd name="connsiteX2" fmla="*/ 8961210 w 8961210"/>
              <a:gd name="connsiteY2" fmla="*/ 573300 h 573300"/>
              <a:gd name="connsiteX3" fmla="*/ 0 w 8961210"/>
              <a:gd name="connsiteY3" fmla="*/ 573300 h 573300"/>
              <a:gd name="connsiteX4" fmla="*/ 0 w 8961210"/>
              <a:gd name="connsiteY4" fmla="*/ 0 h 57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210" h="573300">
                <a:moveTo>
                  <a:pt x="0" y="0"/>
                </a:moveTo>
                <a:lnTo>
                  <a:pt x="8961210" y="0"/>
                </a:lnTo>
                <a:lnTo>
                  <a:pt x="8961210" y="573300"/>
                </a:lnTo>
                <a:lnTo>
                  <a:pt x="0" y="573300"/>
                </a:lnTo>
                <a:lnTo>
                  <a:pt x="0" y="0"/>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spcFirstLastPara="0" vert="horz" wrap="square" lIns="464487" tIns="45720" rIns="45720" bIns="45720" numCol="1" spcCol="1270" anchor="ctr" anchorCtr="0">
            <a:noAutofit/>
          </a:bodyPr>
          <a:lstStyle/>
          <a:p>
            <a:pPr defTabSz="800100">
              <a:lnSpc>
                <a:spcPct val="85000"/>
              </a:lnSpc>
              <a:spcBef>
                <a:spcPct val="0"/>
              </a:spcBef>
              <a:spcAft>
                <a:spcPct val="35000"/>
              </a:spcAft>
            </a:pPr>
            <a:r>
              <a:rPr lang="en-US" sz="1600" dirty="0">
                <a:solidFill>
                  <a:schemeClr val="accent6">
                    <a:lumMod val="50000"/>
                  </a:schemeClr>
                </a:solidFill>
                <a:latin typeface="Neo Sans Std" panose="020B0504030504040204" pitchFamily="34" charset="0"/>
              </a:rPr>
              <a:t>Enabling them to obtain and grow necessary financial resources. </a:t>
            </a:r>
            <a:endParaRPr lang="fr-FR" sz="1600" dirty="0">
              <a:solidFill>
                <a:schemeClr val="accent6">
                  <a:lumMod val="50000"/>
                </a:schemeClr>
              </a:solidFill>
              <a:latin typeface="Neo Sans Std" panose="020B0504030504040204" pitchFamily="34" charset="0"/>
            </a:endParaRPr>
          </a:p>
        </p:txBody>
      </p:sp>
      <p:sp>
        <p:nvSpPr>
          <p:cNvPr id="16" name="Forme libre : forme 15">
            <a:extLst>
              <a:ext uri="{FF2B5EF4-FFF2-40B4-BE49-F238E27FC236}">
                <a16:creationId xmlns:a16="http://schemas.microsoft.com/office/drawing/2014/main" id="{1237C4F1-1726-43F7-8534-D0F1010FD6C7}"/>
              </a:ext>
            </a:extLst>
          </p:cNvPr>
          <p:cNvSpPr/>
          <p:nvPr/>
        </p:nvSpPr>
        <p:spPr>
          <a:xfrm>
            <a:off x="1417067" y="4509930"/>
            <a:ext cx="8676000" cy="432000"/>
          </a:xfrm>
          <a:custGeom>
            <a:avLst/>
            <a:gdLst>
              <a:gd name="connsiteX0" fmla="*/ 0 w 9032757"/>
              <a:gd name="connsiteY0" fmla="*/ 0 h 573300"/>
              <a:gd name="connsiteX1" fmla="*/ 9032757 w 9032757"/>
              <a:gd name="connsiteY1" fmla="*/ 0 h 573300"/>
              <a:gd name="connsiteX2" fmla="*/ 9032757 w 9032757"/>
              <a:gd name="connsiteY2" fmla="*/ 573300 h 573300"/>
              <a:gd name="connsiteX3" fmla="*/ 0 w 9032757"/>
              <a:gd name="connsiteY3" fmla="*/ 573300 h 573300"/>
              <a:gd name="connsiteX4" fmla="*/ 0 w 9032757"/>
              <a:gd name="connsiteY4" fmla="*/ 0 h 57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2757" h="573300">
                <a:moveTo>
                  <a:pt x="0" y="0"/>
                </a:moveTo>
                <a:lnTo>
                  <a:pt x="9032757" y="0"/>
                </a:lnTo>
                <a:lnTo>
                  <a:pt x="9032757" y="573300"/>
                </a:lnTo>
                <a:lnTo>
                  <a:pt x="0" y="573300"/>
                </a:lnTo>
                <a:lnTo>
                  <a:pt x="0" y="0"/>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spcFirstLastPara="0" vert="horz" wrap="square" lIns="464487" tIns="45720" rIns="45720" bIns="45720" numCol="1" spcCol="1270" anchor="ctr" anchorCtr="0">
            <a:noAutofit/>
          </a:bodyPr>
          <a:lstStyle/>
          <a:p>
            <a:pPr defTabSz="800100">
              <a:lnSpc>
                <a:spcPct val="85000"/>
              </a:lnSpc>
              <a:spcBef>
                <a:spcPct val="0"/>
              </a:spcBef>
              <a:spcAft>
                <a:spcPct val="35000"/>
              </a:spcAft>
            </a:pPr>
            <a:r>
              <a:rPr lang="en-US" sz="1600" dirty="0">
                <a:solidFill>
                  <a:schemeClr val="accent6">
                    <a:lumMod val="50000"/>
                  </a:schemeClr>
                </a:solidFill>
                <a:latin typeface="Neo Sans Std" panose="020B0504030504040204" pitchFamily="34" charset="0"/>
              </a:rPr>
              <a:t>Enabling them to obtain adequate income.</a:t>
            </a:r>
            <a:endParaRPr lang="fr-FR" sz="1600" dirty="0">
              <a:solidFill>
                <a:schemeClr val="accent6">
                  <a:lumMod val="50000"/>
                </a:schemeClr>
              </a:solidFill>
              <a:latin typeface="Neo Sans Std" panose="020B0504030504040204" pitchFamily="34" charset="0"/>
            </a:endParaRPr>
          </a:p>
        </p:txBody>
      </p:sp>
      <p:sp>
        <p:nvSpPr>
          <p:cNvPr id="18" name="Forme libre : forme 17">
            <a:extLst>
              <a:ext uri="{FF2B5EF4-FFF2-40B4-BE49-F238E27FC236}">
                <a16:creationId xmlns:a16="http://schemas.microsoft.com/office/drawing/2014/main" id="{D9F573F1-F121-4411-803A-A5E287965A25}"/>
              </a:ext>
            </a:extLst>
          </p:cNvPr>
          <p:cNvSpPr/>
          <p:nvPr/>
        </p:nvSpPr>
        <p:spPr>
          <a:xfrm>
            <a:off x="1417067" y="5049982"/>
            <a:ext cx="8676000" cy="432000"/>
          </a:xfrm>
          <a:custGeom>
            <a:avLst/>
            <a:gdLst>
              <a:gd name="connsiteX0" fmla="*/ 0 w 9256839"/>
              <a:gd name="connsiteY0" fmla="*/ 0 h 573300"/>
              <a:gd name="connsiteX1" fmla="*/ 9256839 w 9256839"/>
              <a:gd name="connsiteY1" fmla="*/ 0 h 573300"/>
              <a:gd name="connsiteX2" fmla="*/ 9256839 w 9256839"/>
              <a:gd name="connsiteY2" fmla="*/ 573300 h 573300"/>
              <a:gd name="connsiteX3" fmla="*/ 0 w 9256839"/>
              <a:gd name="connsiteY3" fmla="*/ 573300 h 573300"/>
              <a:gd name="connsiteX4" fmla="*/ 0 w 9256839"/>
              <a:gd name="connsiteY4" fmla="*/ 0 h 57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6839" h="573300">
                <a:moveTo>
                  <a:pt x="0" y="0"/>
                </a:moveTo>
                <a:lnTo>
                  <a:pt x="9256839" y="0"/>
                </a:lnTo>
                <a:lnTo>
                  <a:pt x="9256839" y="573300"/>
                </a:lnTo>
                <a:lnTo>
                  <a:pt x="0" y="573300"/>
                </a:lnTo>
                <a:lnTo>
                  <a:pt x="0" y="0"/>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spcFirstLastPara="0" vert="horz" wrap="square" lIns="464487" tIns="45720" rIns="45720" bIns="45720" numCol="1" spcCol="1270" anchor="ctr" anchorCtr="0">
            <a:noAutofit/>
          </a:bodyPr>
          <a:lstStyle/>
          <a:p>
            <a:pPr defTabSz="800100">
              <a:lnSpc>
                <a:spcPct val="85000"/>
              </a:lnSpc>
              <a:spcBef>
                <a:spcPct val="0"/>
              </a:spcBef>
              <a:spcAft>
                <a:spcPct val="35000"/>
              </a:spcAft>
            </a:pPr>
            <a:r>
              <a:rPr lang="en-US" sz="1600" dirty="0">
                <a:solidFill>
                  <a:schemeClr val="accent6">
                    <a:lumMod val="50000"/>
                  </a:schemeClr>
                </a:solidFill>
                <a:latin typeface="Neo Sans Std" panose="020B0504030504040204" pitchFamily="34" charset="0"/>
              </a:rPr>
              <a:t>Providing them with support and mentoring to develop their ability to independently deal with administration and make appropriate economic decisions.</a:t>
            </a:r>
            <a:endParaRPr lang="fr-FR" sz="1600" dirty="0">
              <a:solidFill>
                <a:schemeClr val="accent6">
                  <a:lumMod val="50000"/>
                </a:schemeClr>
              </a:solidFill>
              <a:latin typeface="Neo Sans Std" panose="020B0504030504040204" pitchFamily="34" charset="0"/>
            </a:endParaRPr>
          </a:p>
        </p:txBody>
      </p:sp>
      <p:sp>
        <p:nvSpPr>
          <p:cNvPr id="20" name="Forme libre : forme 19">
            <a:extLst>
              <a:ext uri="{FF2B5EF4-FFF2-40B4-BE49-F238E27FC236}">
                <a16:creationId xmlns:a16="http://schemas.microsoft.com/office/drawing/2014/main" id="{75C3113E-D64A-45B6-B948-EB423C6DCAED}"/>
              </a:ext>
            </a:extLst>
          </p:cNvPr>
          <p:cNvSpPr/>
          <p:nvPr/>
        </p:nvSpPr>
        <p:spPr>
          <a:xfrm>
            <a:off x="1417067" y="5590034"/>
            <a:ext cx="8676000" cy="432000"/>
          </a:xfrm>
          <a:custGeom>
            <a:avLst/>
            <a:gdLst>
              <a:gd name="connsiteX0" fmla="*/ 0 w 9665750"/>
              <a:gd name="connsiteY0" fmla="*/ 0 h 573300"/>
              <a:gd name="connsiteX1" fmla="*/ 9665750 w 9665750"/>
              <a:gd name="connsiteY1" fmla="*/ 0 h 573300"/>
              <a:gd name="connsiteX2" fmla="*/ 9665750 w 9665750"/>
              <a:gd name="connsiteY2" fmla="*/ 573300 h 573300"/>
              <a:gd name="connsiteX3" fmla="*/ 0 w 9665750"/>
              <a:gd name="connsiteY3" fmla="*/ 573300 h 573300"/>
              <a:gd name="connsiteX4" fmla="*/ 0 w 9665750"/>
              <a:gd name="connsiteY4" fmla="*/ 0 h 57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750" h="573300">
                <a:moveTo>
                  <a:pt x="0" y="0"/>
                </a:moveTo>
                <a:lnTo>
                  <a:pt x="9665750" y="0"/>
                </a:lnTo>
                <a:lnTo>
                  <a:pt x="9665750" y="573300"/>
                </a:lnTo>
                <a:lnTo>
                  <a:pt x="0" y="573300"/>
                </a:lnTo>
                <a:lnTo>
                  <a:pt x="0" y="0"/>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spcFirstLastPara="0" vert="horz" wrap="square" lIns="464487" tIns="45720" rIns="45720" bIns="45720" numCol="1" spcCol="1270" anchor="ctr" anchorCtr="0">
            <a:noAutofit/>
          </a:bodyPr>
          <a:lstStyle/>
          <a:p>
            <a:pPr defTabSz="800100">
              <a:lnSpc>
                <a:spcPct val="85000"/>
              </a:lnSpc>
              <a:spcBef>
                <a:spcPct val="0"/>
              </a:spcBef>
              <a:spcAft>
                <a:spcPct val="35000"/>
              </a:spcAft>
            </a:pPr>
            <a:r>
              <a:rPr lang="en-US" sz="1600" dirty="0">
                <a:solidFill>
                  <a:schemeClr val="accent6">
                    <a:lumMod val="50000"/>
                  </a:schemeClr>
                </a:solidFill>
                <a:latin typeface="Neo Sans Std" panose="020B0504030504040204" pitchFamily="34" charset="0"/>
              </a:rPr>
              <a:t>Enabling them to obtain the minimum necessary social services.</a:t>
            </a:r>
            <a:endParaRPr lang="fr-FR" sz="1600" dirty="0">
              <a:solidFill>
                <a:schemeClr val="accent6">
                  <a:lumMod val="50000"/>
                </a:schemeClr>
              </a:solidFill>
              <a:latin typeface="Neo Sans Std" panose="020B0504030504040204" pitchFamily="34" charset="0"/>
            </a:endParaRPr>
          </a:p>
        </p:txBody>
      </p:sp>
      <p:sp>
        <p:nvSpPr>
          <p:cNvPr id="22" name="Espace réservé du contenu 3">
            <a:extLst>
              <a:ext uri="{FF2B5EF4-FFF2-40B4-BE49-F238E27FC236}">
                <a16:creationId xmlns:a16="http://schemas.microsoft.com/office/drawing/2014/main" id="{B68CA1D0-3866-48A6-ABC0-14C57E927519}"/>
              </a:ext>
            </a:extLst>
          </p:cNvPr>
          <p:cNvSpPr>
            <a:spLocks noGrp="1"/>
          </p:cNvSpPr>
          <p:nvPr>
            <p:ph idx="1"/>
          </p:nvPr>
        </p:nvSpPr>
        <p:spPr>
          <a:xfrm>
            <a:off x="1057272" y="1341438"/>
            <a:ext cx="10080627" cy="612000"/>
          </a:xfrm>
        </p:spPr>
        <p:txBody>
          <a:bodyPr>
            <a:noAutofit/>
          </a:bodyPr>
          <a:lstStyle/>
          <a:p>
            <a:pPr marL="0" indent="0" algn="just">
              <a:buNone/>
            </a:pPr>
            <a:r>
              <a:rPr lang="fr-FR" dirty="0"/>
              <a:t>The EE institution</a:t>
            </a:r>
            <a:r>
              <a:rPr lang="en-US" dirty="0"/>
              <a:t> does not only measure its performance through financial indicators but most importantly through the social and economic impacts. These impacts on the marginalized social categories are monitored via several features that include:</a:t>
            </a:r>
            <a:endParaRPr lang="en-GB" dirty="0"/>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275" y="2493690"/>
            <a:ext cx="140824" cy="220624"/>
          </a:xfrm>
          <a:prstGeom prst="rect">
            <a:avLst/>
          </a:prstGeom>
        </p:spPr>
      </p:pic>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275" y="4653930"/>
            <a:ext cx="140824" cy="220624"/>
          </a:xfrm>
          <a:prstGeom prst="rect">
            <a:avLst/>
          </a:prstGeom>
        </p:spPr>
      </p:pic>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275" y="5153386"/>
            <a:ext cx="140824" cy="220624"/>
          </a:xfrm>
          <a:prstGeom prst="rect">
            <a:avLst/>
          </a:prstGeom>
        </p:spPr>
      </p:pic>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275" y="5657442"/>
            <a:ext cx="140824" cy="220624"/>
          </a:xfrm>
          <a:prstGeom prst="rect">
            <a:avLst/>
          </a:prstGeom>
        </p:spPr>
      </p:pic>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275" y="4077866"/>
            <a:ext cx="140824" cy="220624"/>
          </a:xfrm>
          <a:prstGeom prst="rect">
            <a:avLst/>
          </a:prstGeom>
        </p:spPr>
      </p:pic>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275" y="3569210"/>
            <a:ext cx="140824" cy="220624"/>
          </a:xfrm>
          <a:prstGeom prst="rect">
            <a:avLst/>
          </a:prstGeom>
        </p:spPr>
      </p:pic>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275" y="3069754"/>
            <a:ext cx="140824" cy="220624"/>
          </a:xfrm>
          <a:prstGeom prst="rect">
            <a:avLst/>
          </a:prstGeom>
        </p:spPr>
      </p:pic>
      <p:sp>
        <p:nvSpPr>
          <p:cNvPr id="25" name="Titre 2">
            <a:extLst>
              <a:ext uri="{FF2B5EF4-FFF2-40B4-BE49-F238E27FC236}">
                <a16:creationId xmlns:a16="http://schemas.microsoft.com/office/drawing/2014/main" id="{FFEED936-A5AF-4855-BBEB-77F4DDAFE809}"/>
              </a:ext>
            </a:extLst>
          </p:cNvPr>
          <p:cNvSpPr>
            <a:spLocks noGrp="1"/>
          </p:cNvSpPr>
          <p:nvPr>
            <p:ph type="title"/>
          </p:nvPr>
        </p:nvSpPr>
        <p:spPr/>
        <p:txBody>
          <a:bodyPr/>
          <a:lstStyle/>
          <a:p>
            <a:pPr algn="ctr"/>
            <a:r>
              <a:rPr lang="en-GB" dirty="0"/>
              <a:t>Tackling multifaceted poverty</a:t>
            </a:r>
          </a:p>
        </p:txBody>
      </p:sp>
    </p:spTree>
    <p:extLst>
      <p:ext uri="{BB962C8B-B14F-4D97-AF65-F5344CB8AC3E}">
        <p14:creationId xmlns:p14="http://schemas.microsoft.com/office/powerpoint/2010/main" val="25269490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B86FA7E-9973-44A6-BF46-ACB402C60544}"/>
              </a:ext>
            </a:extLst>
          </p:cNvPr>
          <p:cNvSpPr>
            <a:spLocks noGrp="1"/>
          </p:cNvSpPr>
          <p:nvPr>
            <p:ph type="sldNum" sz="quarter" idx="12"/>
          </p:nvPr>
        </p:nvSpPr>
        <p:spPr/>
        <p:txBody>
          <a:bodyPr/>
          <a:lstStyle/>
          <a:p>
            <a:fld id="{00BDBE27-B6D1-DF40-883D-53A86A8A49AB}" type="slidenum">
              <a:rPr lang="fr-FR" smtClean="0"/>
              <a:t>14</a:t>
            </a:fld>
            <a:endParaRPr lang="fr-FR"/>
          </a:p>
        </p:txBody>
      </p:sp>
      <p:sp>
        <p:nvSpPr>
          <p:cNvPr id="21" name="타원 32">
            <a:extLst>
              <a:ext uri="{FF2B5EF4-FFF2-40B4-BE49-F238E27FC236}">
                <a16:creationId xmlns:a16="http://schemas.microsoft.com/office/drawing/2014/main" id="{72D0801D-9080-4E54-A530-8A0E427ECCE3}"/>
              </a:ext>
            </a:extLst>
          </p:cNvPr>
          <p:cNvSpPr/>
          <p:nvPr/>
        </p:nvSpPr>
        <p:spPr>
          <a:xfrm rot="21343480">
            <a:off x="5123991" y="2896672"/>
            <a:ext cx="2846436" cy="2857334"/>
          </a:xfrm>
          <a:prstGeom prst="ellipse">
            <a:avLst/>
          </a:prstGeom>
          <a:gradFill flip="none" rotWithShape="1">
            <a:gsLst>
              <a:gs pos="32000">
                <a:sysClr val="window" lastClr="FFFFFF">
                  <a:lumMod val="75000"/>
                </a:sysClr>
              </a:gs>
              <a:gs pos="65000">
                <a:sysClr val="windowText" lastClr="000000">
                  <a:lumMod val="65000"/>
                  <a:lumOff val="35000"/>
                </a:sysClr>
              </a:gs>
            </a:gsLst>
            <a:path path="circle">
              <a:fillToRect l="100000" b="100000"/>
            </a:path>
            <a:tileRect t="-100000" r="-100000"/>
          </a:gradFill>
          <a:ln w="25400" cap="flat" cmpd="sng" algn="ctr">
            <a:noFill/>
            <a:prstDash val="solid"/>
          </a:ln>
          <a:effectLst>
            <a:softEdge rad="127000"/>
          </a:effectLst>
          <a:scene3d>
            <a:camera prst="perspectiveRelaxedModerately">
              <a:rot lat="17099993" lon="0" rev="0"/>
            </a:camera>
            <a:lightRig rig="balanced" dir="t"/>
          </a:scene3d>
          <a:sp3d prstMaterial="powder">
            <a:extrusionClr>
              <a:sysClr val="window" lastClr="FFFFFF">
                <a:lumMod val="75000"/>
              </a:sysClr>
            </a:extrusionClr>
          </a:sp3d>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1" i="0" u="none" strike="noStrike" kern="0" cap="none" spc="0" normalizeH="0" baseline="0" noProof="0">
              <a:ln>
                <a:noFill/>
              </a:ln>
              <a:solidFill>
                <a:prstClr val="white"/>
              </a:solidFill>
              <a:effectLst/>
              <a:uLnTx/>
              <a:uFillTx/>
              <a:latin typeface="Arial" pitchFamily="34" charset="0"/>
              <a:ea typeface="맑은 고딕" panose="020B0503020000020004" pitchFamily="34" charset="-127"/>
              <a:cs typeface="Arial" pitchFamily="34" charset="0"/>
            </a:endParaRPr>
          </a:p>
        </p:txBody>
      </p:sp>
      <p:sp>
        <p:nvSpPr>
          <p:cNvPr id="22" name="타원 33">
            <a:extLst>
              <a:ext uri="{FF2B5EF4-FFF2-40B4-BE49-F238E27FC236}">
                <a16:creationId xmlns:a16="http://schemas.microsoft.com/office/drawing/2014/main" id="{50ED38AE-4998-40DC-9F45-A8CB7C72333F}"/>
              </a:ext>
            </a:extLst>
          </p:cNvPr>
          <p:cNvSpPr/>
          <p:nvPr/>
        </p:nvSpPr>
        <p:spPr>
          <a:xfrm>
            <a:off x="4593206" y="2567257"/>
            <a:ext cx="2846436" cy="2857334"/>
          </a:xfrm>
          <a:prstGeom prst="ellipse">
            <a:avLst/>
          </a:prstGeom>
          <a:solidFill>
            <a:srgbClr val="9BBB59">
              <a:lumMod val="50000"/>
            </a:srgbClr>
          </a:solidFill>
          <a:ln w="25400" cap="flat" cmpd="sng" algn="ctr">
            <a:noFill/>
            <a:prstDash val="solid"/>
          </a:ln>
          <a:effectLst/>
          <a:scene3d>
            <a:camera prst="perspectiveRelaxedModerately">
              <a:rot lat="18000000" lon="0" rev="0"/>
            </a:camera>
            <a:lightRig rig="balanced" dir="t"/>
          </a:scene3d>
          <a:sp3d extrusionH="6350" prstMaterial="powder">
            <a:bevelT w="44450" h="6350"/>
            <a:extrusionClr>
              <a:srgbClr val="9BBB59">
                <a:lumMod val="50000"/>
              </a:srgbClr>
            </a:extrusionClr>
          </a:sp3d>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1" i="0" u="none" strike="noStrike" kern="0" cap="none" spc="0" normalizeH="0" baseline="0" noProof="0">
              <a:ln>
                <a:noFill/>
              </a:ln>
              <a:solidFill>
                <a:prstClr val="white"/>
              </a:solidFill>
              <a:effectLst/>
              <a:uLnTx/>
              <a:uFillTx/>
              <a:latin typeface="Arial" pitchFamily="34" charset="0"/>
              <a:ea typeface="맑은 고딕" panose="020B0503020000020004" pitchFamily="34" charset="-127"/>
              <a:cs typeface="Arial" pitchFamily="34" charset="0"/>
            </a:endParaRPr>
          </a:p>
        </p:txBody>
      </p:sp>
      <p:grpSp>
        <p:nvGrpSpPr>
          <p:cNvPr id="23" name="그룹 34">
            <a:extLst>
              <a:ext uri="{FF2B5EF4-FFF2-40B4-BE49-F238E27FC236}">
                <a16:creationId xmlns:a16="http://schemas.microsoft.com/office/drawing/2014/main" id="{12C967BF-4B36-473B-AD55-E99384C2AD63}"/>
              </a:ext>
            </a:extLst>
          </p:cNvPr>
          <p:cNvGrpSpPr/>
          <p:nvPr/>
        </p:nvGrpSpPr>
        <p:grpSpPr>
          <a:xfrm>
            <a:off x="4774576" y="2639696"/>
            <a:ext cx="2530168" cy="2539852"/>
            <a:chOff x="1857356" y="714356"/>
            <a:chExt cx="5400001" cy="5400000"/>
          </a:xfrm>
          <a:scene3d>
            <a:camera prst="perspectiveRelaxedModerately">
              <a:rot lat="18000000" lon="0" rev="0"/>
            </a:camera>
            <a:lightRig rig="balanced" dir="t"/>
          </a:scene3d>
        </p:grpSpPr>
        <p:sp>
          <p:nvSpPr>
            <p:cNvPr id="24" name="막힌 원호 35">
              <a:extLst>
                <a:ext uri="{FF2B5EF4-FFF2-40B4-BE49-F238E27FC236}">
                  <a16:creationId xmlns:a16="http://schemas.microsoft.com/office/drawing/2014/main" id="{22B95CC2-4C8C-4D5A-9F5F-BDA232A378D1}"/>
                </a:ext>
              </a:extLst>
            </p:cNvPr>
            <p:cNvSpPr/>
            <p:nvPr/>
          </p:nvSpPr>
          <p:spPr>
            <a:xfrm>
              <a:off x="1857356" y="714356"/>
              <a:ext cx="5400000" cy="5400000"/>
            </a:xfrm>
            <a:prstGeom prst="blockArc">
              <a:avLst>
                <a:gd name="adj1" fmla="val 16233077"/>
                <a:gd name="adj2" fmla="val 21558280"/>
                <a:gd name="adj3" fmla="val 7716"/>
              </a:avLst>
            </a:prstGeom>
            <a:solidFill>
              <a:srgbClr val="9BBB59">
                <a:lumMod val="60000"/>
                <a:lumOff val="40000"/>
              </a:srgbClr>
            </a:solidFill>
            <a:ln w="25400" cap="flat" cmpd="sng" algn="ctr">
              <a:noFill/>
              <a:prstDash val="solid"/>
            </a:ln>
            <a:effectLst/>
            <a:sp3d extrusionH="76200">
              <a:bevelT w="57150" h="25400"/>
              <a:extrusionClr>
                <a:srgbClr val="9BBB59">
                  <a:lumMod val="60000"/>
                  <a:lumOff val="40000"/>
                </a:srgbClr>
              </a:extrusionClr>
            </a:sp3d>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1"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5" name="막힌 원호 36">
              <a:extLst>
                <a:ext uri="{FF2B5EF4-FFF2-40B4-BE49-F238E27FC236}">
                  <a16:creationId xmlns:a16="http://schemas.microsoft.com/office/drawing/2014/main" id="{D390C75F-6B4E-4858-BD42-87F32B105A4F}"/>
                </a:ext>
              </a:extLst>
            </p:cNvPr>
            <p:cNvSpPr/>
            <p:nvPr/>
          </p:nvSpPr>
          <p:spPr>
            <a:xfrm rot="10800000">
              <a:off x="1857356" y="714356"/>
              <a:ext cx="5400000" cy="5400000"/>
            </a:xfrm>
            <a:prstGeom prst="blockArc">
              <a:avLst>
                <a:gd name="adj1" fmla="val 16242644"/>
                <a:gd name="adj2" fmla="val 21558280"/>
                <a:gd name="adj3" fmla="val 7716"/>
              </a:avLst>
            </a:prstGeom>
            <a:solidFill>
              <a:srgbClr val="9BBB59">
                <a:lumMod val="75000"/>
              </a:srgbClr>
            </a:solidFill>
            <a:ln w="25400" cap="flat" cmpd="sng" algn="ctr">
              <a:noFill/>
              <a:prstDash val="solid"/>
            </a:ln>
            <a:effectLst/>
            <a:sp3d extrusionH="76200">
              <a:bevelT w="57150" h="25400"/>
              <a:extrusionClr>
                <a:srgbClr val="9BBB59">
                  <a:lumMod val="75000"/>
                </a:srgbClr>
              </a:extrusionClr>
            </a:sp3d>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1"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6" name="막힌 원호 41">
              <a:extLst>
                <a:ext uri="{FF2B5EF4-FFF2-40B4-BE49-F238E27FC236}">
                  <a16:creationId xmlns:a16="http://schemas.microsoft.com/office/drawing/2014/main" id="{C09EDCE0-12BD-4571-B456-0F3C6DE242B7}"/>
                </a:ext>
              </a:extLst>
            </p:cNvPr>
            <p:cNvSpPr/>
            <p:nvPr/>
          </p:nvSpPr>
          <p:spPr>
            <a:xfrm rot="16200000">
              <a:off x="1857357" y="714356"/>
              <a:ext cx="5400000" cy="5400000"/>
            </a:xfrm>
            <a:prstGeom prst="blockArc">
              <a:avLst>
                <a:gd name="adj1" fmla="val 16244977"/>
                <a:gd name="adj2" fmla="val 21558280"/>
                <a:gd name="adj3" fmla="val 7716"/>
              </a:avLst>
            </a:prstGeom>
            <a:solidFill>
              <a:srgbClr val="9BBB59">
                <a:lumMod val="40000"/>
                <a:lumOff val="60000"/>
              </a:srgbClr>
            </a:solidFill>
            <a:ln w="25400" cap="flat" cmpd="sng" algn="ctr">
              <a:noFill/>
              <a:prstDash val="solid"/>
            </a:ln>
            <a:effectLst/>
            <a:sp3d extrusionH="76200">
              <a:bevelT w="57150" h="25400"/>
              <a:extrusionClr>
                <a:srgbClr val="9BBB59">
                  <a:lumMod val="40000"/>
                  <a:lumOff val="60000"/>
                </a:srgbClr>
              </a:extrusionClr>
            </a:sp3d>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1"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7" name="막힌 원호 42">
              <a:extLst>
                <a:ext uri="{FF2B5EF4-FFF2-40B4-BE49-F238E27FC236}">
                  <a16:creationId xmlns:a16="http://schemas.microsoft.com/office/drawing/2014/main" id="{D7B18803-8D62-425B-B15F-E416890E1564}"/>
                </a:ext>
              </a:extLst>
            </p:cNvPr>
            <p:cNvSpPr/>
            <p:nvPr/>
          </p:nvSpPr>
          <p:spPr>
            <a:xfrm rot="5400000">
              <a:off x="1857357" y="714356"/>
              <a:ext cx="5400000" cy="5400000"/>
            </a:xfrm>
            <a:prstGeom prst="blockArc">
              <a:avLst>
                <a:gd name="adj1" fmla="val 16254401"/>
                <a:gd name="adj2" fmla="val 21558280"/>
                <a:gd name="adj3" fmla="val 7716"/>
              </a:avLst>
            </a:prstGeom>
            <a:solidFill>
              <a:srgbClr val="9BBB59"/>
            </a:solidFill>
            <a:ln w="25400" cap="flat" cmpd="sng" algn="ctr">
              <a:noFill/>
              <a:prstDash val="solid"/>
            </a:ln>
            <a:effectLst/>
            <a:sp3d extrusionH="76200">
              <a:bevelT w="57150" h="25400"/>
              <a:extrusionClr>
                <a:srgbClr val="9BBB59"/>
              </a:extrusionClr>
            </a:sp3d>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1"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grpSp>
      <p:sp>
        <p:nvSpPr>
          <p:cNvPr id="28" name="타원 44">
            <a:extLst>
              <a:ext uri="{FF2B5EF4-FFF2-40B4-BE49-F238E27FC236}">
                <a16:creationId xmlns:a16="http://schemas.microsoft.com/office/drawing/2014/main" id="{5AC0FC1C-69C1-49A7-B56D-2A1776CEEE75}"/>
              </a:ext>
            </a:extLst>
          </p:cNvPr>
          <p:cNvSpPr/>
          <p:nvPr/>
        </p:nvSpPr>
        <p:spPr>
          <a:xfrm>
            <a:off x="5323142" y="2898933"/>
            <a:ext cx="1405648" cy="1411030"/>
          </a:xfrm>
          <a:prstGeom prst="ellipse">
            <a:avLst/>
          </a:prstGeom>
          <a:solidFill>
            <a:srgbClr val="9BBB59"/>
          </a:solidFill>
          <a:ln w="25400" cap="flat" cmpd="sng" algn="ctr">
            <a:noFill/>
            <a:prstDash val="solid"/>
          </a:ln>
          <a:effectLst/>
          <a:scene3d>
            <a:camera prst="orthographicFront">
              <a:rot lat="18000000" lon="0" rev="0"/>
            </a:camera>
            <a:lightRig rig="balanced" dir="t"/>
          </a:scene3d>
          <a:sp3d>
            <a:bevelT w="889000" h="565150"/>
          </a:sp3d>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1" i="0" u="none" strike="noStrike" kern="0" cap="none" spc="0" normalizeH="0" baseline="0" noProof="0">
              <a:ln>
                <a:noFill/>
              </a:ln>
              <a:solidFill>
                <a:prstClr val="white"/>
              </a:solidFill>
              <a:effectLst/>
              <a:uLnTx/>
              <a:uFillTx/>
              <a:latin typeface="Arial" pitchFamily="34" charset="0"/>
              <a:ea typeface="맑은 고딕" panose="020B0503020000020004" pitchFamily="34" charset="-127"/>
              <a:cs typeface="Arial" pitchFamily="34" charset="0"/>
            </a:endParaRPr>
          </a:p>
        </p:txBody>
      </p:sp>
      <p:sp>
        <p:nvSpPr>
          <p:cNvPr id="29" name="타원 45">
            <a:extLst>
              <a:ext uri="{FF2B5EF4-FFF2-40B4-BE49-F238E27FC236}">
                <a16:creationId xmlns:a16="http://schemas.microsoft.com/office/drawing/2014/main" id="{A51D1ED8-A636-4E1A-8B36-ADD8FFF25682}"/>
              </a:ext>
            </a:extLst>
          </p:cNvPr>
          <p:cNvSpPr/>
          <p:nvPr/>
        </p:nvSpPr>
        <p:spPr>
          <a:xfrm>
            <a:off x="5426970" y="3413078"/>
            <a:ext cx="1194800" cy="972604"/>
          </a:xfrm>
          <a:prstGeom prst="ellipse">
            <a:avLst/>
          </a:prstGeom>
          <a:gradFill flip="none" rotWithShape="1">
            <a:gsLst>
              <a:gs pos="0">
                <a:sysClr val="window" lastClr="FFFFFF">
                  <a:alpha val="81000"/>
                </a:sysClr>
              </a:gs>
              <a:gs pos="53000">
                <a:sysClr val="window" lastClr="FFFFFF">
                  <a:alpha val="0"/>
                </a:sysClr>
              </a:gs>
            </a:gsLst>
            <a:lin ang="5400000" scaled="0"/>
            <a:tileRect/>
          </a:gra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1" i="0" u="none" strike="noStrike" kern="0" cap="none" spc="0" normalizeH="0" baseline="0" noProof="0">
              <a:ln>
                <a:noFill/>
              </a:ln>
              <a:solidFill>
                <a:prstClr val="white"/>
              </a:solidFill>
              <a:effectLst/>
              <a:uLnTx/>
              <a:uFillTx/>
              <a:latin typeface="Arial" pitchFamily="34" charset="0"/>
              <a:ea typeface="맑은 고딕" panose="020B0503020000020004" pitchFamily="34" charset="-127"/>
              <a:cs typeface="Arial" pitchFamily="34" charset="0"/>
            </a:endParaRPr>
          </a:p>
        </p:txBody>
      </p:sp>
      <p:cxnSp>
        <p:nvCxnSpPr>
          <p:cNvPr id="30" name="직선 화살표 연결선 52">
            <a:extLst>
              <a:ext uri="{FF2B5EF4-FFF2-40B4-BE49-F238E27FC236}">
                <a16:creationId xmlns:a16="http://schemas.microsoft.com/office/drawing/2014/main" id="{CD7EE849-B26E-4B43-B44C-13E5DFD0D81A}"/>
              </a:ext>
            </a:extLst>
          </p:cNvPr>
          <p:cNvCxnSpPr>
            <a:cxnSpLocks/>
          </p:cNvCxnSpPr>
          <p:nvPr/>
        </p:nvCxnSpPr>
        <p:spPr>
          <a:xfrm flipH="1" flipV="1">
            <a:off x="4780500" y="2718175"/>
            <a:ext cx="566738" cy="766763"/>
          </a:xfrm>
          <a:prstGeom prst="straightConnector1">
            <a:avLst/>
          </a:prstGeom>
          <a:noFill/>
          <a:ln w="9525" cap="flat" cmpd="sng" algn="ctr">
            <a:solidFill>
              <a:srgbClr val="9BBB59"/>
            </a:solidFill>
            <a:prstDash val="dash"/>
            <a:tailEnd type="arrow"/>
          </a:ln>
          <a:effectLst/>
        </p:spPr>
      </p:cxnSp>
      <p:cxnSp>
        <p:nvCxnSpPr>
          <p:cNvPr id="31" name="직선 화살표 연결선 53">
            <a:extLst>
              <a:ext uri="{FF2B5EF4-FFF2-40B4-BE49-F238E27FC236}">
                <a16:creationId xmlns:a16="http://schemas.microsoft.com/office/drawing/2014/main" id="{B1B0A719-8FF0-4FFB-A5FA-9E363B78FD2D}"/>
              </a:ext>
            </a:extLst>
          </p:cNvPr>
          <p:cNvCxnSpPr>
            <a:cxnSpLocks/>
          </p:cNvCxnSpPr>
          <p:nvPr/>
        </p:nvCxnSpPr>
        <p:spPr>
          <a:xfrm flipV="1">
            <a:off x="6714075" y="2718176"/>
            <a:ext cx="500063" cy="766763"/>
          </a:xfrm>
          <a:prstGeom prst="straightConnector1">
            <a:avLst/>
          </a:prstGeom>
          <a:noFill/>
          <a:ln w="9525" cap="flat" cmpd="sng" algn="ctr">
            <a:solidFill>
              <a:srgbClr val="9BBB59"/>
            </a:solidFill>
            <a:prstDash val="dash"/>
            <a:tailEnd type="arrow"/>
          </a:ln>
          <a:effectLst/>
        </p:spPr>
      </p:cxnSp>
      <p:cxnSp>
        <p:nvCxnSpPr>
          <p:cNvPr id="32" name="직선 화살표 연결선 54">
            <a:extLst>
              <a:ext uri="{FF2B5EF4-FFF2-40B4-BE49-F238E27FC236}">
                <a16:creationId xmlns:a16="http://schemas.microsoft.com/office/drawing/2014/main" id="{E708473E-FA87-4FA6-A26B-E10FBD765009}"/>
              </a:ext>
            </a:extLst>
          </p:cNvPr>
          <p:cNvCxnSpPr>
            <a:cxnSpLocks/>
          </p:cNvCxnSpPr>
          <p:nvPr/>
        </p:nvCxnSpPr>
        <p:spPr>
          <a:xfrm flipH="1">
            <a:off x="4747162" y="4585072"/>
            <a:ext cx="566738" cy="666752"/>
          </a:xfrm>
          <a:prstGeom prst="straightConnector1">
            <a:avLst/>
          </a:prstGeom>
          <a:noFill/>
          <a:ln w="9525" cap="flat" cmpd="sng" algn="ctr">
            <a:solidFill>
              <a:srgbClr val="9BBB59"/>
            </a:solidFill>
            <a:prstDash val="dash"/>
            <a:tailEnd type="arrow"/>
          </a:ln>
          <a:effectLst/>
        </p:spPr>
      </p:cxnSp>
      <p:cxnSp>
        <p:nvCxnSpPr>
          <p:cNvPr id="33" name="직선 화살표 연결선 55">
            <a:extLst>
              <a:ext uri="{FF2B5EF4-FFF2-40B4-BE49-F238E27FC236}">
                <a16:creationId xmlns:a16="http://schemas.microsoft.com/office/drawing/2014/main" id="{9EEBC968-6F23-462D-BEFE-5E8171DD67BD}"/>
              </a:ext>
            </a:extLst>
          </p:cNvPr>
          <p:cNvCxnSpPr>
            <a:cxnSpLocks/>
          </p:cNvCxnSpPr>
          <p:nvPr/>
        </p:nvCxnSpPr>
        <p:spPr>
          <a:xfrm>
            <a:off x="6680737" y="4585072"/>
            <a:ext cx="533401" cy="700091"/>
          </a:xfrm>
          <a:prstGeom prst="straightConnector1">
            <a:avLst/>
          </a:prstGeom>
          <a:noFill/>
          <a:ln w="9525" cap="flat" cmpd="sng" algn="ctr">
            <a:solidFill>
              <a:srgbClr val="9BBB59"/>
            </a:solidFill>
            <a:prstDash val="dash"/>
            <a:tailEnd type="arrow"/>
          </a:ln>
          <a:effectLst/>
        </p:spPr>
      </p:cxnSp>
      <p:sp>
        <p:nvSpPr>
          <p:cNvPr id="34" name="TextBox 56">
            <a:extLst>
              <a:ext uri="{FF2B5EF4-FFF2-40B4-BE49-F238E27FC236}">
                <a16:creationId xmlns:a16="http://schemas.microsoft.com/office/drawing/2014/main" id="{157B4CE8-F072-4DBA-924D-7D0E8F2F2BEC}"/>
              </a:ext>
            </a:extLst>
          </p:cNvPr>
          <p:cNvSpPr txBox="1"/>
          <p:nvPr/>
        </p:nvSpPr>
        <p:spPr>
          <a:xfrm>
            <a:off x="1345059" y="2133650"/>
            <a:ext cx="3794648" cy="1200329"/>
          </a:xfrm>
          <a:prstGeom prst="rect">
            <a:avLst/>
          </a:prstGeom>
          <a:noFill/>
        </p:spPr>
        <p:txBody>
          <a:bodyPr wrap="square" rtlCol="0">
            <a:spAutoFit/>
          </a:bodyPr>
          <a:lstStyle/>
          <a:p>
            <a:pPr algn="ctr" defTabSz="685800" rtl="1"/>
            <a:r>
              <a:rPr lang="fr-FR" altLang="ko-KR" sz="1800" b="1" dirty="0" err="1">
                <a:solidFill>
                  <a:prstClr val="black"/>
                </a:solidFill>
                <a:cs typeface="Calibri" panose="020F0502020204030204" pitchFamily="34" charset="0"/>
              </a:rPr>
              <a:t>Economic</a:t>
            </a:r>
            <a:r>
              <a:rPr lang="fr-FR" altLang="ko-KR" sz="1800" b="1" dirty="0">
                <a:solidFill>
                  <a:prstClr val="black"/>
                </a:solidFill>
                <a:cs typeface="Calibri" panose="020F0502020204030204" pitchFamily="34" charset="0"/>
              </a:rPr>
              <a:t> </a:t>
            </a:r>
            <a:r>
              <a:rPr lang="fr-FR" altLang="ko-KR" sz="1800" b="1" dirty="0" err="1">
                <a:solidFill>
                  <a:prstClr val="black"/>
                </a:solidFill>
                <a:cs typeface="Calibri" panose="020F0502020204030204" pitchFamily="34" charset="0"/>
              </a:rPr>
              <a:t>Empowerment</a:t>
            </a:r>
            <a:r>
              <a:rPr lang="fr-FR" altLang="ko-KR" sz="1800" b="1" dirty="0">
                <a:solidFill>
                  <a:prstClr val="black"/>
                </a:solidFill>
                <a:cs typeface="Calibri" panose="020F0502020204030204" pitchFamily="34" charset="0"/>
              </a:rPr>
              <a:t> program in </a:t>
            </a:r>
          </a:p>
          <a:p>
            <a:pPr algn="ctr" defTabSz="685800" rtl="1"/>
            <a:r>
              <a:rPr lang="fr-FR" altLang="ko-KR" sz="1800" b="1" dirty="0" err="1">
                <a:solidFill>
                  <a:prstClr val="black"/>
                </a:solidFill>
                <a:cs typeface="Calibri" panose="020F0502020204030204" pitchFamily="34" charset="0"/>
              </a:rPr>
              <a:t>Sudan</a:t>
            </a:r>
            <a:endParaRPr lang="fr-FR" altLang="ko-KR" sz="1800" b="1" dirty="0">
              <a:solidFill>
                <a:prstClr val="black"/>
              </a:solidFill>
              <a:cs typeface="Calibri" panose="020F0502020204030204" pitchFamily="34" charset="0"/>
            </a:endParaRPr>
          </a:p>
          <a:p>
            <a:pPr algn="ctr" defTabSz="685800" rtl="1"/>
            <a:r>
              <a:rPr lang="fr-FR" altLang="ko-KR" sz="1800" b="1" dirty="0">
                <a:solidFill>
                  <a:prstClr val="black"/>
                </a:solidFill>
                <a:cs typeface="Calibri" panose="020F0502020204030204" pitchFamily="34" charset="0"/>
              </a:rPr>
              <a:t>(100 M$ and 200k </a:t>
            </a:r>
            <a:r>
              <a:rPr lang="en-ZA" altLang="ko-KR" sz="1800" b="1" dirty="0">
                <a:solidFill>
                  <a:prstClr val="black"/>
                </a:solidFill>
                <a:cs typeface="Calibri" panose="020F0502020204030204" pitchFamily="34" charset="0"/>
              </a:rPr>
              <a:t>beneficiaries)</a:t>
            </a:r>
            <a:endParaRPr lang="ar-TN" altLang="ko-KR" sz="1800" b="1" dirty="0">
              <a:solidFill>
                <a:prstClr val="black"/>
              </a:solidFill>
              <a:cs typeface="Calibri" panose="020F0502020204030204" pitchFamily="34" charset="0"/>
            </a:endParaRPr>
          </a:p>
          <a:p>
            <a:pPr algn="ctr" defTabSz="685800" rtl="1"/>
            <a:r>
              <a:rPr lang="ar-TN" altLang="ko-KR" sz="1800" b="1" dirty="0">
                <a:solidFill>
                  <a:prstClr val="black"/>
                </a:solidFill>
                <a:cs typeface="Calibri" panose="020F0502020204030204" pitchFamily="34" charset="0"/>
              </a:rPr>
              <a:t> </a:t>
            </a:r>
          </a:p>
        </p:txBody>
      </p:sp>
      <p:sp>
        <p:nvSpPr>
          <p:cNvPr id="35" name="TextBox 58">
            <a:extLst>
              <a:ext uri="{FF2B5EF4-FFF2-40B4-BE49-F238E27FC236}">
                <a16:creationId xmlns:a16="http://schemas.microsoft.com/office/drawing/2014/main" id="{0E27443D-0FF4-462F-A8F7-4B55B4AC16A4}"/>
              </a:ext>
            </a:extLst>
          </p:cNvPr>
          <p:cNvSpPr txBox="1"/>
          <p:nvPr/>
        </p:nvSpPr>
        <p:spPr>
          <a:xfrm>
            <a:off x="7118963" y="2157878"/>
            <a:ext cx="3187128" cy="923330"/>
          </a:xfrm>
          <a:prstGeom prst="rect">
            <a:avLst/>
          </a:prstGeom>
          <a:noFill/>
        </p:spPr>
        <p:txBody>
          <a:bodyPr wrap="square" rtlCol="0">
            <a:spAutoFit/>
          </a:bodyPr>
          <a:lstStyle/>
          <a:p>
            <a:pPr algn="ctr" defTabSz="685800"/>
            <a:r>
              <a:rPr lang="fr-FR" altLang="ko-KR" sz="1800" b="1" dirty="0" err="1">
                <a:solidFill>
                  <a:prstClr val="black"/>
                </a:solidFill>
                <a:cs typeface="Calibri" panose="020F0502020204030204" pitchFamily="34" charset="0"/>
              </a:rPr>
              <a:t>Economic</a:t>
            </a:r>
            <a:r>
              <a:rPr lang="fr-FR" altLang="ko-KR" sz="1800" b="1" dirty="0">
                <a:solidFill>
                  <a:prstClr val="black"/>
                </a:solidFill>
                <a:cs typeface="Calibri" panose="020F0502020204030204" pitchFamily="34" charset="0"/>
              </a:rPr>
              <a:t> </a:t>
            </a:r>
            <a:r>
              <a:rPr lang="fr-FR" altLang="ko-KR" sz="1800" b="1" dirty="0" err="1">
                <a:solidFill>
                  <a:prstClr val="black"/>
                </a:solidFill>
                <a:cs typeface="Calibri" panose="020F0502020204030204" pitchFamily="34" charset="0"/>
              </a:rPr>
              <a:t>Empowerment</a:t>
            </a:r>
            <a:r>
              <a:rPr lang="fr-FR" altLang="ko-KR" sz="1800" b="1" dirty="0">
                <a:solidFill>
                  <a:prstClr val="black"/>
                </a:solidFill>
                <a:cs typeface="Calibri" panose="020F0502020204030204" pitchFamily="34" charset="0"/>
              </a:rPr>
              <a:t> program in Palestine</a:t>
            </a:r>
            <a:endParaRPr lang="ar-TN" altLang="ko-KR" sz="1800" b="1" dirty="0">
              <a:solidFill>
                <a:prstClr val="black"/>
              </a:solidFill>
              <a:cs typeface="Calibri" panose="020F0502020204030204" pitchFamily="34" charset="0"/>
            </a:endParaRPr>
          </a:p>
          <a:p>
            <a:pPr algn="ctr" defTabSz="685800"/>
            <a:r>
              <a:rPr lang="fr-FR" altLang="ko-KR" sz="1800" b="1" dirty="0">
                <a:solidFill>
                  <a:prstClr val="black"/>
                </a:solidFill>
                <a:cs typeface="Calibri" panose="020F0502020204030204" pitchFamily="34" charset="0"/>
              </a:rPr>
              <a:t>(131 M$ and 10k </a:t>
            </a:r>
            <a:r>
              <a:rPr lang="en-ZA" altLang="ko-KR" sz="1800" b="1" dirty="0">
                <a:solidFill>
                  <a:prstClr val="black"/>
                </a:solidFill>
                <a:cs typeface="Calibri" panose="020F0502020204030204" pitchFamily="34" charset="0"/>
              </a:rPr>
              <a:t>beneficiaries</a:t>
            </a:r>
            <a:r>
              <a:rPr lang="fr-FR" altLang="ko-KR" sz="1800" b="1" dirty="0">
                <a:solidFill>
                  <a:prstClr val="black"/>
                </a:solidFill>
                <a:cs typeface="Calibri" panose="020F0502020204030204" pitchFamily="34" charset="0"/>
              </a:rPr>
              <a:t>)</a:t>
            </a:r>
            <a:endParaRPr lang="ar-TN" altLang="ko-KR" sz="1800" b="1" dirty="0">
              <a:solidFill>
                <a:prstClr val="black"/>
              </a:solidFill>
              <a:cs typeface="Calibri" panose="020F0502020204030204" pitchFamily="34" charset="0"/>
            </a:endParaRPr>
          </a:p>
        </p:txBody>
      </p:sp>
      <p:sp>
        <p:nvSpPr>
          <p:cNvPr id="36" name="TextBox 61">
            <a:extLst>
              <a:ext uri="{FF2B5EF4-FFF2-40B4-BE49-F238E27FC236}">
                <a16:creationId xmlns:a16="http://schemas.microsoft.com/office/drawing/2014/main" id="{1F1A2F27-5D2B-429A-9B20-CF63A84DDA32}"/>
              </a:ext>
            </a:extLst>
          </p:cNvPr>
          <p:cNvSpPr txBox="1"/>
          <p:nvPr/>
        </p:nvSpPr>
        <p:spPr>
          <a:xfrm>
            <a:off x="1605178" y="5173864"/>
            <a:ext cx="3550294" cy="923330"/>
          </a:xfrm>
          <a:prstGeom prst="rect">
            <a:avLst/>
          </a:prstGeom>
          <a:noFill/>
        </p:spPr>
        <p:txBody>
          <a:bodyPr wrap="square" rtlCol="0">
            <a:spAutoFit/>
          </a:bodyPr>
          <a:lstStyle/>
          <a:p>
            <a:pPr algn="ctr" defTabSz="685800" rtl="1"/>
            <a:r>
              <a:rPr lang="fr-FR" altLang="ko-KR" sz="1800" b="1" dirty="0" err="1">
                <a:solidFill>
                  <a:prstClr val="black"/>
                </a:solidFill>
                <a:cs typeface="Calibri" panose="020F0502020204030204" pitchFamily="34" charset="0"/>
              </a:rPr>
              <a:t>Economic</a:t>
            </a:r>
            <a:r>
              <a:rPr lang="fr-FR" altLang="ko-KR" sz="1800" b="1" dirty="0">
                <a:solidFill>
                  <a:prstClr val="black"/>
                </a:solidFill>
                <a:cs typeface="Calibri" panose="020F0502020204030204" pitchFamily="34" charset="0"/>
              </a:rPr>
              <a:t> </a:t>
            </a:r>
            <a:r>
              <a:rPr lang="fr-FR" altLang="ko-KR" sz="1800" b="1" dirty="0" err="1">
                <a:solidFill>
                  <a:prstClr val="black"/>
                </a:solidFill>
                <a:cs typeface="Calibri" panose="020F0502020204030204" pitchFamily="34" charset="0"/>
              </a:rPr>
              <a:t>Empowerment</a:t>
            </a:r>
            <a:r>
              <a:rPr lang="fr-FR" altLang="ko-KR" sz="1800" b="1" dirty="0">
                <a:solidFill>
                  <a:prstClr val="black"/>
                </a:solidFill>
                <a:cs typeface="Calibri" panose="020F0502020204030204" pitchFamily="34" charset="0"/>
              </a:rPr>
              <a:t> program in Djibouti</a:t>
            </a:r>
          </a:p>
          <a:p>
            <a:pPr algn="ctr" defTabSz="685800" rtl="1"/>
            <a:r>
              <a:rPr lang="fr-FR" altLang="ko-KR" sz="1800" b="1" dirty="0">
                <a:solidFill>
                  <a:prstClr val="black"/>
                </a:solidFill>
                <a:cs typeface="Calibri" panose="020F0502020204030204" pitchFamily="34" charset="0"/>
              </a:rPr>
              <a:t>(1,5 M$ and 1000 </a:t>
            </a:r>
            <a:r>
              <a:rPr lang="en-ZA" altLang="ko-KR" sz="1800" b="1" dirty="0">
                <a:solidFill>
                  <a:prstClr val="black"/>
                </a:solidFill>
                <a:cs typeface="Calibri" panose="020F0502020204030204" pitchFamily="34" charset="0"/>
              </a:rPr>
              <a:t>beneficiaries)</a:t>
            </a:r>
            <a:endParaRPr lang="ar-TN" altLang="ko-KR" sz="1800" b="1" dirty="0">
              <a:solidFill>
                <a:prstClr val="black"/>
              </a:solidFill>
              <a:cs typeface="Calibri" panose="020F0502020204030204" pitchFamily="34" charset="0"/>
            </a:endParaRPr>
          </a:p>
        </p:txBody>
      </p:sp>
      <p:sp>
        <p:nvSpPr>
          <p:cNvPr id="37" name="TextBox 63">
            <a:extLst>
              <a:ext uri="{FF2B5EF4-FFF2-40B4-BE49-F238E27FC236}">
                <a16:creationId xmlns:a16="http://schemas.microsoft.com/office/drawing/2014/main" id="{D1BBBF57-AD6C-479F-8F0C-0E8B473E9C94}"/>
              </a:ext>
            </a:extLst>
          </p:cNvPr>
          <p:cNvSpPr txBox="1"/>
          <p:nvPr/>
        </p:nvSpPr>
        <p:spPr>
          <a:xfrm>
            <a:off x="6865276" y="5186153"/>
            <a:ext cx="3412926" cy="923330"/>
          </a:xfrm>
          <a:prstGeom prst="rect">
            <a:avLst/>
          </a:prstGeom>
          <a:noFill/>
        </p:spPr>
        <p:txBody>
          <a:bodyPr wrap="square" rtlCol="0">
            <a:spAutoFit/>
          </a:bodyPr>
          <a:lstStyle/>
          <a:p>
            <a:pPr algn="ctr" defTabSz="685800" rtl="1"/>
            <a:r>
              <a:rPr lang="fr-FR" altLang="ko-KR" sz="1800" b="1" dirty="0" err="1">
                <a:solidFill>
                  <a:prstClr val="black"/>
                </a:solidFill>
                <a:cs typeface="Calibri" panose="020F0502020204030204" pitchFamily="34" charset="0"/>
              </a:rPr>
              <a:t>Economic</a:t>
            </a:r>
            <a:r>
              <a:rPr lang="fr-FR" altLang="ko-KR" sz="1800" b="1" dirty="0">
                <a:solidFill>
                  <a:prstClr val="black"/>
                </a:solidFill>
                <a:cs typeface="Calibri" panose="020F0502020204030204" pitchFamily="34" charset="0"/>
              </a:rPr>
              <a:t> </a:t>
            </a:r>
            <a:r>
              <a:rPr lang="fr-FR" altLang="ko-KR" sz="1800" b="1" dirty="0" err="1">
                <a:solidFill>
                  <a:prstClr val="black"/>
                </a:solidFill>
                <a:cs typeface="Calibri" panose="020F0502020204030204" pitchFamily="34" charset="0"/>
              </a:rPr>
              <a:t>Empowerment</a:t>
            </a:r>
            <a:r>
              <a:rPr lang="fr-FR" altLang="ko-KR" sz="1800" b="1" dirty="0">
                <a:solidFill>
                  <a:prstClr val="black"/>
                </a:solidFill>
                <a:cs typeface="Calibri" panose="020F0502020204030204" pitchFamily="34" charset="0"/>
              </a:rPr>
              <a:t> program in Benin</a:t>
            </a:r>
          </a:p>
          <a:p>
            <a:pPr algn="ctr" defTabSz="685800" rtl="1"/>
            <a:r>
              <a:rPr lang="fr-FR" altLang="ko-KR" sz="1800" b="1" dirty="0">
                <a:solidFill>
                  <a:prstClr val="black"/>
                </a:solidFill>
                <a:cs typeface="Calibri" panose="020F0502020204030204" pitchFamily="34" charset="0"/>
              </a:rPr>
              <a:t>(11 M$ and 30k </a:t>
            </a:r>
            <a:r>
              <a:rPr lang="en-ZA" altLang="ko-KR" sz="1800" b="1" dirty="0">
                <a:solidFill>
                  <a:prstClr val="black"/>
                </a:solidFill>
                <a:cs typeface="Calibri" panose="020F0502020204030204" pitchFamily="34" charset="0"/>
              </a:rPr>
              <a:t>beneficiaries)</a:t>
            </a:r>
            <a:endParaRPr lang="ar-TN" altLang="ko-KR" sz="1800" b="1" dirty="0">
              <a:solidFill>
                <a:prstClr val="black"/>
              </a:solidFill>
              <a:cs typeface="Calibri" panose="020F0502020204030204" pitchFamily="34" charset="0"/>
            </a:endParaRPr>
          </a:p>
        </p:txBody>
      </p:sp>
      <p:sp>
        <p:nvSpPr>
          <p:cNvPr id="40" name="Titre 2">
            <a:extLst>
              <a:ext uri="{FF2B5EF4-FFF2-40B4-BE49-F238E27FC236}">
                <a16:creationId xmlns:a16="http://schemas.microsoft.com/office/drawing/2014/main" id="{9D5D5D4A-91A2-444A-916A-FFEE2B840A0F}"/>
              </a:ext>
            </a:extLst>
          </p:cNvPr>
          <p:cNvSpPr txBox="1">
            <a:spLocks/>
          </p:cNvSpPr>
          <p:nvPr/>
        </p:nvSpPr>
        <p:spPr>
          <a:xfrm>
            <a:off x="0" y="261938"/>
            <a:ext cx="12195175"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4000" b="0" kern="1200" dirty="0">
                <a:solidFill>
                  <a:schemeClr val="accent6">
                    <a:lumMod val="75000"/>
                  </a:schemeClr>
                </a:solidFill>
                <a:latin typeface="Neo Sans Std" panose="020B0504030504040204" pitchFamily="34" charset="0"/>
                <a:ea typeface="+mj-ea"/>
                <a:cs typeface="+mj-cs"/>
              </a:defRPr>
            </a:lvl1pPr>
          </a:lstStyle>
          <a:p>
            <a:pPr algn="ctr"/>
            <a:r>
              <a:rPr lang="en-GB" dirty="0"/>
              <a:t>Leading Experiences</a:t>
            </a:r>
          </a:p>
        </p:txBody>
      </p:sp>
    </p:spTree>
    <p:extLst>
      <p:ext uri="{BB962C8B-B14F-4D97-AF65-F5344CB8AC3E}">
        <p14:creationId xmlns:p14="http://schemas.microsoft.com/office/powerpoint/2010/main" val="11829427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F284CE3-4246-42C7-AE73-3BC3C4141943}"/>
              </a:ext>
            </a:extLst>
          </p:cNvPr>
          <p:cNvSpPr>
            <a:spLocks noGrp="1"/>
          </p:cNvSpPr>
          <p:nvPr>
            <p:ph type="sldNum" sz="quarter" idx="12"/>
          </p:nvPr>
        </p:nvSpPr>
        <p:spPr/>
        <p:txBody>
          <a:bodyPr/>
          <a:lstStyle/>
          <a:p>
            <a:pPr marL="0" marR="0" lvl="0" indent="0" algn="r" defTabSz="1088703" rtl="0" eaLnBrk="1" fontAlgn="auto" latinLnBrk="0" hangingPunct="1">
              <a:lnSpc>
                <a:spcPct val="100000"/>
              </a:lnSpc>
              <a:spcBef>
                <a:spcPts val="0"/>
              </a:spcBef>
              <a:spcAft>
                <a:spcPts val="0"/>
              </a:spcAft>
              <a:buClrTx/>
              <a:buSzTx/>
              <a:buFontTx/>
              <a:buNone/>
              <a:tabLst/>
              <a:defRPr/>
            </a:pPr>
            <a:fld id="{00BDBE27-B6D1-DF40-883D-53A86A8A49A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088703"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a:extLst>
              <a:ext uri="{FF2B5EF4-FFF2-40B4-BE49-F238E27FC236}">
                <a16:creationId xmlns:a16="http://schemas.microsoft.com/office/drawing/2014/main" id="{1F90FABB-330C-4698-AE15-22A616C2E53D}"/>
              </a:ext>
            </a:extLst>
          </p:cNvPr>
          <p:cNvSpPr>
            <a:spLocks noGrp="1"/>
          </p:cNvSpPr>
          <p:nvPr>
            <p:ph type="title"/>
          </p:nvPr>
        </p:nvSpPr>
        <p:spPr>
          <a:xfrm>
            <a:off x="-959197" y="285012"/>
            <a:ext cx="12195175" cy="720000"/>
          </a:xfrm>
        </p:spPr>
        <p:txBody>
          <a:bodyPr>
            <a:normAutofit/>
          </a:bodyPr>
          <a:lstStyle/>
          <a:p>
            <a:pPr algn="ctr"/>
            <a:r>
              <a:rPr lang="en-GB" dirty="0"/>
              <a:t>Economic empowerment project in Sudan</a:t>
            </a:r>
          </a:p>
        </p:txBody>
      </p:sp>
      <p:sp>
        <p:nvSpPr>
          <p:cNvPr id="28" name="Rectangle 27">
            <a:extLst>
              <a:ext uri="{FF2B5EF4-FFF2-40B4-BE49-F238E27FC236}">
                <a16:creationId xmlns:a16="http://schemas.microsoft.com/office/drawing/2014/main" id="{5155502F-477C-4626-BC7D-477237861BBD}"/>
              </a:ext>
            </a:extLst>
          </p:cNvPr>
          <p:cNvSpPr/>
          <p:nvPr/>
        </p:nvSpPr>
        <p:spPr>
          <a:xfrm>
            <a:off x="1057276" y="1341562"/>
            <a:ext cx="10080624" cy="4679826"/>
          </a:xfrm>
          <a:prstGeom prst="rect">
            <a:avLst/>
          </a:prstGeom>
          <a:noFill/>
        </p:spPr>
        <p:txBody>
          <a:bodyPr vert="horz" lIns="91440" tIns="45720" rIns="91440" bIns="45720" rtlCol="0">
            <a:noAutofit/>
          </a:bodyPr>
          <a:lstStyle/>
          <a:p>
            <a:pPr marL="228600" marR="0" lvl="0" indent="-228600" algn="l" defTabSz="914400" rtl="0" eaLnBrk="1" fontAlgn="auto" latinLnBrk="0" hangingPunct="1">
              <a:lnSpc>
                <a:spcPct val="150000"/>
              </a:lnSpc>
              <a:spcBef>
                <a:spcPts val="1000"/>
              </a:spcBef>
              <a:spcAft>
                <a:spcPts val="0"/>
              </a:spcAft>
              <a:buClr>
                <a:srgbClr val="70AD47">
                  <a:lumMod val="50000"/>
                </a:srgbClr>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The Islamic Bank has set up an economic empowerment program of 65 Million Dollars.</a:t>
            </a:r>
          </a:p>
          <a:p>
            <a:pPr marL="228600" marR="0" lvl="0" indent="-228600" algn="l" defTabSz="914400" rtl="0" eaLnBrk="1" fontAlgn="auto" latinLnBrk="0" hangingPunct="1">
              <a:lnSpc>
                <a:spcPct val="150000"/>
              </a:lnSpc>
              <a:spcBef>
                <a:spcPts val="1000"/>
              </a:spcBef>
              <a:spcAft>
                <a:spcPts val="0"/>
              </a:spcAft>
              <a:buClr>
                <a:srgbClr val="70AD47">
                  <a:lumMod val="50000"/>
                </a:srgbClr>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The program mobilized an additional 136 M$, 12M$ were from the IDB, 20 M$ from the Zakat Fund and the rest from local banks.</a:t>
            </a:r>
          </a:p>
          <a:p>
            <a:pPr marL="228600" marR="0" lvl="0" indent="-228600" algn="l" defTabSz="914400" rtl="0" eaLnBrk="1" fontAlgn="auto" latinLnBrk="0" hangingPunct="1">
              <a:lnSpc>
                <a:spcPct val="200000"/>
              </a:lnSpc>
              <a:spcBef>
                <a:spcPts val="1000"/>
              </a:spcBef>
              <a:spcAft>
                <a:spcPts val="0"/>
              </a:spcAft>
              <a:buClr>
                <a:srgbClr val="70AD47">
                  <a:lumMod val="50000"/>
                </a:srgbClr>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172 000 poor people are economically enabled each year. </a:t>
            </a:r>
          </a:p>
          <a:p>
            <a:pPr marL="228600" marR="0" lvl="0" indent="-228600" algn="l" defTabSz="914400" rtl="0" eaLnBrk="1" fontAlgn="auto" latinLnBrk="0" hangingPunct="1">
              <a:lnSpc>
                <a:spcPct val="150000"/>
              </a:lnSpc>
              <a:spcBef>
                <a:spcPts val="1000"/>
              </a:spcBef>
              <a:spcAft>
                <a:spcPts val="0"/>
              </a:spcAft>
              <a:buClr>
                <a:srgbClr val="70AD47">
                  <a:lumMod val="50000"/>
                </a:srgbClr>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800 000 people make a living from this program.</a:t>
            </a:r>
          </a:p>
          <a:p>
            <a:pPr marL="228600" marR="0" lvl="0" indent="-228600" algn="l" defTabSz="914400" rtl="0" eaLnBrk="1" fontAlgn="auto" latinLnBrk="0" hangingPunct="1">
              <a:lnSpc>
                <a:spcPct val="150000"/>
              </a:lnSpc>
              <a:spcBef>
                <a:spcPts val="1000"/>
              </a:spcBef>
              <a:spcAft>
                <a:spcPts val="0"/>
              </a:spcAft>
              <a:buClr>
                <a:srgbClr val="70AD47">
                  <a:lumMod val="50000"/>
                </a:srgbClr>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13 financing formulas are used from which </a:t>
            </a:r>
            <a:r>
              <a:rPr kumimoji="0" lang="en-US" sz="2000" b="0" i="0" u="none" strike="noStrike" kern="1200" cap="none" spc="0" normalizeH="0" baseline="0" noProof="0" dirty="0" err="1">
                <a:ln>
                  <a:noFill/>
                </a:ln>
                <a:solidFill>
                  <a:srgbClr val="70AD47">
                    <a:lumMod val="50000"/>
                  </a:srgbClr>
                </a:solidFill>
                <a:effectLst/>
                <a:uLnTx/>
                <a:uFillTx/>
                <a:latin typeface="Neo Sans Std Light" panose="020B0304030504040204" pitchFamily="34" charset="0"/>
                <a:ea typeface="+mn-ea"/>
                <a:cs typeface="+mn-cs"/>
              </a:rPr>
              <a:t>Murabaha</a:t>
            </a:r>
            <a:r>
              <a:rPr kumimoji="0" lang="en-US" sz="20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 represents 10%.</a:t>
            </a:r>
          </a:p>
          <a:p>
            <a:pPr marL="228600" marR="0" lvl="0" indent="-228600" algn="l" defTabSz="914400" rtl="0" eaLnBrk="1" fontAlgn="auto" latinLnBrk="0" hangingPunct="1">
              <a:lnSpc>
                <a:spcPct val="150000"/>
              </a:lnSpc>
              <a:spcBef>
                <a:spcPts val="1000"/>
              </a:spcBef>
              <a:spcAft>
                <a:spcPts val="0"/>
              </a:spcAft>
              <a:buClr>
                <a:srgbClr val="70AD47">
                  <a:lumMod val="50000"/>
                </a:srgbClr>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The program participated in resisting Inflation by products such as </a:t>
            </a:r>
            <a:r>
              <a:rPr kumimoji="0" lang="en-US" sz="2000" b="0" i="0" u="none" strike="noStrike" kern="1200" cap="none" spc="0" normalizeH="0" baseline="0" noProof="0" dirty="0" err="1">
                <a:ln>
                  <a:noFill/>
                </a:ln>
                <a:solidFill>
                  <a:srgbClr val="70AD47">
                    <a:lumMod val="50000"/>
                  </a:srgbClr>
                </a:solidFill>
                <a:effectLst/>
                <a:uLnTx/>
                <a:uFillTx/>
                <a:latin typeface="Neo Sans Std Light" panose="020B0304030504040204" pitchFamily="34" charset="0"/>
                <a:ea typeface="+mn-ea"/>
                <a:cs typeface="+mn-cs"/>
              </a:rPr>
              <a:t>Musharaka</a:t>
            </a:r>
            <a:r>
              <a:rPr kumimoji="0" lang="en-US" sz="20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 and Salam.</a:t>
            </a:r>
            <a:endParaRPr kumimoji="0" lang="en-GB" sz="20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endParaRPr>
          </a:p>
        </p:txBody>
      </p:sp>
    </p:spTree>
    <p:extLst>
      <p:ext uri="{BB962C8B-B14F-4D97-AF65-F5344CB8AC3E}">
        <p14:creationId xmlns:p14="http://schemas.microsoft.com/office/powerpoint/2010/main" val="38535458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F284CE3-4246-42C7-AE73-3BC3C4141943}"/>
              </a:ext>
            </a:extLst>
          </p:cNvPr>
          <p:cNvSpPr>
            <a:spLocks noGrp="1"/>
          </p:cNvSpPr>
          <p:nvPr>
            <p:ph type="sldNum" sz="quarter" idx="12"/>
          </p:nvPr>
        </p:nvSpPr>
        <p:spPr/>
        <p:txBody>
          <a:bodyPr/>
          <a:lstStyle/>
          <a:p>
            <a:pPr marL="0" marR="0" lvl="0" indent="0" algn="r" defTabSz="1088703" rtl="0" eaLnBrk="1" fontAlgn="auto" latinLnBrk="0" hangingPunct="1">
              <a:lnSpc>
                <a:spcPct val="100000"/>
              </a:lnSpc>
              <a:spcBef>
                <a:spcPts val="0"/>
              </a:spcBef>
              <a:spcAft>
                <a:spcPts val="0"/>
              </a:spcAft>
              <a:buClrTx/>
              <a:buSzTx/>
              <a:buFontTx/>
              <a:buNone/>
              <a:tabLst/>
              <a:defRPr/>
            </a:pPr>
            <a:fld id="{00BDBE27-B6D1-DF40-883D-53A86A8A49A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088703"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a:extLst>
              <a:ext uri="{FF2B5EF4-FFF2-40B4-BE49-F238E27FC236}">
                <a16:creationId xmlns:a16="http://schemas.microsoft.com/office/drawing/2014/main" id="{1F90FABB-330C-4698-AE15-22A616C2E53D}"/>
              </a:ext>
            </a:extLst>
          </p:cNvPr>
          <p:cNvSpPr>
            <a:spLocks noGrp="1"/>
          </p:cNvSpPr>
          <p:nvPr>
            <p:ph type="title"/>
          </p:nvPr>
        </p:nvSpPr>
        <p:spPr>
          <a:xfrm>
            <a:off x="-1035650" y="263697"/>
            <a:ext cx="12195174" cy="720000"/>
          </a:xfrm>
        </p:spPr>
        <p:txBody>
          <a:bodyPr>
            <a:normAutofit/>
          </a:bodyPr>
          <a:lstStyle/>
          <a:p>
            <a:pPr algn="ctr"/>
            <a:r>
              <a:rPr lang="en-GB" dirty="0"/>
              <a:t>Economic empowerment project in Palestine</a:t>
            </a:r>
          </a:p>
        </p:txBody>
      </p:sp>
      <p:sp>
        <p:nvSpPr>
          <p:cNvPr id="30" name="Espace réservé du contenu 29">
            <a:extLst>
              <a:ext uri="{FF2B5EF4-FFF2-40B4-BE49-F238E27FC236}">
                <a16:creationId xmlns:a16="http://schemas.microsoft.com/office/drawing/2014/main" id="{00CCC770-8568-4D51-9FF3-48A8BD5FB0A2}"/>
              </a:ext>
            </a:extLst>
          </p:cNvPr>
          <p:cNvSpPr>
            <a:spLocks noGrp="1"/>
          </p:cNvSpPr>
          <p:nvPr>
            <p:ph idx="1"/>
          </p:nvPr>
        </p:nvSpPr>
        <p:spPr/>
        <p:txBody>
          <a:bodyPr>
            <a:normAutofit/>
          </a:bodyPr>
          <a:lstStyle/>
          <a:p>
            <a:pPr>
              <a:lnSpc>
                <a:spcPct val="200000"/>
              </a:lnSpc>
            </a:pPr>
            <a:r>
              <a:rPr lang="en-US" sz="2000" dirty="0"/>
              <a:t>The program started with 10 M$ and reached 131M$.</a:t>
            </a:r>
          </a:p>
          <a:p>
            <a:pPr>
              <a:lnSpc>
                <a:spcPct val="200000"/>
              </a:lnSpc>
            </a:pPr>
            <a:r>
              <a:rPr lang="en-US" sz="2000" dirty="0"/>
              <a:t>13 000 projects were founded and 26 000 jobs were created.</a:t>
            </a:r>
          </a:p>
          <a:p>
            <a:pPr>
              <a:lnSpc>
                <a:spcPct val="200000"/>
              </a:lnSpc>
            </a:pPr>
            <a:r>
              <a:rPr lang="en-US" sz="2000" dirty="0"/>
              <a:t>39 thousand families have improved their situations, 5 000 Family have overcome poverty.</a:t>
            </a:r>
          </a:p>
          <a:p>
            <a:pPr>
              <a:lnSpc>
                <a:spcPct val="200000"/>
              </a:lnSpc>
            </a:pPr>
            <a:r>
              <a:rPr lang="en-US" sz="2000" dirty="0"/>
              <a:t>270 000 people are supported by this program, 60% of them are children.</a:t>
            </a:r>
          </a:p>
          <a:p>
            <a:pPr>
              <a:lnSpc>
                <a:spcPct val="200000"/>
              </a:lnSpc>
            </a:pPr>
            <a:r>
              <a:rPr lang="en-US" sz="2000" dirty="0"/>
              <a:t>30 M$ are annually made.</a:t>
            </a:r>
          </a:p>
          <a:p>
            <a:pPr>
              <a:lnSpc>
                <a:spcPct val="200000"/>
              </a:lnSpc>
            </a:pPr>
            <a:r>
              <a:rPr lang="en-US" sz="2000" dirty="0"/>
              <a:t>The program rationalizes and maintains the Waqf property.</a:t>
            </a:r>
            <a:endParaRPr lang="en-GB" sz="2000" dirty="0"/>
          </a:p>
        </p:txBody>
      </p:sp>
    </p:spTree>
    <p:extLst>
      <p:ext uri="{BB962C8B-B14F-4D97-AF65-F5344CB8AC3E}">
        <p14:creationId xmlns:p14="http://schemas.microsoft.com/office/powerpoint/2010/main" val="12549438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F284CE3-4246-42C7-AE73-3BC3C4141943}"/>
              </a:ext>
            </a:extLst>
          </p:cNvPr>
          <p:cNvSpPr>
            <a:spLocks noGrp="1"/>
          </p:cNvSpPr>
          <p:nvPr>
            <p:ph type="sldNum" sz="quarter" idx="12"/>
          </p:nvPr>
        </p:nvSpPr>
        <p:spPr/>
        <p:txBody>
          <a:bodyPr/>
          <a:lstStyle/>
          <a:p>
            <a:pPr marL="0" marR="0" lvl="0" indent="0" algn="r" defTabSz="1088703" rtl="0" eaLnBrk="1" fontAlgn="auto" latinLnBrk="0" hangingPunct="1">
              <a:lnSpc>
                <a:spcPct val="100000"/>
              </a:lnSpc>
              <a:spcBef>
                <a:spcPts val="0"/>
              </a:spcBef>
              <a:spcAft>
                <a:spcPts val="0"/>
              </a:spcAft>
              <a:buClrTx/>
              <a:buSzTx/>
              <a:buFontTx/>
              <a:buNone/>
              <a:tabLst/>
              <a:defRPr/>
            </a:pPr>
            <a:fld id="{00BDBE27-B6D1-DF40-883D-53A86A8A49A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088703"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a:extLst>
              <a:ext uri="{FF2B5EF4-FFF2-40B4-BE49-F238E27FC236}">
                <a16:creationId xmlns:a16="http://schemas.microsoft.com/office/drawing/2014/main" id="{1F90FABB-330C-4698-AE15-22A616C2E53D}"/>
              </a:ext>
            </a:extLst>
          </p:cNvPr>
          <p:cNvSpPr>
            <a:spLocks noGrp="1"/>
          </p:cNvSpPr>
          <p:nvPr>
            <p:ph type="title"/>
          </p:nvPr>
        </p:nvSpPr>
        <p:spPr>
          <a:xfrm>
            <a:off x="-838199" y="284888"/>
            <a:ext cx="12195174" cy="720000"/>
          </a:xfrm>
        </p:spPr>
        <p:txBody>
          <a:bodyPr>
            <a:normAutofit/>
          </a:bodyPr>
          <a:lstStyle/>
          <a:p>
            <a:pPr algn="ctr"/>
            <a:r>
              <a:rPr lang="en-GB" dirty="0"/>
              <a:t>Economic empowerment project in Benin</a:t>
            </a:r>
          </a:p>
        </p:txBody>
      </p:sp>
      <p:sp>
        <p:nvSpPr>
          <p:cNvPr id="30" name="Espace réservé du contenu 29">
            <a:extLst>
              <a:ext uri="{FF2B5EF4-FFF2-40B4-BE49-F238E27FC236}">
                <a16:creationId xmlns:a16="http://schemas.microsoft.com/office/drawing/2014/main" id="{00CCC770-8568-4D51-9FF3-48A8BD5FB0A2}"/>
              </a:ext>
            </a:extLst>
          </p:cNvPr>
          <p:cNvSpPr>
            <a:spLocks noGrp="1"/>
          </p:cNvSpPr>
          <p:nvPr>
            <p:ph idx="1"/>
          </p:nvPr>
        </p:nvSpPr>
        <p:spPr/>
        <p:txBody>
          <a:bodyPr>
            <a:normAutofit fontScale="92500" lnSpcReduction="20000"/>
          </a:bodyPr>
          <a:lstStyle/>
          <a:p>
            <a:pPr>
              <a:lnSpc>
                <a:spcPct val="200000"/>
              </a:lnSpc>
            </a:pPr>
            <a:r>
              <a:rPr lang="en-US" sz="2000" dirty="0"/>
              <a:t>The program started with 10 M$</a:t>
            </a:r>
          </a:p>
          <a:p>
            <a:pPr>
              <a:lnSpc>
                <a:spcPct val="200000"/>
              </a:lnSpc>
            </a:pPr>
            <a:r>
              <a:rPr lang="en-US" sz="2000" dirty="0"/>
              <a:t>Target as of today 95 k extremely poor beneficiary</a:t>
            </a:r>
          </a:p>
          <a:p>
            <a:pPr>
              <a:lnSpc>
                <a:spcPct val="200000"/>
              </a:lnSpc>
            </a:pPr>
            <a:r>
              <a:rPr lang="en-US" sz="2000" dirty="0"/>
              <a:t>Created 500 productive projects for less poor segment.</a:t>
            </a:r>
          </a:p>
          <a:p>
            <a:pPr>
              <a:lnSpc>
                <a:spcPct val="200000"/>
              </a:lnSpc>
            </a:pPr>
            <a:r>
              <a:rPr lang="en-US" sz="2000" dirty="0"/>
              <a:t>Increased families expenses by 81%.</a:t>
            </a:r>
          </a:p>
          <a:p>
            <a:pPr>
              <a:lnSpc>
                <a:spcPct val="200000"/>
              </a:lnSpc>
            </a:pPr>
            <a:r>
              <a:rPr lang="en-US" sz="2000" dirty="0"/>
              <a:t>Improved their health and food status by </a:t>
            </a:r>
            <a:r>
              <a:rPr lang="en-US" sz="2000" dirty="0" err="1"/>
              <a:t>by</a:t>
            </a:r>
            <a:r>
              <a:rPr lang="en-US" sz="2000" dirty="0"/>
              <a:t> 85% and 87% respectively</a:t>
            </a:r>
          </a:p>
          <a:p>
            <a:pPr>
              <a:lnSpc>
                <a:spcPct val="200000"/>
              </a:lnSpc>
            </a:pPr>
            <a:r>
              <a:rPr lang="en-US" sz="2000" dirty="0"/>
              <a:t>Improved their social and family situations by 87% and 88% respectively.</a:t>
            </a:r>
          </a:p>
          <a:p>
            <a:pPr>
              <a:lnSpc>
                <a:spcPct val="200000"/>
              </a:lnSpc>
            </a:pPr>
            <a:r>
              <a:rPr lang="en-US" sz="2000" dirty="0"/>
              <a:t>Reduced forced Migration</a:t>
            </a:r>
          </a:p>
        </p:txBody>
      </p:sp>
    </p:spTree>
    <p:extLst>
      <p:ext uri="{BB962C8B-B14F-4D97-AF65-F5344CB8AC3E}">
        <p14:creationId xmlns:p14="http://schemas.microsoft.com/office/powerpoint/2010/main" val="21610715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A233618-D645-4FA6-B6E4-5776AEB8D8EF}"/>
              </a:ext>
            </a:extLst>
          </p:cNvPr>
          <p:cNvSpPr>
            <a:spLocks noGrp="1"/>
          </p:cNvSpPr>
          <p:nvPr>
            <p:ph type="sldNum" sz="quarter" idx="12"/>
          </p:nvPr>
        </p:nvSpPr>
        <p:spPr/>
        <p:txBody>
          <a:bodyPr/>
          <a:lstStyle/>
          <a:p>
            <a:pPr marL="0" marR="0" lvl="0" indent="0" algn="r" defTabSz="1088703" rtl="0" eaLnBrk="1" fontAlgn="auto" latinLnBrk="0" hangingPunct="1">
              <a:lnSpc>
                <a:spcPct val="100000"/>
              </a:lnSpc>
              <a:spcBef>
                <a:spcPts val="0"/>
              </a:spcBef>
              <a:spcAft>
                <a:spcPts val="0"/>
              </a:spcAft>
              <a:buClrTx/>
              <a:buSzTx/>
              <a:buFontTx/>
              <a:buNone/>
              <a:tabLst/>
              <a:defRPr/>
            </a:pPr>
            <a:fld id="{00BDBE27-B6D1-DF40-883D-53A86A8A49A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088703"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a:extLst>
              <a:ext uri="{FF2B5EF4-FFF2-40B4-BE49-F238E27FC236}">
                <a16:creationId xmlns:a16="http://schemas.microsoft.com/office/drawing/2014/main" id="{57A6F46A-9DC1-40A3-81E9-0D723C628027}"/>
              </a:ext>
            </a:extLst>
          </p:cNvPr>
          <p:cNvSpPr>
            <a:spLocks noGrp="1"/>
          </p:cNvSpPr>
          <p:nvPr>
            <p:ph type="title"/>
          </p:nvPr>
        </p:nvSpPr>
        <p:spPr>
          <a:xfrm>
            <a:off x="-27376" y="285810"/>
            <a:ext cx="12195175" cy="720000"/>
          </a:xfrm>
        </p:spPr>
        <p:txBody>
          <a:bodyPr/>
          <a:lstStyle/>
          <a:p>
            <a:pPr algn="ctr"/>
            <a:r>
              <a:rPr lang="fr-FR" dirty="0" err="1"/>
              <a:t>Zitouna</a:t>
            </a:r>
            <a:r>
              <a:rPr lang="fr-FR" dirty="0"/>
              <a:t> </a:t>
            </a:r>
            <a:r>
              <a:rPr lang="fr-FR" dirty="0" err="1"/>
              <a:t>Tamkeen</a:t>
            </a:r>
            <a:r>
              <a:rPr lang="fr-FR" dirty="0"/>
              <a:t> </a:t>
            </a:r>
            <a:r>
              <a:rPr lang="en-GB" dirty="0"/>
              <a:t>Ecosystem</a:t>
            </a:r>
          </a:p>
        </p:txBody>
      </p:sp>
      <p:sp>
        <p:nvSpPr>
          <p:cNvPr id="24" name="갈매기형 수장 94">
            <a:extLst>
              <a:ext uri="{FF2B5EF4-FFF2-40B4-BE49-F238E27FC236}">
                <a16:creationId xmlns:a16="http://schemas.microsoft.com/office/drawing/2014/main" id="{B94652B7-54FF-4A60-9DB5-46F99C313CD3}"/>
              </a:ext>
            </a:extLst>
          </p:cNvPr>
          <p:cNvSpPr/>
          <p:nvPr/>
        </p:nvSpPr>
        <p:spPr>
          <a:xfrm>
            <a:off x="4398420" y="3495065"/>
            <a:ext cx="160694" cy="321387"/>
          </a:xfrm>
          <a:prstGeom prst="chevr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5" name="갈매기형 수장 96">
            <a:extLst>
              <a:ext uri="{FF2B5EF4-FFF2-40B4-BE49-F238E27FC236}">
                <a16:creationId xmlns:a16="http://schemas.microsoft.com/office/drawing/2014/main" id="{E3D3CDEA-BA76-413B-9E48-AEA95258F987}"/>
              </a:ext>
            </a:extLst>
          </p:cNvPr>
          <p:cNvSpPr/>
          <p:nvPr/>
        </p:nvSpPr>
        <p:spPr>
          <a:xfrm>
            <a:off x="4232469" y="3495065"/>
            <a:ext cx="160694" cy="321387"/>
          </a:xfrm>
          <a:prstGeom prst="chevr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6" name="갈매기형 수장 97">
            <a:extLst>
              <a:ext uri="{FF2B5EF4-FFF2-40B4-BE49-F238E27FC236}">
                <a16:creationId xmlns:a16="http://schemas.microsoft.com/office/drawing/2014/main" id="{FF18F0EF-EE4C-49C0-93B5-E5E07EC5BE3F}"/>
              </a:ext>
            </a:extLst>
          </p:cNvPr>
          <p:cNvSpPr/>
          <p:nvPr/>
        </p:nvSpPr>
        <p:spPr>
          <a:xfrm rot="10800000">
            <a:off x="7593637" y="3495065"/>
            <a:ext cx="160694" cy="321387"/>
          </a:xfrm>
          <a:prstGeom prst="chevr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7" name="갈매기형 수장 98">
            <a:extLst>
              <a:ext uri="{FF2B5EF4-FFF2-40B4-BE49-F238E27FC236}">
                <a16:creationId xmlns:a16="http://schemas.microsoft.com/office/drawing/2014/main" id="{75783270-7D64-41B1-A23F-2D3D6E166A57}"/>
              </a:ext>
            </a:extLst>
          </p:cNvPr>
          <p:cNvSpPr/>
          <p:nvPr/>
        </p:nvSpPr>
        <p:spPr>
          <a:xfrm rot="10800000">
            <a:off x="7730003" y="3495065"/>
            <a:ext cx="160694" cy="321387"/>
          </a:xfrm>
          <a:prstGeom prst="chevr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1" name="모서리가 둥근 직사각형 83">
            <a:extLst>
              <a:ext uri="{FF2B5EF4-FFF2-40B4-BE49-F238E27FC236}">
                <a16:creationId xmlns:a16="http://schemas.microsoft.com/office/drawing/2014/main" id="{71A5C7E9-0E8F-4B9C-BF16-3BAAAE842F08}"/>
              </a:ext>
            </a:extLst>
          </p:cNvPr>
          <p:cNvSpPr/>
          <p:nvPr/>
        </p:nvSpPr>
        <p:spPr>
          <a:xfrm>
            <a:off x="1324320" y="2015292"/>
            <a:ext cx="2613027" cy="2983692"/>
          </a:xfrm>
          <a:prstGeom prst="roundRect">
            <a:avLst>
              <a:gd name="adj" fmla="val 8851"/>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90500" h="381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2" name="모서리가 둥근 직사각형 85">
            <a:extLst>
              <a:ext uri="{FF2B5EF4-FFF2-40B4-BE49-F238E27FC236}">
                <a16:creationId xmlns:a16="http://schemas.microsoft.com/office/drawing/2014/main" id="{B254AF8E-951F-4D5A-9C71-DF1F8AF910F0}"/>
              </a:ext>
            </a:extLst>
          </p:cNvPr>
          <p:cNvSpPr/>
          <p:nvPr/>
        </p:nvSpPr>
        <p:spPr>
          <a:xfrm>
            <a:off x="1479138" y="1847554"/>
            <a:ext cx="2270734" cy="374952"/>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fr-FR" altLang="ko-KR"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rPr>
              <a:t>NGO</a:t>
            </a:r>
            <a:endParaRPr kumimoji="0" lang="ko-KR" altLang="en-US"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endParaRPr>
          </a:p>
        </p:txBody>
      </p:sp>
      <p:sp>
        <p:nvSpPr>
          <p:cNvPr id="28" name="TextBox 114">
            <a:extLst>
              <a:ext uri="{FF2B5EF4-FFF2-40B4-BE49-F238E27FC236}">
                <a16:creationId xmlns:a16="http://schemas.microsoft.com/office/drawing/2014/main" id="{9B58614C-7E31-460E-B882-C7E60584B752}"/>
              </a:ext>
            </a:extLst>
          </p:cNvPr>
          <p:cNvSpPr txBox="1"/>
          <p:nvPr/>
        </p:nvSpPr>
        <p:spPr>
          <a:xfrm>
            <a:off x="1409437" y="3424250"/>
            <a:ext cx="2400754" cy="923330"/>
          </a:xfrm>
          <a:prstGeom prst="rect">
            <a:avLst/>
          </a:prstGeom>
          <a:noFill/>
        </p:spPr>
        <p:txBody>
          <a:bodyPr wrap="square" rtlCol="0">
            <a:spAutoFit/>
          </a:bodyPr>
          <a:lstStyle/>
          <a:p>
            <a:pPr marL="0" marR="0" lvl="0" indent="0" algn="ctr" defTabSz="1088376"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Establishment of an adequate environment for the EE Concept</a:t>
            </a:r>
            <a:endParaRPr kumimoji="0" lang="fr-FR"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endParaRPr>
          </a:p>
        </p:txBody>
      </p:sp>
      <p:pic>
        <p:nvPicPr>
          <p:cNvPr id="30" name="Picture 2" descr="T4D">
            <a:hlinkClick r:id="rId2"/>
            <a:extLst>
              <a:ext uri="{FF2B5EF4-FFF2-40B4-BE49-F238E27FC236}">
                <a16:creationId xmlns:a16="http://schemas.microsoft.com/office/drawing/2014/main" id="{D402A984-B9E6-4AC2-AF58-BF232B4DF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116" y="2466607"/>
            <a:ext cx="1469397" cy="715256"/>
          </a:xfrm>
          <a:prstGeom prst="rect">
            <a:avLst/>
          </a:prstGeom>
          <a:noFill/>
          <a:extLst>
            <a:ext uri="{909E8E84-426E-40DD-AFC4-6F175D3DCCD1}">
              <a14:hiddenFill xmlns:a14="http://schemas.microsoft.com/office/drawing/2010/main">
                <a:solidFill>
                  <a:srgbClr val="FFFFFF"/>
                </a:solidFill>
              </a14:hiddenFill>
            </a:ext>
          </a:extLst>
        </p:spPr>
      </p:pic>
      <p:sp>
        <p:nvSpPr>
          <p:cNvPr id="23" name="모서리가 둥근 직사각형 86">
            <a:extLst>
              <a:ext uri="{FF2B5EF4-FFF2-40B4-BE49-F238E27FC236}">
                <a16:creationId xmlns:a16="http://schemas.microsoft.com/office/drawing/2014/main" id="{5FE54860-287A-426B-B16F-6F3D9D52E2EC}"/>
              </a:ext>
            </a:extLst>
          </p:cNvPr>
          <p:cNvSpPr/>
          <p:nvPr/>
        </p:nvSpPr>
        <p:spPr>
          <a:xfrm>
            <a:off x="8185819" y="2028343"/>
            <a:ext cx="2613027" cy="2983692"/>
          </a:xfrm>
          <a:prstGeom prst="roundRect">
            <a:avLst>
              <a:gd name="adj" fmla="val 8851"/>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90500" h="381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dirty="0">
              <a:ln>
                <a:noFill/>
              </a:ln>
              <a:solidFill>
                <a:prstClr val="white"/>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9" name="TextBox 116">
            <a:extLst>
              <a:ext uri="{FF2B5EF4-FFF2-40B4-BE49-F238E27FC236}">
                <a16:creationId xmlns:a16="http://schemas.microsoft.com/office/drawing/2014/main" id="{D8BEE9CA-DA4C-44AB-8CDB-04E6F34CB47B}"/>
              </a:ext>
            </a:extLst>
          </p:cNvPr>
          <p:cNvSpPr txBox="1"/>
          <p:nvPr/>
        </p:nvSpPr>
        <p:spPr>
          <a:xfrm>
            <a:off x="8356964" y="3405861"/>
            <a:ext cx="2311282" cy="923330"/>
          </a:xfrm>
          <a:prstGeom prst="rect">
            <a:avLst/>
          </a:prstGeom>
          <a:noFill/>
        </p:spPr>
        <p:txBody>
          <a:bodyPr wrap="square" rtlCol="0">
            <a:spAutoFit/>
          </a:bodyPr>
          <a:lstStyle/>
          <a:p>
            <a:pPr marL="0" marR="0" lvl="0" indent="0" algn="ctr" defTabSz="1088376"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Design of investment projects within the framework of EE</a:t>
            </a:r>
            <a:endParaRPr kumimoji="0" lang="fr-FR"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endParaRPr>
          </a:p>
        </p:txBody>
      </p:sp>
      <p:pic>
        <p:nvPicPr>
          <p:cNvPr id="31" name="Image 30">
            <a:extLst>
              <a:ext uri="{FF2B5EF4-FFF2-40B4-BE49-F238E27FC236}">
                <a16:creationId xmlns:a16="http://schemas.microsoft.com/office/drawing/2014/main" id="{C4E0E790-EA06-46AA-BE54-3C9EED72A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6398" y="2489288"/>
            <a:ext cx="1431865" cy="691540"/>
          </a:xfrm>
          <a:prstGeom prst="rect">
            <a:avLst/>
          </a:prstGeom>
        </p:spPr>
      </p:pic>
      <p:sp>
        <p:nvSpPr>
          <p:cNvPr id="32" name="모서리가 둥근 직사각형 87">
            <a:extLst>
              <a:ext uri="{FF2B5EF4-FFF2-40B4-BE49-F238E27FC236}">
                <a16:creationId xmlns:a16="http://schemas.microsoft.com/office/drawing/2014/main" id="{AF89A1C5-9D84-4106-A674-E3D13368AEB4}"/>
              </a:ext>
            </a:extLst>
          </p:cNvPr>
          <p:cNvSpPr/>
          <p:nvPr/>
        </p:nvSpPr>
        <p:spPr>
          <a:xfrm>
            <a:off x="8356964" y="1847554"/>
            <a:ext cx="2270735" cy="37495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fr-FR" altLang="ko-KR"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rPr>
              <a:t>Consulting </a:t>
            </a:r>
            <a:r>
              <a:rPr kumimoji="0" lang="fr-FR" altLang="ko-KR" sz="1800" b="0" i="0" u="none" strike="noStrike" kern="0" cap="none" spc="0" normalizeH="0" baseline="0" noProof="0" dirty="0" err="1">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rPr>
              <a:t>Company</a:t>
            </a:r>
            <a:endParaRPr kumimoji="0" lang="ko-KR" altLang="en-US"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endParaRPr>
          </a:p>
        </p:txBody>
      </p:sp>
      <p:sp>
        <p:nvSpPr>
          <p:cNvPr id="33" name="모서리가 둥근 직사각형 88">
            <a:extLst>
              <a:ext uri="{FF2B5EF4-FFF2-40B4-BE49-F238E27FC236}">
                <a16:creationId xmlns:a16="http://schemas.microsoft.com/office/drawing/2014/main" id="{4D1A2C28-EF3F-470D-9F99-F2CE2A431140}"/>
              </a:ext>
            </a:extLst>
          </p:cNvPr>
          <p:cNvSpPr/>
          <p:nvPr/>
        </p:nvSpPr>
        <p:spPr>
          <a:xfrm>
            <a:off x="4854235" y="2015292"/>
            <a:ext cx="2444281" cy="2996743"/>
          </a:xfrm>
          <a:prstGeom prst="roundRect">
            <a:avLst>
              <a:gd name="adj" fmla="val 8851"/>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90500" h="381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34" name="TextBox 118">
            <a:extLst>
              <a:ext uri="{FF2B5EF4-FFF2-40B4-BE49-F238E27FC236}">
                <a16:creationId xmlns:a16="http://schemas.microsoft.com/office/drawing/2014/main" id="{94383788-D72E-4BEC-B8E3-43FE372E15BF}"/>
              </a:ext>
            </a:extLst>
          </p:cNvPr>
          <p:cNvSpPr txBox="1"/>
          <p:nvPr/>
        </p:nvSpPr>
        <p:spPr>
          <a:xfrm>
            <a:off x="4941924" y="3424250"/>
            <a:ext cx="2356591" cy="646331"/>
          </a:xfrm>
          <a:prstGeom prst="rect">
            <a:avLst/>
          </a:prstGeom>
          <a:noFill/>
        </p:spPr>
        <p:txBody>
          <a:bodyPr wrap="square" rtlCol="0">
            <a:spAutoFit/>
          </a:bodyPr>
          <a:lstStyle/>
          <a:p>
            <a:pPr marL="0" marR="0" lvl="0" indent="0" algn="l" defTabSz="1088376"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err="1">
                <a:ln>
                  <a:noFill/>
                </a:ln>
                <a:solidFill>
                  <a:srgbClr val="70AD47">
                    <a:lumMod val="50000"/>
                  </a:srgbClr>
                </a:solidFill>
                <a:effectLst/>
                <a:uLnTx/>
                <a:uFillTx/>
                <a:latin typeface="Neo Sans Std Light" panose="020B0304030504040204" pitchFamily="34" charset="0"/>
                <a:ea typeface="+mn-ea"/>
                <a:cs typeface="+mn-cs"/>
              </a:rPr>
              <a:t>Funding</a:t>
            </a:r>
            <a:r>
              <a:rPr kumimoji="0" lang="fr-FR"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 and follow-up </a:t>
            </a:r>
          </a:p>
          <a:p>
            <a:pPr marL="0" marR="0" lvl="0" indent="0" algn="ctr" defTabSz="914126" rtl="1" eaLnBrk="1" fontAlgn="auto" latinLnBrk="1"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black"/>
              </a:solidFill>
              <a:effectLst/>
              <a:uLnTx/>
              <a:uFillTx/>
              <a:latin typeface="Neo Sans Std Light" panose="020B0304030504040204" pitchFamily="34" charset="0"/>
              <a:ea typeface="+mn-ea"/>
              <a:cs typeface="Calibri" panose="020F0502020204030204" pitchFamily="34" charset="0"/>
            </a:endParaRPr>
          </a:p>
        </p:txBody>
      </p:sp>
      <p:pic>
        <p:nvPicPr>
          <p:cNvPr id="35" name="Image 34">
            <a:extLst>
              <a:ext uri="{FF2B5EF4-FFF2-40B4-BE49-F238E27FC236}">
                <a16:creationId xmlns:a16="http://schemas.microsoft.com/office/drawing/2014/main" id="{13329B8D-768F-4560-8875-3FD6D6055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3148" y="2493676"/>
            <a:ext cx="1806666" cy="687152"/>
          </a:xfrm>
          <a:prstGeom prst="rect">
            <a:avLst/>
          </a:prstGeom>
        </p:spPr>
      </p:pic>
      <p:sp>
        <p:nvSpPr>
          <p:cNvPr id="36" name="모서리가 둥근 직사각형 89">
            <a:extLst>
              <a:ext uri="{FF2B5EF4-FFF2-40B4-BE49-F238E27FC236}">
                <a16:creationId xmlns:a16="http://schemas.microsoft.com/office/drawing/2014/main" id="{74C1AB92-CF27-498A-9453-D9206C7414F8}"/>
              </a:ext>
            </a:extLst>
          </p:cNvPr>
          <p:cNvSpPr/>
          <p:nvPr/>
        </p:nvSpPr>
        <p:spPr>
          <a:xfrm>
            <a:off x="5045668" y="1847554"/>
            <a:ext cx="2049089" cy="374952"/>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fr-FR" altLang="ko-KR"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rPr>
              <a:t>MFI</a:t>
            </a:r>
            <a:endParaRPr kumimoji="0" lang="ko-KR" altLang="en-US"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4247147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F22E5AC-9617-40AD-BC15-D9AD48EB6F14}"/>
              </a:ext>
            </a:extLst>
          </p:cNvPr>
          <p:cNvSpPr>
            <a:spLocks noGrp="1"/>
          </p:cNvSpPr>
          <p:nvPr>
            <p:ph type="sldNum" sz="quarter" idx="12"/>
          </p:nvPr>
        </p:nvSpPr>
        <p:spPr/>
        <p:txBody>
          <a:bodyPr/>
          <a:lstStyle/>
          <a:p>
            <a:pPr marL="0" marR="0" lvl="0" indent="0" algn="r" defTabSz="1088703" rtl="0" eaLnBrk="1" fontAlgn="auto" latinLnBrk="0" hangingPunct="1">
              <a:lnSpc>
                <a:spcPct val="100000"/>
              </a:lnSpc>
              <a:spcBef>
                <a:spcPts val="0"/>
              </a:spcBef>
              <a:spcAft>
                <a:spcPts val="0"/>
              </a:spcAft>
              <a:buClrTx/>
              <a:buSzTx/>
              <a:buFontTx/>
              <a:buNone/>
              <a:tabLst/>
              <a:defRPr/>
            </a:pPr>
            <a:fld id="{00BDBE27-B6D1-DF40-883D-53A86A8A49A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088703"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a:extLst>
              <a:ext uri="{FF2B5EF4-FFF2-40B4-BE49-F238E27FC236}">
                <a16:creationId xmlns:a16="http://schemas.microsoft.com/office/drawing/2014/main" id="{77E146CD-CDB0-4B37-B944-7BBEA0A55C4D}"/>
              </a:ext>
            </a:extLst>
          </p:cNvPr>
          <p:cNvSpPr>
            <a:spLocks noGrp="1"/>
          </p:cNvSpPr>
          <p:nvPr>
            <p:ph type="title"/>
          </p:nvPr>
        </p:nvSpPr>
        <p:spPr>
          <a:xfrm>
            <a:off x="0" y="261938"/>
            <a:ext cx="12195175" cy="720000"/>
          </a:xfrm>
        </p:spPr>
        <p:txBody>
          <a:bodyPr anchor="t">
            <a:normAutofit fontScale="90000"/>
          </a:bodyPr>
          <a:lstStyle/>
          <a:p>
            <a:pPr algn="ctr">
              <a:lnSpc>
                <a:spcPct val="85000"/>
              </a:lnSpc>
            </a:pPr>
            <a:r>
              <a:rPr lang="en-GB" dirty="0"/>
              <a:t>International </a:t>
            </a:r>
            <a:r>
              <a:rPr lang="en-GB" dirty="0" err="1"/>
              <a:t>Center</a:t>
            </a:r>
            <a:r>
              <a:rPr lang="en-GB" dirty="0"/>
              <a:t> for Economic </a:t>
            </a:r>
            <a:br>
              <a:rPr lang="en-GB" dirty="0"/>
            </a:br>
            <a:r>
              <a:rPr lang="en-GB" dirty="0"/>
              <a:t>Empowerment</a:t>
            </a:r>
          </a:p>
        </p:txBody>
      </p:sp>
      <p:grpSp>
        <p:nvGrpSpPr>
          <p:cNvPr id="82" name="Groupe 81">
            <a:extLst>
              <a:ext uri="{FF2B5EF4-FFF2-40B4-BE49-F238E27FC236}">
                <a16:creationId xmlns:a16="http://schemas.microsoft.com/office/drawing/2014/main" id="{ED5C0F3A-B990-44A4-9488-34C186519CAF}"/>
              </a:ext>
            </a:extLst>
          </p:cNvPr>
          <p:cNvGrpSpPr/>
          <p:nvPr/>
        </p:nvGrpSpPr>
        <p:grpSpPr>
          <a:xfrm>
            <a:off x="1165323" y="1915949"/>
            <a:ext cx="9944685" cy="3655051"/>
            <a:chOff x="1049070" y="1915949"/>
            <a:chExt cx="9944685" cy="3655051"/>
          </a:xfrm>
        </p:grpSpPr>
        <p:sp>
          <p:nvSpPr>
            <p:cNvPr id="73" name="TextBox 84">
              <a:extLst>
                <a:ext uri="{FF2B5EF4-FFF2-40B4-BE49-F238E27FC236}">
                  <a16:creationId xmlns:a16="http://schemas.microsoft.com/office/drawing/2014/main" id="{FEA7C749-35FE-456E-9D1F-376D3D81D840}"/>
                </a:ext>
              </a:extLst>
            </p:cNvPr>
            <p:cNvSpPr txBox="1"/>
            <p:nvPr/>
          </p:nvSpPr>
          <p:spPr bwMode="auto">
            <a:xfrm>
              <a:off x="7618957" y="2062996"/>
              <a:ext cx="2664000" cy="502702"/>
            </a:xfrm>
            <a:prstGeom prst="rect">
              <a:avLst/>
            </a:prstGeom>
            <a:noFill/>
          </p:spPr>
          <p:txBody>
            <a:bodyPr wrap="square" anchor="t">
              <a:spAutoFit/>
            </a:bodyPr>
            <a:lstStyle/>
            <a:p>
              <a:pPr marL="0" marR="0" lvl="0" indent="0" algn="ctr" defTabSz="1088376" rtl="0" eaLnBrk="1" fontAlgn="auto" latinLnBrk="0" hangingPunct="1">
                <a:lnSpc>
                  <a:spcPct val="100000"/>
                </a:lnSpc>
                <a:spcBef>
                  <a:spcPts val="0"/>
                </a:spcBef>
                <a:spcAft>
                  <a:spcPts val="0"/>
                </a:spcAft>
                <a:buClrTx/>
                <a:buSzPts val="4400"/>
                <a:buFontTx/>
                <a:buNone/>
                <a:tabLst/>
                <a:defRPr/>
              </a:pPr>
              <a:r>
                <a:rPr kumimoji="0" lang="en-US" sz="2000" b="0" i="0" u="none" strike="noStrike" kern="0" cap="none" spc="0" normalizeH="0" baseline="-25000" noProof="0" dirty="0">
                  <a:ln>
                    <a:noFill/>
                  </a:ln>
                  <a:solidFill>
                    <a:prstClr val="black"/>
                  </a:solidFill>
                  <a:effectLst/>
                  <a:uLnTx/>
                  <a:uFillTx/>
                  <a:latin typeface="Neo Sans Std Light" panose="020B0304030504040204" pitchFamily="34" charset="0"/>
                  <a:ea typeface="Calibri" panose="020F0502020204030204" pitchFamily="34" charset="0"/>
                  <a:cs typeface="+mn-cs"/>
                </a:rPr>
                <a:t>Provide advice and specialized studies</a:t>
              </a:r>
              <a:endParaRPr kumimoji="0" lang="fr-FR" sz="2000" b="0" i="0" u="none" strike="noStrike" kern="0" cap="none" spc="0" normalizeH="0" baseline="-25000" noProof="0" dirty="0">
                <a:ln>
                  <a:noFill/>
                </a:ln>
                <a:solidFill>
                  <a:prstClr val="black"/>
                </a:solidFill>
                <a:effectLst/>
                <a:uLnTx/>
                <a:uFillTx/>
                <a:latin typeface="Neo Sans Std Light" panose="020B0304030504040204" pitchFamily="34" charset="0"/>
                <a:ea typeface="Calibri" panose="020F0502020204030204" pitchFamily="34" charset="0"/>
                <a:cs typeface="+mn-cs"/>
              </a:endParaRPr>
            </a:p>
          </p:txBody>
        </p:sp>
        <p:sp>
          <p:nvSpPr>
            <p:cNvPr id="74" name="TextBox 85">
              <a:extLst>
                <a:ext uri="{FF2B5EF4-FFF2-40B4-BE49-F238E27FC236}">
                  <a16:creationId xmlns:a16="http://schemas.microsoft.com/office/drawing/2014/main" id="{B8BCA323-2563-4AB4-936C-A1974C5AA8D7}"/>
                </a:ext>
              </a:extLst>
            </p:cNvPr>
            <p:cNvSpPr txBox="1"/>
            <p:nvPr/>
          </p:nvSpPr>
          <p:spPr bwMode="auto">
            <a:xfrm>
              <a:off x="8037051" y="3213770"/>
              <a:ext cx="2520000" cy="502702"/>
            </a:xfrm>
            <a:prstGeom prst="rect">
              <a:avLst/>
            </a:prstGeom>
            <a:noFill/>
          </p:spPr>
          <p:txBody>
            <a:bodyPr wrap="square" anchor="ctr">
              <a:spAutoFit/>
            </a:bodyPr>
            <a:lstStyle>
              <a:defPPr>
                <a:defRPr lang="fr-FR"/>
              </a:defPPr>
              <a:lvl1pPr marR="0" lvl="0" indent="0" algn="ctr" defTabSz="914126" fontAlgn="auto">
                <a:lnSpc>
                  <a:spcPct val="100000"/>
                </a:lnSpc>
                <a:spcBef>
                  <a:spcPts val="1200"/>
                </a:spcBef>
                <a:spcAft>
                  <a:spcPts val="0"/>
                </a:spcAft>
                <a:buClr>
                  <a:srgbClr val="008000"/>
                </a:buClr>
                <a:buSzPct val="75000"/>
                <a:buFontTx/>
                <a:buNone/>
                <a:tabLst/>
                <a:defRPr kumimoji="0" sz="2000" b="0" i="0" u="none" strike="noStrike" kern="0" cap="none" spc="0" normalizeH="0" baseline="-25000">
                  <a:ln>
                    <a:noFill/>
                  </a:ln>
                  <a:solidFill>
                    <a:schemeClr val="accent6">
                      <a:lumMod val="50000"/>
                    </a:schemeClr>
                  </a:solidFill>
                  <a:effectLst/>
                  <a:uLnTx/>
                  <a:uFillTx/>
                  <a:latin typeface="Garamond" panose="02020404030301010803" pitchFamily="18" charset="0"/>
                </a:defRPr>
              </a:lvl1pPr>
            </a:lstStyle>
            <a:p>
              <a:pPr marL="0" marR="0" lvl="0" indent="0" algn="ctr" defTabSz="914126" rtl="0" eaLnBrk="1" fontAlgn="auto" latinLnBrk="0" hangingPunct="1">
                <a:lnSpc>
                  <a:spcPct val="100000"/>
                </a:lnSpc>
                <a:spcBef>
                  <a:spcPts val="0"/>
                </a:spcBef>
                <a:spcAft>
                  <a:spcPts val="0"/>
                </a:spcAft>
                <a:buClr>
                  <a:srgbClr val="008000"/>
                </a:buClr>
                <a:buSzPct val="75000"/>
                <a:buFontTx/>
                <a:buNone/>
                <a:tabLst/>
                <a:defRPr/>
              </a:pPr>
              <a:r>
                <a:rPr kumimoji="0" lang="en-US" sz="2000" b="0" i="0" u="none" strike="noStrike" kern="0" cap="none" spc="0" normalizeH="0" baseline="-25000" noProof="0" dirty="0">
                  <a:ln>
                    <a:noFill/>
                  </a:ln>
                  <a:solidFill>
                    <a:prstClr val="black"/>
                  </a:solidFill>
                  <a:effectLst/>
                  <a:uLnTx/>
                  <a:uFillTx/>
                  <a:latin typeface="Neo Sans Std Light" panose="020B0304030504040204" pitchFamily="34" charset="0"/>
                  <a:ea typeface="+mn-ea"/>
                  <a:cs typeface="+mn-cs"/>
                </a:rPr>
                <a:t>Establish institutions specialized in economic empowerment</a:t>
              </a:r>
              <a:r>
                <a:rPr kumimoji="0" lang="ar-SA" sz="2000" b="0" i="0" u="none" strike="noStrike" kern="0" cap="none" spc="0" normalizeH="0" baseline="-25000" noProof="0" dirty="0">
                  <a:ln>
                    <a:noFill/>
                  </a:ln>
                  <a:solidFill>
                    <a:prstClr val="black"/>
                  </a:solidFill>
                  <a:effectLst/>
                  <a:uLnTx/>
                  <a:uFillTx/>
                  <a:latin typeface="Neo Sans Std Light" panose="020B0304030504040204" pitchFamily="34" charset="0"/>
                  <a:ea typeface="+mn-ea"/>
                  <a:cs typeface="Arial" panose="020B0604020202020204" pitchFamily="34" charset="0"/>
                </a:rPr>
                <a:t> </a:t>
              </a:r>
              <a:endParaRPr kumimoji="0" lang="ar-TN" sz="2000" b="0" i="0" u="none" strike="noStrike" kern="0" cap="none" spc="0" normalizeH="0" baseline="-25000" noProof="0" dirty="0">
                <a:ln>
                  <a:noFill/>
                </a:ln>
                <a:solidFill>
                  <a:prstClr val="black"/>
                </a:solidFill>
                <a:effectLst/>
                <a:uLnTx/>
                <a:uFillTx/>
                <a:latin typeface="Neo Sans Std Light" panose="020B0304030504040204" pitchFamily="34" charset="0"/>
                <a:ea typeface="+mn-ea"/>
                <a:cs typeface="Arial" panose="020B0604020202020204" pitchFamily="34" charset="0"/>
              </a:endParaRPr>
            </a:p>
          </p:txBody>
        </p:sp>
        <p:sp>
          <p:nvSpPr>
            <p:cNvPr id="75" name="TextBox 86">
              <a:extLst>
                <a:ext uri="{FF2B5EF4-FFF2-40B4-BE49-F238E27FC236}">
                  <a16:creationId xmlns:a16="http://schemas.microsoft.com/office/drawing/2014/main" id="{DA44E4D2-3F75-4724-AADA-9DE1BE6526E9}"/>
                </a:ext>
              </a:extLst>
            </p:cNvPr>
            <p:cNvSpPr txBox="1"/>
            <p:nvPr/>
          </p:nvSpPr>
          <p:spPr bwMode="auto">
            <a:xfrm>
              <a:off x="7609755" y="4119290"/>
              <a:ext cx="3384000" cy="913070"/>
            </a:xfrm>
            <a:prstGeom prst="rect">
              <a:avLst/>
            </a:prstGeom>
            <a:noFill/>
          </p:spPr>
          <p:txBody>
            <a:bodyPr wrap="square" anchor="ctr">
              <a:spAutoFit/>
            </a:bodyPr>
            <a:lstStyle/>
            <a:p>
              <a:pPr marL="0" marR="0" lvl="0" indent="0" algn="ctr" defTabSz="914126" rtl="0" eaLnBrk="1" fontAlgn="auto" latinLnBrk="0" hangingPunct="1">
                <a:lnSpc>
                  <a:spcPct val="100000"/>
                </a:lnSpc>
                <a:spcBef>
                  <a:spcPts val="0"/>
                </a:spcBef>
                <a:spcAft>
                  <a:spcPts val="0"/>
                </a:spcAft>
                <a:buClr>
                  <a:srgbClr val="008000"/>
                </a:buClr>
                <a:buSzPct val="75000"/>
                <a:buFontTx/>
                <a:buNone/>
                <a:tabLst/>
                <a:defRPr/>
              </a:pPr>
              <a:r>
                <a:rPr kumimoji="0" lang="en-US" altLang="ko-KR" sz="2000" b="0" i="0" u="none" strike="noStrike" kern="0" cap="none" spc="0" normalizeH="0" baseline="-25000" noProof="0" dirty="0">
                  <a:ln>
                    <a:noFill/>
                  </a:ln>
                  <a:solidFill>
                    <a:prstClr val="black"/>
                  </a:solidFill>
                  <a:effectLst/>
                  <a:uLnTx/>
                  <a:uFillTx/>
                  <a:latin typeface="Neo Sans Std Light" panose="020B0304030504040204" pitchFamily="34" charset="0"/>
                  <a:ea typeface="맑은 고딕" panose="020B0503020000020004" pitchFamily="34" charset="-127"/>
                  <a:cs typeface="+mn-cs"/>
                </a:rPr>
                <a:t>Strengthen the capacity of institutions wishing to penetrate the Islamic microfinance sector and economic empowerment</a:t>
              </a:r>
            </a:p>
          </p:txBody>
        </p:sp>
        <p:sp>
          <p:nvSpPr>
            <p:cNvPr id="76" name="TextBox 87">
              <a:extLst>
                <a:ext uri="{FF2B5EF4-FFF2-40B4-BE49-F238E27FC236}">
                  <a16:creationId xmlns:a16="http://schemas.microsoft.com/office/drawing/2014/main" id="{6C0B91ED-2091-465F-9093-F3AD8BB9870B}"/>
                </a:ext>
              </a:extLst>
            </p:cNvPr>
            <p:cNvSpPr txBox="1"/>
            <p:nvPr/>
          </p:nvSpPr>
          <p:spPr bwMode="auto">
            <a:xfrm>
              <a:off x="1301118" y="1947606"/>
              <a:ext cx="2736000" cy="707886"/>
            </a:xfrm>
            <a:prstGeom prst="rect">
              <a:avLst/>
            </a:prstGeom>
            <a:noFill/>
          </p:spPr>
          <p:txBody>
            <a:bodyPr wrap="square" anchor="ctr">
              <a:spAutoFit/>
            </a:bodyPr>
            <a:lstStyle/>
            <a:p>
              <a:pPr marL="0" marR="0" lvl="0" indent="0" algn="ctr" defTabSz="1088376"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25000" noProof="0" dirty="0">
                  <a:ln>
                    <a:noFill/>
                  </a:ln>
                  <a:solidFill>
                    <a:prstClr val="black"/>
                  </a:solidFill>
                  <a:effectLst/>
                  <a:uLnTx/>
                  <a:uFillTx/>
                  <a:latin typeface="Neo Sans Std Light" panose="020B0304030504040204" pitchFamily="34" charset="0"/>
                  <a:ea typeface="Calibri" panose="020F0502020204030204" pitchFamily="34" charset="0"/>
                  <a:cs typeface="Arial" panose="020B0604020202020204" pitchFamily="34" charset="0"/>
                </a:rPr>
                <a:t>Create business centers to train, reinforce and support entrepreneurs</a:t>
              </a:r>
              <a:endParaRPr kumimoji="0" lang="ar-SA" sz="2000" b="0" i="0" u="none" strike="noStrike" kern="0" cap="none" spc="0" normalizeH="0" baseline="-25000" noProof="0" dirty="0">
                <a:ln>
                  <a:noFill/>
                </a:ln>
                <a:solidFill>
                  <a:prstClr val="black"/>
                </a:solidFill>
                <a:effectLst/>
                <a:uLnTx/>
                <a:uFillTx/>
                <a:latin typeface="Neo Sans Std Light" panose="020B0304030504040204" pitchFamily="34" charset="0"/>
                <a:ea typeface="Calibri" panose="020F0502020204030204" pitchFamily="34" charset="0"/>
                <a:cs typeface="Arial" panose="020B0604020202020204" pitchFamily="34" charset="0"/>
              </a:endParaRPr>
            </a:p>
          </p:txBody>
        </p:sp>
        <p:sp>
          <p:nvSpPr>
            <p:cNvPr id="77" name="TextBox 88">
              <a:extLst>
                <a:ext uri="{FF2B5EF4-FFF2-40B4-BE49-F238E27FC236}">
                  <a16:creationId xmlns:a16="http://schemas.microsoft.com/office/drawing/2014/main" id="{F5740A49-C888-4DD7-9A9F-136499116ADE}"/>
                </a:ext>
              </a:extLst>
            </p:cNvPr>
            <p:cNvSpPr txBox="1"/>
            <p:nvPr/>
          </p:nvSpPr>
          <p:spPr bwMode="auto">
            <a:xfrm>
              <a:off x="1049070" y="2970708"/>
              <a:ext cx="2556000" cy="913070"/>
            </a:xfrm>
            <a:prstGeom prst="rect">
              <a:avLst/>
            </a:prstGeom>
            <a:noFill/>
          </p:spPr>
          <p:txBody>
            <a:bodyPr wrap="square" anchor="ctr">
              <a:spAutoFit/>
            </a:bodyPr>
            <a:lstStyle/>
            <a:p>
              <a:pPr marL="0" marR="0" lvl="0" indent="0" algn="ctr" defTabSz="1088376"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25000" noProof="0" dirty="0">
                  <a:ln>
                    <a:noFill/>
                  </a:ln>
                  <a:solidFill>
                    <a:prstClr val="black"/>
                  </a:solidFill>
                  <a:effectLst/>
                  <a:uLnTx/>
                  <a:uFillTx/>
                  <a:latin typeface="Neo Sans Std Light" panose="020B0304030504040204" pitchFamily="34" charset="0"/>
                  <a:ea typeface="Calibri" panose="020F0502020204030204" pitchFamily="34" charset="0"/>
                  <a:cs typeface="+mn-cs"/>
                </a:rPr>
                <a:t>Research and development in the field of economic empowerment and Islamic microfinance</a:t>
              </a:r>
              <a:endParaRPr kumimoji="0" lang="fr-FR" sz="2000" b="0" i="0" u="none" strike="noStrike" kern="0" cap="none" spc="0" normalizeH="0" baseline="-25000" noProof="0" dirty="0">
                <a:ln>
                  <a:noFill/>
                </a:ln>
                <a:solidFill>
                  <a:prstClr val="black"/>
                </a:solidFill>
                <a:effectLst/>
                <a:uLnTx/>
                <a:uFillTx/>
                <a:latin typeface="Neo Sans Std Light" panose="020B0304030504040204" pitchFamily="34" charset="0"/>
                <a:ea typeface="Calibri" panose="020F0502020204030204" pitchFamily="34" charset="0"/>
                <a:cs typeface="+mn-cs"/>
              </a:endParaRPr>
            </a:p>
          </p:txBody>
        </p:sp>
        <p:sp>
          <p:nvSpPr>
            <p:cNvPr id="78" name="TextBox 89">
              <a:extLst>
                <a:ext uri="{FF2B5EF4-FFF2-40B4-BE49-F238E27FC236}">
                  <a16:creationId xmlns:a16="http://schemas.microsoft.com/office/drawing/2014/main" id="{C2CF24E6-3132-4C0A-AF47-C5B3DE384CE4}"/>
                </a:ext>
              </a:extLst>
            </p:cNvPr>
            <p:cNvSpPr txBox="1"/>
            <p:nvPr/>
          </p:nvSpPr>
          <p:spPr bwMode="auto">
            <a:xfrm>
              <a:off x="1516401" y="4365898"/>
              <a:ext cx="2592000" cy="502702"/>
            </a:xfrm>
            <a:prstGeom prst="rect">
              <a:avLst/>
            </a:prstGeom>
            <a:noFill/>
          </p:spPr>
          <p:txBody>
            <a:bodyPr wrap="square" anchor="ctr">
              <a:spAutoFit/>
            </a:bodyPr>
            <a:lstStyle/>
            <a:p>
              <a:pPr marL="0" marR="0" lvl="0" indent="0" algn="ctr" defTabSz="914126" rtl="0" eaLnBrk="1" fontAlgn="auto" latinLnBrk="0" hangingPunct="1">
                <a:lnSpc>
                  <a:spcPct val="100000"/>
                </a:lnSpc>
                <a:spcBef>
                  <a:spcPts val="0"/>
                </a:spcBef>
                <a:spcAft>
                  <a:spcPts val="0"/>
                </a:spcAft>
                <a:buClr>
                  <a:srgbClr val="008000"/>
                </a:buClr>
                <a:buSzPct val="75000"/>
                <a:buFontTx/>
                <a:buNone/>
                <a:tabLst/>
                <a:defRPr/>
              </a:pPr>
              <a:r>
                <a:rPr kumimoji="0" lang="fr-FR" sz="2000" b="0" i="0" u="none" strike="noStrike" kern="0" cap="none" spc="0" normalizeH="0" baseline="-25000" noProof="0" dirty="0" err="1">
                  <a:ln>
                    <a:noFill/>
                  </a:ln>
                  <a:solidFill>
                    <a:prstClr val="black"/>
                  </a:solidFill>
                  <a:effectLst/>
                  <a:uLnTx/>
                  <a:uFillTx/>
                  <a:latin typeface="Neo Sans Std Light" panose="020B0304030504040204" pitchFamily="34" charset="0"/>
                  <a:ea typeface="+mn-ea"/>
                  <a:cs typeface="+mn-cs"/>
                </a:rPr>
                <a:t>Establish</a:t>
              </a:r>
              <a:r>
                <a:rPr kumimoji="0" lang="fr-FR" sz="2000" b="0" i="0" u="none" strike="noStrike" kern="0" cap="none" spc="0" normalizeH="0" baseline="-25000" noProof="0" dirty="0">
                  <a:ln>
                    <a:noFill/>
                  </a:ln>
                  <a:solidFill>
                    <a:prstClr val="black"/>
                  </a:solidFill>
                  <a:effectLst/>
                  <a:uLnTx/>
                  <a:uFillTx/>
                  <a:latin typeface="Neo Sans Std Light" panose="020B0304030504040204" pitchFamily="34" charset="0"/>
                  <a:ea typeface="+mn-ea"/>
                  <a:cs typeface="+mn-cs"/>
                </a:rPr>
                <a:t> high-</a:t>
              </a:r>
              <a:r>
                <a:rPr kumimoji="0" lang="fr-FR" sz="2000" b="0" i="0" u="none" strike="noStrike" kern="0" cap="none" spc="0" normalizeH="0" baseline="-25000" noProof="0" dirty="0" err="1">
                  <a:ln>
                    <a:noFill/>
                  </a:ln>
                  <a:solidFill>
                    <a:prstClr val="black"/>
                  </a:solidFill>
                  <a:effectLst/>
                  <a:uLnTx/>
                  <a:uFillTx/>
                  <a:latin typeface="Neo Sans Std Light" panose="020B0304030504040204" pitchFamily="34" charset="0"/>
                  <a:ea typeface="+mn-ea"/>
                  <a:cs typeface="+mn-cs"/>
                </a:rPr>
                <a:t>level</a:t>
              </a:r>
              <a:r>
                <a:rPr kumimoji="0" lang="fr-FR" sz="2000" b="0" i="0" u="none" strike="noStrike" kern="0" cap="none" spc="0" normalizeH="0" baseline="-25000" noProof="0" dirty="0">
                  <a:ln>
                    <a:noFill/>
                  </a:ln>
                  <a:solidFill>
                    <a:prstClr val="black"/>
                  </a:solidFill>
                  <a:effectLst/>
                  <a:uLnTx/>
                  <a:uFillTx/>
                  <a:latin typeface="Neo Sans Std Light" panose="020B0304030504040204" pitchFamily="34" charset="0"/>
                  <a:ea typeface="+mn-ea"/>
                  <a:cs typeface="+mn-cs"/>
                </a:rPr>
                <a:t> international partnerships</a:t>
              </a:r>
            </a:p>
          </p:txBody>
        </p:sp>
        <p:grpSp>
          <p:nvGrpSpPr>
            <p:cNvPr id="81" name="Groupe 80">
              <a:extLst>
                <a:ext uri="{FF2B5EF4-FFF2-40B4-BE49-F238E27FC236}">
                  <a16:creationId xmlns:a16="http://schemas.microsoft.com/office/drawing/2014/main" id="{E02AFDD8-7361-4CA0-88D1-E331E5B107BA}"/>
                </a:ext>
              </a:extLst>
            </p:cNvPr>
            <p:cNvGrpSpPr/>
            <p:nvPr/>
          </p:nvGrpSpPr>
          <p:grpSpPr>
            <a:xfrm>
              <a:off x="3559013" y="1915949"/>
              <a:ext cx="4549962" cy="3655051"/>
              <a:chOff x="3559013" y="1915949"/>
              <a:chExt cx="4549962" cy="3655051"/>
            </a:xfrm>
          </p:grpSpPr>
          <p:grpSp>
            <p:nvGrpSpPr>
              <p:cNvPr id="4" name="그룹 132">
                <a:extLst>
                  <a:ext uri="{FF2B5EF4-FFF2-40B4-BE49-F238E27FC236}">
                    <a16:creationId xmlns:a16="http://schemas.microsoft.com/office/drawing/2014/main" id="{7FAD063C-0A93-4F90-ABB9-A7FE98618F35}"/>
                  </a:ext>
                </a:extLst>
              </p:cNvPr>
              <p:cNvGrpSpPr/>
              <p:nvPr/>
            </p:nvGrpSpPr>
            <p:grpSpPr>
              <a:xfrm>
                <a:off x="3928499" y="2347278"/>
                <a:ext cx="3848139" cy="2288195"/>
                <a:chOff x="1931224" y="2184591"/>
                <a:chExt cx="5317031" cy="3161633"/>
              </a:xfrm>
            </p:grpSpPr>
            <p:grpSp>
              <p:nvGrpSpPr>
                <p:cNvPr id="5" name="그룹 128">
                  <a:extLst>
                    <a:ext uri="{FF2B5EF4-FFF2-40B4-BE49-F238E27FC236}">
                      <a16:creationId xmlns:a16="http://schemas.microsoft.com/office/drawing/2014/main" id="{8E7A6195-B4E3-471B-B040-21211A3A841E}"/>
                    </a:ext>
                  </a:extLst>
                </p:cNvPr>
                <p:cNvGrpSpPr/>
                <p:nvPr/>
              </p:nvGrpSpPr>
              <p:grpSpPr>
                <a:xfrm flipH="1">
                  <a:off x="1931224" y="2184591"/>
                  <a:ext cx="2685781" cy="3161633"/>
                  <a:chOff x="4562474" y="2093522"/>
                  <a:chExt cx="2685781" cy="3161633"/>
                </a:xfrm>
              </p:grpSpPr>
              <p:cxnSp>
                <p:nvCxnSpPr>
                  <p:cNvPr id="10" name="직선 연결선 129">
                    <a:extLst>
                      <a:ext uri="{FF2B5EF4-FFF2-40B4-BE49-F238E27FC236}">
                        <a16:creationId xmlns:a16="http://schemas.microsoft.com/office/drawing/2014/main" id="{6ED36E48-B032-4505-9E09-89046AF53ECF}"/>
                      </a:ext>
                    </a:extLst>
                  </p:cNvPr>
                  <p:cNvCxnSpPr/>
                  <p:nvPr/>
                </p:nvCxnSpPr>
                <p:spPr>
                  <a:xfrm rot="16200000" flipV="1">
                    <a:off x="4826827" y="3428315"/>
                    <a:ext cx="1587827" cy="2065853"/>
                  </a:xfrm>
                  <a:prstGeom prst="line">
                    <a:avLst/>
                  </a:prstGeom>
                  <a:noFill/>
                  <a:ln w="10160" cap="flat" cmpd="sng" algn="ctr">
                    <a:solidFill>
                      <a:sysClr val="windowText" lastClr="000000">
                        <a:lumMod val="75000"/>
                        <a:lumOff val="25000"/>
                      </a:sysClr>
                    </a:solidFill>
                    <a:prstDash val="sysDot"/>
                  </a:ln>
                  <a:effectLst/>
                </p:spPr>
              </p:cxnSp>
              <p:cxnSp>
                <p:nvCxnSpPr>
                  <p:cNvPr id="11" name="직선 연결선 130">
                    <a:extLst>
                      <a:ext uri="{FF2B5EF4-FFF2-40B4-BE49-F238E27FC236}">
                        <a16:creationId xmlns:a16="http://schemas.microsoft.com/office/drawing/2014/main" id="{8BF4D049-A718-4D4A-BC09-272183CA1140}"/>
                      </a:ext>
                    </a:extLst>
                  </p:cNvPr>
                  <p:cNvCxnSpPr/>
                  <p:nvPr/>
                </p:nvCxnSpPr>
                <p:spPr>
                  <a:xfrm rot="16200000" flipV="1">
                    <a:off x="5901860" y="2327941"/>
                    <a:ext cx="7010" cy="2685781"/>
                  </a:xfrm>
                  <a:prstGeom prst="line">
                    <a:avLst/>
                  </a:prstGeom>
                  <a:noFill/>
                  <a:ln w="10160" cap="flat" cmpd="sng" algn="ctr">
                    <a:solidFill>
                      <a:sysClr val="windowText" lastClr="000000">
                        <a:lumMod val="75000"/>
                        <a:lumOff val="25000"/>
                      </a:sysClr>
                    </a:solidFill>
                    <a:prstDash val="sysDot"/>
                  </a:ln>
                  <a:effectLst/>
                </p:spPr>
              </p:cxnSp>
              <p:cxnSp>
                <p:nvCxnSpPr>
                  <p:cNvPr id="12" name="직선 연결선 131">
                    <a:extLst>
                      <a:ext uri="{FF2B5EF4-FFF2-40B4-BE49-F238E27FC236}">
                        <a16:creationId xmlns:a16="http://schemas.microsoft.com/office/drawing/2014/main" id="{BFCF7F4B-8F45-4999-ABDA-3CD01F78FE96}"/>
                      </a:ext>
                    </a:extLst>
                  </p:cNvPr>
                  <p:cNvCxnSpPr/>
                  <p:nvPr/>
                </p:nvCxnSpPr>
                <p:spPr>
                  <a:xfrm rot="5400000">
                    <a:off x="4833837" y="1847498"/>
                    <a:ext cx="1573806" cy="2065853"/>
                  </a:xfrm>
                  <a:prstGeom prst="line">
                    <a:avLst/>
                  </a:prstGeom>
                  <a:noFill/>
                  <a:ln w="10160" cap="flat" cmpd="sng" algn="ctr">
                    <a:solidFill>
                      <a:sysClr val="windowText" lastClr="000000">
                        <a:lumMod val="75000"/>
                        <a:lumOff val="25000"/>
                      </a:sysClr>
                    </a:solidFill>
                    <a:prstDash val="sysDot"/>
                  </a:ln>
                  <a:effectLst/>
                </p:spPr>
              </p:cxnSp>
            </p:grpSp>
            <p:grpSp>
              <p:nvGrpSpPr>
                <p:cNvPr id="6" name="그룹 121">
                  <a:extLst>
                    <a:ext uri="{FF2B5EF4-FFF2-40B4-BE49-F238E27FC236}">
                      <a16:creationId xmlns:a16="http://schemas.microsoft.com/office/drawing/2014/main" id="{6F5B9292-A4C7-4534-88BD-B0A49CFA5E85}"/>
                    </a:ext>
                  </a:extLst>
                </p:cNvPr>
                <p:cNvGrpSpPr/>
                <p:nvPr/>
              </p:nvGrpSpPr>
              <p:grpSpPr>
                <a:xfrm>
                  <a:off x="4562474" y="2184591"/>
                  <a:ext cx="2685781" cy="3161633"/>
                  <a:chOff x="4562474" y="2093522"/>
                  <a:chExt cx="2685781" cy="3161633"/>
                </a:xfrm>
              </p:grpSpPr>
              <p:cxnSp>
                <p:nvCxnSpPr>
                  <p:cNvPr id="7" name="직선 연결선 112">
                    <a:extLst>
                      <a:ext uri="{FF2B5EF4-FFF2-40B4-BE49-F238E27FC236}">
                        <a16:creationId xmlns:a16="http://schemas.microsoft.com/office/drawing/2014/main" id="{44586D9F-42C1-4822-A324-7A3239D71254}"/>
                      </a:ext>
                    </a:extLst>
                  </p:cNvPr>
                  <p:cNvCxnSpPr/>
                  <p:nvPr/>
                </p:nvCxnSpPr>
                <p:spPr>
                  <a:xfrm rot="16200000" flipV="1">
                    <a:off x="4826827" y="3428315"/>
                    <a:ext cx="1587827" cy="2065853"/>
                  </a:xfrm>
                  <a:prstGeom prst="line">
                    <a:avLst/>
                  </a:prstGeom>
                  <a:noFill/>
                  <a:ln w="10160" cap="flat" cmpd="sng" algn="ctr">
                    <a:solidFill>
                      <a:sysClr val="windowText" lastClr="000000">
                        <a:lumMod val="75000"/>
                        <a:lumOff val="25000"/>
                      </a:sysClr>
                    </a:solidFill>
                    <a:prstDash val="sysDot"/>
                  </a:ln>
                  <a:effectLst/>
                </p:spPr>
              </p:cxnSp>
              <p:cxnSp>
                <p:nvCxnSpPr>
                  <p:cNvPr id="8" name="직선 연결선 113">
                    <a:extLst>
                      <a:ext uri="{FF2B5EF4-FFF2-40B4-BE49-F238E27FC236}">
                        <a16:creationId xmlns:a16="http://schemas.microsoft.com/office/drawing/2014/main" id="{2839006F-5435-45DE-92AE-B8CABB986ACD}"/>
                      </a:ext>
                    </a:extLst>
                  </p:cNvPr>
                  <p:cNvCxnSpPr/>
                  <p:nvPr/>
                </p:nvCxnSpPr>
                <p:spPr>
                  <a:xfrm rot="16200000" flipV="1">
                    <a:off x="5901860" y="2327941"/>
                    <a:ext cx="7010" cy="2685781"/>
                  </a:xfrm>
                  <a:prstGeom prst="line">
                    <a:avLst/>
                  </a:prstGeom>
                  <a:noFill/>
                  <a:ln w="10160" cap="flat" cmpd="sng" algn="ctr">
                    <a:solidFill>
                      <a:sysClr val="windowText" lastClr="000000">
                        <a:lumMod val="75000"/>
                        <a:lumOff val="25000"/>
                      </a:sysClr>
                    </a:solidFill>
                    <a:prstDash val="sysDot"/>
                  </a:ln>
                  <a:effectLst/>
                </p:spPr>
              </p:cxnSp>
              <p:cxnSp>
                <p:nvCxnSpPr>
                  <p:cNvPr id="9" name="직선 연결선 114">
                    <a:extLst>
                      <a:ext uri="{FF2B5EF4-FFF2-40B4-BE49-F238E27FC236}">
                        <a16:creationId xmlns:a16="http://schemas.microsoft.com/office/drawing/2014/main" id="{675F5BDC-3CD8-4BDF-8423-B9C0C3A973DA}"/>
                      </a:ext>
                    </a:extLst>
                  </p:cNvPr>
                  <p:cNvCxnSpPr/>
                  <p:nvPr/>
                </p:nvCxnSpPr>
                <p:spPr>
                  <a:xfrm rot="5400000">
                    <a:off x="4833837" y="1847498"/>
                    <a:ext cx="1573806" cy="2065853"/>
                  </a:xfrm>
                  <a:prstGeom prst="line">
                    <a:avLst/>
                  </a:prstGeom>
                  <a:noFill/>
                  <a:ln w="10160" cap="flat" cmpd="sng" algn="ctr">
                    <a:solidFill>
                      <a:sysClr val="windowText" lastClr="000000">
                        <a:lumMod val="75000"/>
                        <a:lumOff val="25000"/>
                      </a:sysClr>
                    </a:solidFill>
                    <a:prstDash val="sysDot"/>
                  </a:ln>
                  <a:effectLst/>
                </p:spPr>
              </p:cxnSp>
            </p:grpSp>
          </p:grpSp>
          <p:sp>
            <p:nvSpPr>
              <p:cNvPr id="13" name="막힌 원호 54">
                <a:extLst>
                  <a:ext uri="{FF2B5EF4-FFF2-40B4-BE49-F238E27FC236}">
                    <a16:creationId xmlns:a16="http://schemas.microsoft.com/office/drawing/2014/main" id="{EF9B4D59-6A65-4651-B2BB-1B4A7D013220}"/>
                  </a:ext>
                </a:extLst>
              </p:cNvPr>
              <p:cNvSpPr/>
              <p:nvPr/>
            </p:nvSpPr>
            <p:spPr>
              <a:xfrm rot="5400000">
                <a:off x="4706608" y="1915949"/>
                <a:ext cx="3185526" cy="3185526"/>
              </a:xfrm>
              <a:prstGeom prst="blockArc">
                <a:avLst>
                  <a:gd name="adj1" fmla="val 10800000"/>
                  <a:gd name="adj2" fmla="val 21450069"/>
                  <a:gd name="adj3" fmla="val 4581"/>
                </a:avLst>
              </a:prstGeom>
              <a:gradFill>
                <a:gsLst>
                  <a:gs pos="0">
                    <a:sysClr val="windowText" lastClr="000000">
                      <a:alpha val="0"/>
                    </a:sysClr>
                  </a:gs>
                  <a:gs pos="100000">
                    <a:sysClr val="windowText" lastClr="000000">
                      <a:alpha val="28000"/>
                    </a:sysClr>
                  </a:gs>
                </a:gsLst>
                <a:lin ang="16200000" scaled="0"/>
              </a:gradFill>
              <a:ln w="25400" cap="flat" cmpd="sng" algn="ctr">
                <a:noFill/>
                <a:prstDash val="solid"/>
              </a:ln>
              <a:effectLst/>
            </p:spPr>
            <p:txBody>
              <a:bodyPr rtlCol="0" anchor="ctr"/>
              <a:lstStyle/>
              <a:p>
                <a:pPr marL="0" marR="0" lvl="0" indent="0" algn="ctr"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14" name="자유형 65">
                <a:extLst>
                  <a:ext uri="{FF2B5EF4-FFF2-40B4-BE49-F238E27FC236}">
                    <a16:creationId xmlns:a16="http://schemas.microsoft.com/office/drawing/2014/main" id="{F0C77C53-65CE-4E36-B847-E25EAC2CA2AD}"/>
                  </a:ext>
                </a:extLst>
              </p:cNvPr>
              <p:cNvSpPr/>
              <p:nvPr/>
            </p:nvSpPr>
            <p:spPr bwMode="auto">
              <a:xfrm>
                <a:off x="7002638" y="4294287"/>
                <a:ext cx="657671" cy="657673"/>
              </a:xfrm>
              <a:custGeom>
                <a:avLst/>
                <a:gdLst>
                  <a:gd name="connsiteX0" fmla="*/ 0 w 1645187"/>
                  <a:gd name="connsiteY0" fmla="*/ 822594 h 1645187"/>
                  <a:gd name="connsiteX1" fmla="*/ 240933 w 1645187"/>
                  <a:gd name="connsiteY1" fmla="*/ 240932 h 1645187"/>
                  <a:gd name="connsiteX2" fmla="*/ 822595 w 1645187"/>
                  <a:gd name="connsiteY2" fmla="*/ 1 h 1645187"/>
                  <a:gd name="connsiteX3" fmla="*/ 1404257 w 1645187"/>
                  <a:gd name="connsiteY3" fmla="*/ 240934 h 1645187"/>
                  <a:gd name="connsiteX4" fmla="*/ 1645188 w 1645187"/>
                  <a:gd name="connsiteY4" fmla="*/ 822596 h 1645187"/>
                  <a:gd name="connsiteX5" fmla="*/ 1404256 w 1645187"/>
                  <a:gd name="connsiteY5" fmla="*/ 1404258 h 1645187"/>
                  <a:gd name="connsiteX6" fmla="*/ 822594 w 1645187"/>
                  <a:gd name="connsiteY6" fmla="*/ 1645190 h 1645187"/>
                  <a:gd name="connsiteX7" fmla="*/ 240932 w 1645187"/>
                  <a:gd name="connsiteY7" fmla="*/ 1404257 h 1645187"/>
                  <a:gd name="connsiteX8" fmla="*/ 0 w 1645187"/>
                  <a:gd name="connsiteY8" fmla="*/ 822595 h 1645187"/>
                  <a:gd name="connsiteX9" fmla="*/ 0 w 1645187"/>
                  <a:gd name="connsiteY9" fmla="*/ 822594 h 164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187" h="1645187">
                    <a:moveTo>
                      <a:pt x="0" y="822594"/>
                    </a:moveTo>
                    <a:cubicBezTo>
                      <a:pt x="0" y="604428"/>
                      <a:pt x="86666" y="395198"/>
                      <a:pt x="240933" y="240932"/>
                    </a:cubicBezTo>
                    <a:cubicBezTo>
                      <a:pt x="395200" y="86666"/>
                      <a:pt x="604430" y="0"/>
                      <a:pt x="822595" y="1"/>
                    </a:cubicBezTo>
                    <a:cubicBezTo>
                      <a:pt x="1040761" y="1"/>
                      <a:pt x="1249991" y="86667"/>
                      <a:pt x="1404257" y="240934"/>
                    </a:cubicBezTo>
                    <a:cubicBezTo>
                      <a:pt x="1558523" y="395201"/>
                      <a:pt x="1645189" y="604431"/>
                      <a:pt x="1645188" y="822596"/>
                    </a:cubicBezTo>
                    <a:cubicBezTo>
                      <a:pt x="1645188" y="1040762"/>
                      <a:pt x="1558522" y="1249992"/>
                      <a:pt x="1404256" y="1404258"/>
                    </a:cubicBezTo>
                    <a:cubicBezTo>
                      <a:pt x="1249990" y="1558524"/>
                      <a:pt x="1040759" y="1645190"/>
                      <a:pt x="822594" y="1645190"/>
                    </a:cubicBezTo>
                    <a:cubicBezTo>
                      <a:pt x="604428" y="1645190"/>
                      <a:pt x="395198" y="1558524"/>
                      <a:pt x="240932" y="1404257"/>
                    </a:cubicBezTo>
                    <a:cubicBezTo>
                      <a:pt x="86666" y="1249991"/>
                      <a:pt x="0" y="1040760"/>
                      <a:pt x="0" y="822595"/>
                    </a:cubicBezTo>
                    <a:lnTo>
                      <a:pt x="0" y="822594"/>
                    </a:lnTo>
                    <a:close/>
                  </a:path>
                </a:pathLst>
              </a:custGeom>
              <a:gradFill rotWithShape="1">
                <a:gsLst>
                  <a:gs pos="0">
                    <a:sysClr val="window" lastClr="FFFFFF">
                      <a:lumMod val="50000"/>
                    </a:sysClr>
                  </a:gs>
                  <a:gs pos="80000">
                    <a:sysClr val="window" lastClr="FFFFFF">
                      <a:lumMod val="75000"/>
                    </a:sysClr>
                  </a:gs>
                  <a:gs pos="100000">
                    <a:sysClr val="window" lastClr="FFFFFF">
                      <a:lumMod val="85000"/>
                    </a:sysClr>
                  </a:gs>
                </a:gsLst>
                <a:lin ang="16200000" scaled="0"/>
              </a:gradFill>
              <a:ln w="9525" cap="flat" cmpd="sng" algn="ctr">
                <a:noFill/>
                <a:prstDash val="solid"/>
              </a:ln>
              <a:effectLst/>
            </p:spPr>
            <p:txBody>
              <a:bodyPr lIns="289117" tIns="289117" rIns="289117" bIns="289117" spcCol="1270" anchor="ctr"/>
              <a:lstStyle/>
              <a:p>
                <a:pPr marL="0" marR="0" lvl="0" indent="0" algn="ctr" defTabSz="1688593" rtl="0" eaLnBrk="1" fontAlgn="auto" latinLnBrk="1" hangingPunct="1">
                  <a:lnSpc>
                    <a:spcPct val="90000"/>
                  </a:lnSpc>
                  <a:spcBef>
                    <a:spcPts val="0"/>
                  </a:spcBef>
                  <a:spcAft>
                    <a:spcPct val="35000"/>
                  </a:spcAft>
                  <a:buClrTx/>
                  <a:buSzTx/>
                  <a:buFontTx/>
                  <a:buNone/>
                  <a:tabLst/>
                  <a:defRPr/>
                </a:pPr>
                <a:endParaRPr kumimoji="0" lang="ko-KR" altLang="en-US" sz="2799"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맑은 고딕" panose="020B0503020000020004" pitchFamily="34" charset="-127"/>
                  <a:cs typeface="Arial" pitchFamily="34" charset="0"/>
                </a:endParaRPr>
              </a:p>
            </p:txBody>
          </p:sp>
          <p:sp>
            <p:nvSpPr>
              <p:cNvPr id="15" name="자유형 73">
                <a:extLst>
                  <a:ext uri="{FF2B5EF4-FFF2-40B4-BE49-F238E27FC236}">
                    <a16:creationId xmlns:a16="http://schemas.microsoft.com/office/drawing/2014/main" id="{AC492AF9-8DDC-498E-9055-5D22D37067AF}"/>
                  </a:ext>
                </a:extLst>
              </p:cNvPr>
              <p:cNvSpPr/>
              <p:nvPr/>
            </p:nvSpPr>
            <p:spPr bwMode="auto">
              <a:xfrm>
                <a:off x="7451304" y="3150188"/>
                <a:ext cx="657671" cy="657673"/>
              </a:xfrm>
              <a:custGeom>
                <a:avLst/>
                <a:gdLst>
                  <a:gd name="connsiteX0" fmla="*/ 0 w 1645187"/>
                  <a:gd name="connsiteY0" fmla="*/ 822594 h 1645187"/>
                  <a:gd name="connsiteX1" fmla="*/ 240933 w 1645187"/>
                  <a:gd name="connsiteY1" fmla="*/ 240932 h 1645187"/>
                  <a:gd name="connsiteX2" fmla="*/ 822595 w 1645187"/>
                  <a:gd name="connsiteY2" fmla="*/ 1 h 1645187"/>
                  <a:gd name="connsiteX3" fmla="*/ 1404257 w 1645187"/>
                  <a:gd name="connsiteY3" fmla="*/ 240934 h 1645187"/>
                  <a:gd name="connsiteX4" fmla="*/ 1645188 w 1645187"/>
                  <a:gd name="connsiteY4" fmla="*/ 822596 h 1645187"/>
                  <a:gd name="connsiteX5" fmla="*/ 1404256 w 1645187"/>
                  <a:gd name="connsiteY5" fmla="*/ 1404258 h 1645187"/>
                  <a:gd name="connsiteX6" fmla="*/ 822594 w 1645187"/>
                  <a:gd name="connsiteY6" fmla="*/ 1645190 h 1645187"/>
                  <a:gd name="connsiteX7" fmla="*/ 240932 w 1645187"/>
                  <a:gd name="connsiteY7" fmla="*/ 1404257 h 1645187"/>
                  <a:gd name="connsiteX8" fmla="*/ 0 w 1645187"/>
                  <a:gd name="connsiteY8" fmla="*/ 822595 h 1645187"/>
                  <a:gd name="connsiteX9" fmla="*/ 0 w 1645187"/>
                  <a:gd name="connsiteY9" fmla="*/ 822594 h 164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187" h="1645187">
                    <a:moveTo>
                      <a:pt x="0" y="822594"/>
                    </a:moveTo>
                    <a:cubicBezTo>
                      <a:pt x="0" y="604428"/>
                      <a:pt x="86666" y="395198"/>
                      <a:pt x="240933" y="240932"/>
                    </a:cubicBezTo>
                    <a:cubicBezTo>
                      <a:pt x="395200" y="86666"/>
                      <a:pt x="604430" y="0"/>
                      <a:pt x="822595" y="1"/>
                    </a:cubicBezTo>
                    <a:cubicBezTo>
                      <a:pt x="1040761" y="1"/>
                      <a:pt x="1249991" y="86667"/>
                      <a:pt x="1404257" y="240934"/>
                    </a:cubicBezTo>
                    <a:cubicBezTo>
                      <a:pt x="1558523" y="395201"/>
                      <a:pt x="1645189" y="604431"/>
                      <a:pt x="1645188" y="822596"/>
                    </a:cubicBezTo>
                    <a:cubicBezTo>
                      <a:pt x="1645188" y="1040762"/>
                      <a:pt x="1558522" y="1249992"/>
                      <a:pt x="1404256" y="1404258"/>
                    </a:cubicBezTo>
                    <a:cubicBezTo>
                      <a:pt x="1249990" y="1558524"/>
                      <a:pt x="1040759" y="1645190"/>
                      <a:pt x="822594" y="1645190"/>
                    </a:cubicBezTo>
                    <a:cubicBezTo>
                      <a:pt x="604428" y="1645190"/>
                      <a:pt x="395198" y="1558524"/>
                      <a:pt x="240932" y="1404257"/>
                    </a:cubicBezTo>
                    <a:cubicBezTo>
                      <a:pt x="86666" y="1249991"/>
                      <a:pt x="0" y="1040760"/>
                      <a:pt x="0" y="822595"/>
                    </a:cubicBezTo>
                    <a:lnTo>
                      <a:pt x="0" y="822594"/>
                    </a:lnTo>
                    <a:close/>
                  </a:path>
                </a:pathLst>
              </a:custGeom>
              <a:gradFill rotWithShape="1">
                <a:gsLst>
                  <a:gs pos="0">
                    <a:sysClr val="window" lastClr="FFFFFF">
                      <a:lumMod val="50000"/>
                    </a:sysClr>
                  </a:gs>
                  <a:gs pos="80000">
                    <a:sysClr val="window" lastClr="FFFFFF">
                      <a:lumMod val="75000"/>
                    </a:sysClr>
                  </a:gs>
                  <a:gs pos="100000">
                    <a:sysClr val="window" lastClr="FFFFFF">
                      <a:lumMod val="85000"/>
                    </a:sysClr>
                  </a:gs>
                </a:gsLst>
                <a:lin ang="16200000" scaled="0"/>
              </a:gradFill>
              <a:ln w="9525" cap="flat" cmpd="sng" algn="ctr">
                <a:noFill/>
                <a:prstDash val="solid"/>
              </a:ln>
              <a:effectLst/>
            </p:spPr>
            <p:txBody>
              <a:bodyPr lIns="289117" tIns="289117" rIns="289117" bIns="289117" spcCol="1270" anchor="ctr"/>
              <a:lstStyle/>
              <a:p>
                <a:pPr marL="0" marR="0" lvl="0" indent="0" algn="ctr" defTabSz="1688593" rtl="0" eaLnBrk="1" fontAlgn="auto" latinLnBrk="1" hangingPunct="1">
                  <a:lnSpc>
                    <a:spcPct val="90000"/>
                  </a:lnSpc>
                  <a:spcBef>
                    <a:spcPts val="0"/>
                  </a:spcBef>
                  <a:spcAft>
                    <a:spcPct val="35000"/>
                  </a:spcAft>
                  <a:buClrTx/>
                  <a:buSzTx/>
                  <a:buFontTx/>
                  <a:buNone/>
                  <a:tabLst/>
                  <a:defRPr/>
                </a:pPr>
                <a:endParaRPr kumimoji="0" lang="ko-KR" altLang="en-US" sz="2799"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맑은 고딕" panose="020B0503020000020004" pitchFamily="34" charset="-127"/>
                  <a:cs typeface="Arial" pitchFamily="34" charset="0"/>
                </a:endParaRPr>
              </a:p>
            </p:txBody>
          </p:sp>
          <p:sp>
            <p:nvSpPr>
              <p:cNvPr id="16" name="자유형 56">
                <a:extLst>
                  <a:ext uri="{FF2B5EF4-FFF2-40B4-BE49-F238E27FC236}">
                    <a16:creationId xmlns:a16="http://schemas.microsoft.com/office/drawing/2014/main" id="{77D31589-21B2-448E-974B-BE6472A0B062}"/>
                  </a:ext>
                </a:extLst>
              </p:cNvPr>
              <p:cNvSpPr/>
              <p:nvPr/>
            </p:nvSpPr>
            <p:spPr bwMode="auto">
              <a:xfrm>
                <a:off x="7002638" y="2006091"/>
                <a:ext cx="657671" cy="657673"/>
              </a:xfrm>
              <a:custGeom>
                <a:avLst/>
                <a:gdLst>
                  <a:gd name="connsiteX0" fmla="*/ 0 w 1645187"/>
                  <a:gd name="connsiteY0" fmla="*/ 822594 h 1645187"/>
                  <a:gd name="connsiteX1" fmla="*/ 240933 w 1645187"/>
                  <a:gd name="connsiteY1" fmla="*/ 240932 h 1645187"/>
                  <a:gd name="connsiteX2" fmla="*/ 822595 w 1645187"/>
                  <a:gd name="connsiteY2" fmla="*/ 1 h 1645187"/>
                  <a:gd name="connsiteX3" fmla="*/ 1404257 w 1645187"/>
                  <a:gd name="connsiteY3" fmla="*/ 240934 h 1645187"/>
                  <a:gd name="connsiteX4" fmla="*/ 1645188 w 1645187"/>
                  <a:gd name="connsiteY4" fmla="*/ 822596 h 1645187"/>
                  <a:gd name="connsiteX5" fmla="*/ 1404256 w 1645187"/>
                  <a:gd name="connsiteY5" fmla="*/ 1404258 h 1645187"/>
                  <a:gd name="connsiteX6" fmla="*/ 822594 w 1645187"/>
                  <a:gd name="connsiteY6" fmla="*/ 1645190 h 1645187"/>
                  <a:gd name="connsiteX7" fmla="*/ 240932 w 1645187"/>
                  <a:gd name="connsiteY7" fmla="*/ 1404257 h 1645187"/>
                  <a:gd name="connsiteX8" fmla="*/ 0 w 1645187"/>
                  <a:gd name="connsiteY8" fmla="*/ 822595 h 1645187"/>
                  <a:gd name="connsiteX9" fmla="*/ 0 w 1645187"/>
                  <a:gd name="connsiteY9" fmla="*/ 822594 h 164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187" h="1645187">
                    <a:moveTo>
                      <a:pt x="0" y="822594"/>
                    </a:moveTo>
                    <a:cubicBezTo>
                      <a:pt x="0" y="604428"/>
                      <a:pt x="86666" y="395198"/>
                      <a:pt x="240933" y="240932"/>
                    </a:cubicBezTo>
                    <a:cubicBezTo>
                      <a:pt x="395200" y="86666"/>
                      <a:pt x="604430" y="0"/>
                      <a:pt x="822595" y="1"/>
                    </a:cubicBezTo>
                    <a:cubicBezTo>
                      <a:pt x="1040761" y="1"/>
                      <a:pt x="1249991" y="86667"/>
                      <a:pt x="1404257" y="240934"/>
                    </a:cubicBezTo>
                    <a:cubicBezTo>
                      <a:pt x="1558523" y="395201"/>
                      <a:pt x="1645189" y="604431"/>
                      <a:pt x="1645188" y="822596"/>
                    </a:cubicBezTo>
                    <a:cubicBezTo>
                      <a:pt x="1645188" y="1040762"/>
                      <a:pt x="1558522" y="1249992"/>
                      <a:pt x="1404256" y="1404258"/>
                    </a:cubicBezTo>
                    <a:cubicBezTo>
                      <a:pt x="1249990" y="1558524"/>
                      <a:pt x="1040759" y="1645190"/>
                      <a:pt x="822594" y="1645190"/>
                    </a:cubicBezTo>
                    <a:cubicBezTo>
                      <a:pt x="604428" y="1645190"/>
                      <a:pt x="395198" y="1558524"/>
                      <a:pt x="240932" y="1404257"/>
                    </a:cubicBezTo>
                    <a:cubicBezTo>
                      <a:pt x="86666" y="1249991"/>
                      <a:pt x="0" y="1040760"/>
                      <a:pt x="0" y="822595"/>
                    </a:cubicBezTo>
                    <a:lnTo>
                      <a:pt x="0" y="822594"/>
                    </a:lnTo>
                    <a:close/>
                  </a:path>
                </a:pathLst>
              </a:custGeom>
              <a:gradFill rotWithShape="1">
                <a:gsLst>
                  <a:gs pos="0">
                    <a:sysClr val="window" lastClr="FFFFFF">
                      <a:lumMod val="50000"/>
                    </a:sysClr>
                  </a:gs>
                  <a:gs pos="80000">
                    <a:sysClr val="window" lastClr="FFFFFF">
                      <a:lumMod val="75000"/>
                    </a:sysClr>
                  </a:gs>
                  <a:gs pos="100000">
                    <a:sysClr val="window" lastClr="FFFFFF">
                      <a:lumMod val="85000"/>
                    </a:sysClr>
                  </a:gs>
                </a:gsLst>
                <a:lin ang="16200000" scaled="0"/>
              </a:gradFill>
              <a:ln w="9525" cap="flat" cmpd="sng" algn="ctr">
                <a:noFill/>
                <a:prstDash val="solid"/>
              </a:ln>
              <a:effectLst/>
            </p:spPr>
            <p:txBody>
              <a:bodyPr lIns="289117" tIns="289117" rIns="289117" bIns="289117" spcCol="1270" anchor="ctr"/>
              <a:lstStyle/>
              <a:p>
                <a:pPr marL="0" marR="0" lvl="0" indent="0" algn="ctr" defTabSz="1688593" rtl="0" eaLnBrk="1" fontAlgn="auto" latinLnBrk="1" hangingPunct="1">
                  <a:lnSpc>
                    <a:spcPct val="90000"/>
                  </a:lnSpc>
                  <a:spcBef>
                    <a:spcPts val="0"/>
                  </a:spcBef>
                  <a:spcAft>
                    <a:spcPct val="35000"/>
                  </a:spcAft>
                  <a:buClrTx/>
                  <a:buSzTx/>
                  <a:buFontTx/>
                  <a:buNone/>
                  <a:tabLst/>
                  <a:defRPr/>
                </a:pPr>
                <a:endParaRPr kumimoji="0" lang="ko-KR" altLang="en-US" sz="2799"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맑은 고딕" panose="020B0503020000020004" pitchFamily="34" charset="-127"/>
                  <a:cs typeface="Arial" pitchFamily="34" charset="0"/>
                </a:endParaRPr>
              </a:p>
            </p:txBody>
          </p:sp>
          <p:sp>
            <p:nvSpPr>
              <p:cNvPr id="17" name="막힌 원호 83">
                <a:extLst>
                  <a:ext uri="{FF2B5EF4-FFF2-40B4-BE49-F238E27FC236}">
                    <a16:creationId xmlns:a16="http://schemas.microsoft.com/office/drawing/2014/main" id="{1B0430AF-6DAE-481D-A0CB-C1A3BAA68F00}"/>
                  </a:ext>
                </a:extLst>
              </p:cNvPr>
              <p:cNvSpPr/>
              <p:nvPr/>
            </p:nvSpPr>
            <p:spPr>
              <a:xfrm rot="16200000" flipH="1">
                <a:off x="3775854" y="1915949"/>
                <a:ext cx="3185526" cy="3185526"/>
              </a:xfrm>
              <a:prstGeom prst="blockArc">
                <a:avLst>
                  <a:gd name="adj1" fmla="val 10800000"/>
                  <a:gd name="adj2" fmla="val 21450069"/>
                  <a:gd name="adj3" fmla="val 4581"/>
                </a:avLst>
              </a:prstGeom>
              <a:gradFill>
                <a:gsLst>
                  <a:gs pos="0">
                    <a:sysClr val="windowText" lastClr="000000">
                      <a:alpha val="0"/>
                    </a:sysClr>
                  </a:gs>
                  <a:gs pos="100000">
                    <a:sysClr val="windowText" lastClr="000000">
                      <a:alpha val="28000"/>
                    </a:sysClr>
                  </a:gs>
                </a:gsLst>
                <a:lin ang="16200000" scaled="0"/>
              </a:gradFill>
              <a:ln w="25400" cap="flat" cmpd="sng" algn="ctr">
                <a:noFill/>
                <a:prstDash val="solid"/>
              </a:ln>
              <a:effectLst/>
            </p:spPr>
            <p:txBody>
              <a:bodyPr rtlCol="0" anchor="ctr"/>
              <a:lstStyle/>
              <a:p>
                <a:pPr marL="0" marR="0" lvl="0" indent="0" algn="ctr"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18" name="자유형 97">
                <a:extLst>
                  <a:ext uri="{FF2B5EF4-FFF2-40B4-BE49-F238E27FC236}">
                    <a16:creationId xmlns:a16="http://schemas.microsoft.com/office/drawing/2014/main" id="{B185501B-6DBD-4E1F-9EC3-B440559D90F3}"/>
                  </a:ext>
                </a:extLst>
              </p:cNvPr>
              <p:cNvSpPr/>
              <p:nvPr/>
            </p:nvSpPr>
            <p:spPr bwMode="auto">
              <a:xfrm flipH="1">
                <a:off x="4007679" y="2006091"/>
                <a:ext cx="657671" cy="657673"/>
              </a:xfrm>
              <a:custGeom>
                <a:avLst/>
                <a:gdLst>
                  <a:gd name="connsiteX0" fmla="*/ 0 w 1645187"/>
                  <a:gd name="connsiteY0" fmla="*/ 822594 h 1645187"/>
                  <a:gd name="connsiteX1" fmla="*/ 240933 w 1645187"/>
                  <a:gd name="connsiteY1" fmla="*/ 240932 h 1645187"/>
                  <a:gd name="connsiteX2" fmla="*/ 822595 w 1645187"/>
                  <a:gd name="connsiteY2" fmla="*/ 1 h 1645187"/>
                  <a:gd name="connsiteX3" fmla="*/ 1404257 w 1645187"/>
                  <a:gd name="connsiteY3" fmla="*/ 240934 h 1645187"/>
                  <a:gd name="connsiteX4" fmla="*/ 1645188 w 1645187"/>
                  <a:gd name="connsiteY4" fmla="*/ 822596 h 1645187"/>
                  <a:gd name="connsiteX5" fmla="*/ 1404256 w 1645187"/>
                  <a:gd name="connsiteY5" fmla="*/ 1404258 h 1645187"/>
                  <a:gd name="connsiteX6" fmla="*/ 822594 w 1645187"/>
                  <a:gd name="connsiteY6" fmla="*/ 1645190 h 1645187"/>
                  <a:gd name="connsiteX7" fmla="*/ 240932 w 1645187"/>
                  <a:gd name="connsiteY7" fmla="*/ 1404257 h 1645187"/>
                  <a:gd name="connsiteX8" fmla="*/ 0 w 1645187"/>
                  <a:gd name="connsiteY8" fmla="*/ 822595 h 1645187"/>
                  <a:gd name="connsiteX9" fmla="*/ 0 w 1645187"/>
                  <a:gd name="connsiteY9" fmla="*/ 822594 h 164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187" h="1645187">
                    <a:moveTo>
                      <a:pt x="0" y="822594"/>
                    </a:moveTo>
                    <a:cubicBezTo>
                      <a:pt x="0" y="604428"/>
                      <a:pt x="86666" y="395198"/>
                      <a:pt x="240933" y="240932"/>
                    </a:cubicBezTo>
                    <a:cubicBezTo>
                      <a:pt x="395200" y="86666"/>
                      <a:pt x="604430" y="0"/>
                      <a:pt x="822595" y="1"/>
                    </a:cubicBezTo>
                    <a:cubicBezTo>
                      <a:pt x="1040761" y="1"/>
                      <a:pt x="1249991" y="86667"/>
                      <a:pt x="1404257" y="240934"/>
                    </a:cubicBezTo>
                    <a:cubicBezTo>
                      <a:pt x="1558523" y="395201"/>
                      <a:pt x="1645189" y="604431"/>
                      <a:pt x="1645188" y="822596"/>
                    </a:cubicBezTo>
                    <a:cubicBezTo>
                      <a:pt x="1645188" y="1040762"/>
                      <a:pt x="1558522" y="1249992"/>
                      <a:pt x="1404256" y="1404258"/>
                    </a:cubicBezTo>
                    <a:cubicBezTo>
                      <a:pt x="1249990" y="1558524"/>
                      <a:pt x="1040759" y="1645190"/>
                      <a:pt x="822594" y="1645190"/>
                    </a:cubicBezTo>
                    <a:cubicBezTo>
                      <a:pt x="604428" y="1645190"/>
                      <a:pt x="395198" y="1558524"/>
                      <a:pt x="240932" y="1404257"/>
                    </a:cubicBezTo>
                    <a:cubicBezTo>
                      <a:pt x="86666" y="1249991"/>
                      <a:pt x="0" y="1040760"/>
                      <a:pt x="0" y="822595"/>
                    </a:cubicBezTo>
                    <a:lnTo>
                      <a:pt x="0" y="822594"/>
                    </a:lnTo>
                    <a:close/>
                  </a:path>
                </a:pathLst>
              </a:custGeom>
              <a:gradFill rotWithShape="1">
                <a:gsLst>
                  <a:gs pos="0">
                    <a:sysClr val="window" lastClr="FFFFFF">
                      <a:lumMod val="50000"/>
                    </a:sysClr>
                  </a:gs>
                  <a:gs pos="80000">
                    <a:sysClr val="window" lastClr="FFFFFF">
                      <a:lumMod val="75000"/>
                    </a:sysClr>
                  </a:gs>
                  <a:gs pos="100000">
                    <a:sysClr val="window" lastClr="FFFFFF">
                      <a:lumMod val="85000"/>
                    </a:sysClr>
                  </a:gs>
                </a:gsLst>
                <a:lin ang="16200000" scaled="0"/>
              </a:gradFill>
              <a:ln w="9525" cap="flat" cmpd="sng" algn="ctr">
                <a:noFill/>
                <a:prstDash val="solid"/>
              </a:ln>
              <a:effectLst/>
            </p:spPr>
            <p:txBody>
              <a:bodyPr lIns="289117" tIns="289117" rIns="289117" bIns="289117" spcCol="1270" anchor="ctr"/>
              <a:lstStyle/>
              <a:p>
                <a:pPr marL="0" marR="0" lvl="0" indent="0" algn="ctr" defTabSz="1688593" rtl="0" eaLnBrk="1" fontAlgn="auto" latinLnBrk="1" hangingPunct="1">
                  <a:lnSpc>
                    <a:spcPct val="90000"/>
                  </a:lnSpc>
                  <a:spcBef>
                    <a:spcPts val="0"/>
                  </a:spcBef>
                  <a:spcAft>
                    <a:spcPct val="35000"/>
                  </a:spcAft>
                  <a:buClrTx/>
                  <a:buSzTx/>
                  <a:buFontTx/>
                  <a:buNone/>
                  <a:tabLst/>
                  <a:defRPr/>
                </a:pPr>
                <a:endParaRPr kumimoji="0" lang="ko-KR" altLang="en-US" sz="2799"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맑은 고딕" panose="020B0503020000020004" pitchFamily="34" charset="-127"/>
                  <a:cs typeface="Arial" pitchFamily="34" charset="0"/>
                </a:endParaRPr>
              </a:p>
            </p:txBody>
          </p:sp>
          <p:sp>
            <p:nvSpPr>
              <p:cNvPr id="19" name="자유형 87">
                <a:extLst>
                  <a:ext uri="{FF2B5EF4-FFF2-40B4-BE49-F238E27FC236}">
                    <a16:creationId xmlns:a16="http://schemas.microsoft.com/office/drawing/2014/main" id="{A990C1DC-7C80-472A-AD0A-44BBF51796B4}"/>
                  </a:ext>
                </a:extLst>
              </p:cNvPr>
              <p:cNvSpPr/>
              <p:nvPr/>
            </p:nvSpPr>
            <p:spPr bwMode="auto">
              <a:xfrm flipH="1">
                <a:off x="3559013" y="3150188"/>
                <a:ext cx="657671" cy="657673"/>
              </a:xfrm>
              <a:custGeom>
                <a:avLst/>
                <a:gdLst>
                  <a:gd name="connsiteX0" fmla="*/ 0 w 1645187"/>
                  <a:gd name="connsiteY0" fmla="*/ 822594 h 1645187"/>
                  <a:gd name="connsiteX1" fmla="*/ 240933 w 1645187"/>
                  <a:gd name="connsiteY1" fmla="*/ 240932 h 1645187"/>
                  <a:gd name="connsiteX2" fmla="*/ 822595 w 1645187"/>
                  <a:gd name="connsiteY2" fmla="*/ 1 h 1645187"/>
                  <a:gd name="connsiteX3" fmla="*/ 1404257 w 1645187"/>
                  <a:gd name="connsiteY3" fmla="*/ 240934 h 1645187"/>
                  <a:gd name="connsiteX4" fmla="*/ 1645188 w 1645187"/>
                  <a:gd name="connsiteY4" fmla="*/ 822596 h 1645187"/>
                  <a:gd name="connsiteX5" fmla="*/ 1404256 w 1645187"/>
                  <a:gd name="connsiteY5" fmla="*/ 1404258 h 1645187"/>
                  <a:gd name="connsiteX6" fmla="*/ 822594 w 1645187"/>
                  <a:gd name="connsiteY6" fmla="*/ 1645190 h 1645187"/>
                  <a:gd name="connsiteX7" fmla="*/ 240932 w 1645187"/>
                  <a:gd name="connsiteY7" fmla="*/ 1404257 h 1645187"/>
                  <a:gd name="connsiteX8" fmla="*/ 0 w 1645187"/>
                  <a:gd name="connsiteY8" fmla="*/ 822595 h 1645187"/>
                  <a:gd name="connsiteX9" fmla="*/ 0 w 1645187"/>
                  <a:gd name="connsiteY9" fmla="*/ 822594 h 164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187" h="1645187">
                    <a:moveTo>
                      <a:pt x="0" y="822594"/>
                    </a:moveTo>
                    <a:cubicBezTo>
                      <a:pt x="0" y="604428"/>
                      <a:pt x="86666" y="395198"/>
                      <a:pt x="240933" y="240932"/>
                    </a:cubicBezTo>
                    <a:cubicBezTo>
                      <a:pt x="395200" y="86666"/>
                      <a:pt x="604430" y="0"/>
                      <a:pt x="822595" y="1"/>
                    </a:cubicBezTo>
                    <a:cubicBezTo>
                      <a:pt x="1040761" y="1"/>
                      <a:pt x="1249991" y="86667"/>
                      <a:pt x="1404257" y="240934"/>
                    </a:cubicBezTo>
                    <a:cubicBezTo>
                      <a:pt x="1558523" y="395201"/>
                      <a:pt x="1645189" y="604431"/>
                      <a:pt x="1645188" y="822596"/>
                    </a:cubicBezTo>
                    <a:cubicBezTo>
                      <a:pt x="1645188" y="1040762"/>
                      <a:pt x="1558522" y="1249992"/>
                      <a:pt x="1404256" y="1404258"/>
                    </a:cubicBezTo>
                    <a:cubicBezTo>
                      <a:pt x="1249990" y="1558524"/>
                      <a:pt x="1040759" y="1645190"/>
                      <a:pt x="822594" y="1645190"/>
                    </a:cubicBezTo>
                    <a:cubicBezTo>
                      <a:pt x="604428" y="1645190"/>
                      <a:pt x="395198" y="1558524"/>
                      <a:pt x="240932" y="1404257"/>
                    </a:cubicBezTo>
                    <a:cubicBezTo>
                      <a:pt x="86666" y="1249991"/>
                      <a:pt x="0" y="1040760"/>
                      <a:pt x="0" y="822595"/>
                    </a:cubicBezTo>
                    <a:lnTo>
                      <a:pt x="0" y="822594"/>
                    </a:lnTo>
                    <a:close/>
                  </a:path>
                </a:pathLst>
              </a:custGeom>
              <a:gradFill rotWithShape="1">
                <a:gsLst>
                  <a:gs pos="0">
                    <a:sysClr val="window" lastClr="FFFFFF">
                      <a:lumMod val="50000"/>
                    </a:sysClr>
                  </a:gs>
                  <a:gs pos="80000">
                    <a:sysClr val="window" lastClr="FFFFFF">
                      <a:lumMod val="75000"/>
                    </a:sysClr>
                  </a:gs>
                  <a:gs pos="100000">
                    <a:sysClr val="window" lastClr="FFFFFF">
                      <a:lumMod val="85000"/>
                    </a:sysClr>
                  </a:gs>
                </a:gsLst>
                <a:lin ang="16200000" scaled="0"/>
              </a:gradFill>
              <a:ln w="9525" cap="flat" cmpd="sng" algn="ctr">
                <a:noFill/>
                <a:prstDash val="solid"/>
              </a:ln>
              <a:effectLst/>
            </p:spPr>
            <p:txBody>
              <a:bodyPr lIns="289117" tIns="289117" rIns="289117" bIns="289117" spcCol="1270" anchor="ctr"/>
              <a:lstStyle/>
              <a:p>
                <a:pPr marL="0" marR="0" lvl="0" indent="0" algn="ctr" defTabSz="1688593" rtl="0" eaLnBrk="1" fontAlgn="auto" latinLnBrk="1" hangingPunct="1">
                  <a:lnSpc>
                    <a:spcPct val="90000"/>
                  </a:lnSpc>
                  <a:spcBef>
                    <a:spcPts val="0"/>
                  </a:spcBef>
                  <a:spcAft>
                    <a:spcPct val="35000"/>
                  </a:spcAft>
                  <a:buClrTx/>
                  <a:buSzTx/>
                  <a:buFontTx/>
                  <a:buNone/>
                  <a:tabLst/>
                  <a:defRPr/>
                </a:pPr>
                <a:endParaRPr kumimoji="0" lang="ko-KR" altLang="en-US" sz="2799"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맑은 고딕" panose="020B0503020000020004" pitchFamily="34" charset="-127"/>
                  <a:cs typeface="Arial" pitchFamily="34" charset="0"/>
                </a:endParaRPr>
              </a:p>
            </p:txBody>
          </p:sp>
          <p:sp>
            <p:nvSpPr>
              <p:cNvPr id="20" name="자유형 92">
                <a:extLst>
                  <a:ext uri="{FF2B5EF4-FFF2-40B4-BE49-F238E27FC236}">
                    <a16:creationId xmlns:a16="http://schemas.microsoft.com/office/drawing/2014/main" id="{F54789EC-A1B7-403B-B334-B2EF41F1D042}"/>
                  </a:ext>
                </a:extLst>
              </p:cNvPr>
              <p:cNvSpPr/>
              <p:nvPr/>
            </p:nvSpPr>
            <p:spPr bwMode="auto">
              <a:xfrm flipH="1">
                <a:off x="4007679" y="4294287"/>
                <a:ext cx="657671" cy="657673"/>
              </a:xfrm>
              <a:custGeom>
                <a:avLst/>
                <a:gdLst>
                  <a:gd name="connsiteX0" fmla="*/ 0 w 1645187"/>
                  <a:gd name="connsiteY0" fmla="*/ 822594 h 1645187"/>
                  <a:gd name="connsiteX1" fmla="*/ 240933 w 1645187"/>
                  <a:gd name="connsiteY1" fmla="*/ 240932 h 1645187"/>
                  <a:gd name="connsiteX2" fmla="*/ 822595 w 1645187"/>
                  <a:gd name="connsiteY2" fmla="*/ 1 h 1645187"/>
                  <a:gd name="connsiteX3" fmla="*/ 1404257 w 1645187"/>
                  <a:gd name="connsiteY3" fmla="*/ 240934 h 1645187"/>
                  <a:gd name="connsiteX4" fmla="*/ 1645188 w 1645187"/>
                  <a:gd name="connsiteY4" fmla="*/ 822596 h 1645187"/>
                  <a:gd name="connsiteX5" fmla="*/ 1404256 w 1645187"/>
                  <a:gd name="connsiteY5" fmla="*/ 1404258 h 1645187"/>
                  <a:gd name="connsiteX6" fmla="*/ 822594 w 1645187"/>
                  <a:gd name="connsiteY6" fmla="*/ 1645190 h 1645187"/>
                  <a:gd name="connsiteX7" fmla="*/ 240932 w 1645187"/>
                  <a:gd name="connsiteY7" fmla="*/ 1404257 h 1645187"/>
                  <a:gd name="connsiteX8" fmla="*/ 0 w 1645187"/>
                  <a:gd name="connsiteY8" fmla="*/ 822595 h 1645187"/>
                  <a:gd name="connsiteX9" fmla="*/ 0 w 1645187"/>
                  <a:gd name="connsiteY9" fmla="*/ 822594 h 164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187" h="1645187">
                    <a:moveTo>
                      <a:pt x="0" y="822594"/>
                    </a:moveTo>
                    <a:cubicBezTo>
                      <a:pt x="0" y="604428"/>
                      <a:pt x="86666" y="395198"/>
                      <a:pt x="240933" y="240932"/>
                    </a:cubicBezTo>
                    <a:cubicBezTo>
                      <a:pt x="395200" y="86666"/>
                      <a:pt x="604430" y="0"/>
                      <a:pt x="822595" y="1"/>
                    </a:cubicBezTo>
                    <a:cubicBezTo>
                      <a:pt x="1040761" y="1"/>
                      <a:pt x="1249991" y="86667"/>
                      <a:pt x="1404257" y="240934"/>
                    </a:cubicBezTo>
                    <a:cubicBezTo>
                      <a:pt x="1558523" y="395201"/>
                      <a:pt x="1645189" y="604431"/>
                      <a:pt x="1645188" y="822596"/>
                    </a:cubicBezTo>
                    <a:cubicBezTo>
                      <a:pt x="1645188" y="1040762"/>
                      <a:pt x="1558522" y="1249992"/>
                      <a:pt x="1404256" y="1404258"/>
                    </a:cubicBezTo>
                    <a:cubicBezTo>
                      <a:pt x="1249990" y="1558524"/>
                      <a:pt x="1040759" y="1645190"/>
                      <a:pt x="822594" y="1645190"/>
                    </a:cubicBezTo>
                    <a:cubicBezTo>
                      <a:pt x="604428" y="1645190"/>
                      <a:pt x="395198" y="1558524"/>
                      <a:pt x="240932" y="1404257"/>
                    </a:cubicBezTo>
                    <a:cubicBezTo>
                      <a:pt x="86666" y="1249991"/>
                      <a:pt x="0" y="1040760"/>
                      <a:pt x="0" y="822595"/>
                    </a:cubicBezTo>
                    <a:lnTo>
                      <a:pt x="0" y="822594"/>
                    </a:lnTo>
                    <a:close/>
                  </a:path>
                </a:pathLst>
              </a:custGeom>
              <a:gradFill rotWithShape="1">
                <a:gsLst>
                  <a:gs pos="0">
                    <a:sysClr val="window" lastClr="FFFFFF">
                      <a:lumMod val="50000"/>
                    </a:sysClr>
                  </a:gs>
                  <a:gs pos="80000">
                    <a:sysClr val="window" lastClr="FFFFFF">
                      <a:lumMod val="75000"/>
                    </a:sysClr>
                  </a:gs>
                  <a:gs pos="100000">
                    <a:sysClr val="window" lastClr="FFFFFF">
                      <a:lumMod val="85000"/>
                    </a:sysClr>
                  </a:gs>
                </a:gsLst>
                <a:lin ang="16200000" scaled="0"/>
              </a:gradFill>
              <a:ln w="9525" cap="flat" cmpd="sng" algn="ctr">
                <a:noFill/>
                <a:prstDash val="solid"/>
              </a:ln>
              <a:effectLst/>
            </p:spPr>
            <p:txBody>
              <a:bodyPr lIns="289117" tIns="289117" rIns="289117" bIns="289117" spcCol="1270" anchor="ctr"/>
              <a:lstStyle/>
              <a:p>
                <a:pPr marL="0" marR="0" lvl="0" indent="0" algn="ctr" defTabSz="1688593" rtl="0" eaLnBrk="1" fontAlgn="auto" latinLnBrk="1" hangingPunct="1">
                  <a:lnSpc>
                    <a:spcPct val="90000"/>
                  </a:lnSpc>
                  <a:spcBef>
                    <a:spcPts val="0"/>
                  </a:spcBef>
                  <a:spcAft>
                    <a:spcPct val="35000"/>
                  </a:spcAft>
                  <a:buClrTx/>
                  <a:buSzTx/>
                  <a:buFontTx/>
                  <a:buNone/>
                  <a:tabLst/>
                  <a:defRPr/>
                </a:pPr>
                <a:endParaRPr kumimoji="0" lang="ko-KR" altLang="en-US" sz="2799"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맑은 고딕" panose="020B0503020000020004" pitchFamily="34" charset="-127"/>
                  <a:cs typeface="Arial" pitchFamily="34" charset="0"/>
                </a:endParaRPr>
              </a:p>
            </p:txBody>
          </p:sp>
          <p:grpSp>
            <p:nvGrpSpPr>
              <p:cNvPr id="21" name="그룹 64">
                <a:extLst>
                  <a:ext uri="{FF2B5EF4-FFF2-40B4-BE49-F238E27FC236}">
                    <a16:creationId xmlns:a16="http://schemas.microsoft.com/office/drawing/2014/main" id="{0BF105C7-4BFD-4650-A5BC-53050FCC39B0}"/>
                  </a:ext>
                </a:extLst>
              </p:cNvPr>
              <p:cNvGrpSpPr/>
              <p:nvPr/>
            </p:nvGrpSpPr>
            <p:grpSpPr>
              <a:xfrm>
                <a:off x="4007586" y="4284110"/>
                <a:ext cx="649556" cy="649557"/>
                <a:chOff x="5159815" y="3457302"/>
                <a:chExt cx="2249809" cy="2249809"/>
              </a:xfrm>
            </p:grpSpPr>
            <p:sp>
              <p:nvSpPr>
                <p:cNvPr id="22" name="타원 198">
                  <a:extLst>
                    <a:ext uri="{FF2B5EF4-FFF2-40B4-BE49-F238E27FC236}">
                      <a16:creationId xmlns:a16="http://schemas.microsoft.com/office/drawing/2014/main" id="{9CFFB35C-AB20-4CA5-8B0B-D9470D5540E8}"/>
                    </a:ext>
                  </a:extLst>
                </p:cNvPr>
                <p:cNvSpPr/>
                <p:nvPr/>
              </p:nvSpPr>
              <p:spPr>
                <a:xfrm>
                  <a:off x="5159815" y="3457302"/>
                  <a:ext cx="2249809" cy="2249809"/>
                </a:xfrm>
                <a:prstGeom prst="ellipse">
                  <a:avLst/>
                </a:prstGeom>
                <a:gradFill flip="none" rotWithShape="1">
                  <a:gsLst>
                    <a:gs pos="62000">
                      <a:sysClr val="window" lastClr="FFFFFF">
                        <a:alpha val="0"/>
                      </a:sysClr>
                    </a:gs>
                    <a:gs pos="45000">
                      <a:sysClr val="window" lastClr="FFFFFF">
                        <a:alpha val="0"/>
                      </a:sysClr>
                    </a:gs>
                    <a:gs pos="100000">
                      <a:sysClr val="window" lastClr="FFFFFF"/>
                    </a:gs>
                  </a:gsLst>
                  <a:path path="circle">
                    <a:fillToRect l="50000" t="50000" r="50000" b="50000"/>
                  </a:path>
                  <a:tileRect/>
                </a:gradFill>
                <a:ln w="9525" cap="flat" cmpd="sng" algn="ctr">
                  <a:solidFill>
                    <a:sysClr val="window" lastClr="FFFFFF">
                      <a:alpha val="25000"/>
                    </a:sysClr>
                  </a:solidFill>
                  <a:prstDash val="solid"/>
                </a:ln>
                <a:effectLst>
                  <a:outerShdw blurRad="40000" dist="23000" dir="5400000" rotWithShape="0">
                    <a:srgbClr val="000000">
                      <a:alpha val="35000"/>
                    </a:srgbClr>
                  </a:outerShdw>
                </a:effectLst>
              </p:spPr>
              <p:txBody>
                <a:bodyPr anchor="ctr"/>
                <a:lstStyle/>
                <a:p>
                  <a:pPr marL="0" marR="0" lvl="0" indent="0" algn="ctr" defTabSz="914126" rtl="0" eaLnBrk="1" fontAlgn="auto" latinLnBrk="1" hangingPunct="1">
                    <a:lnSpc>
                      <a:spcPct val="100000"/>
                    </a:lnSpc>
                    <a:spcBef>
                      <a:spcPts val="0"/>
                    </a:spcBef>
                    <a:spcAft>
                      <a:spcPts val="0"/>
                    </a:spcAft>
                    <a:buClrTx/>
                    <a:buSzTx/>
                    <a:buFontTx/>
                    <a:buNone/>
                    <a:tabLst/>
                    <a:defRPr/>
                  </a:pPr>
                  <a:r>
                    <a:rPr kumimoji="0" lang="fr-FR" altLang="ko-KR"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rPr>
                    <a:t>4</a:t>
                  </a:r>
                  <a:endParaRPr kumimoji="0" lang="ko-KR" altLang="en-US"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endParaRPr>
                </a:p>
              </p:txBody>
            </p:sp>
            <p:sp>
              <p:nvSpPr>
                <p:cNvPr id="24" name="Oval 28">
                  <a:extLst>
                    <a:ext uri="{FF2B5EF4-FFF2-40B4-BE49-F238E27FC236}">
                      <a16:creationId xmlns:a16="http://schemas.microsoft.com/office/drawing/2014/main" id="{735CDBB2-8126-4F0A-868E-C06464C62F97}"/>
                    </a:ext>
                  </a:extLst>
                </p:cNvPr>
                <p:cNvSpPr>
                  <a:spLocks noChangeArrowheads="1"/>
                </p:cNvSpPr>
                <p:nvPr/>
              </p:nvSpPr>
              <p:spPr bwMode="auto">
                <a:xfrm flipH="1">
                  <a:off x="5386741" y="3670248"/>
                  <a:ext cx="713227" cy="639276"/>
                </a:xfrm>
                <a:prstGeom prst="ellipse">
                  <a:avLst/>
                </a:prstGeom>
                <a:gradFill rotWithShape="1">
                  <a:gsLst>
                    <a:gs pos="0">
                      <a:sysClr val="window" lastClr="FFFFFF">
                        <a:alpha val="65000"/>
                      </a:sysClr>
                    </a:gs>
                    <a:gs pos="100000">
                      <a:srgbClr val="67ABF5">
                        <a:alpha val="0"/>
                      </a:srgbClr>
                    </a:gs>
                  </a:gsLst>
                  <a:path path="shape">
                    <a:fillToRect l="50000" t="50000" r="50000" b="50000"/>
                  </a:path>
                </a:gradFill>
                <a:ln w="9525">
                  <a:noFill/>
                  <a:round/>
                  <a:headEnd/>
                  <a:tailEnd/>
                </a:ln>
              </p:spPr>
              <p:txBody>
                <a:bodyPr wrap="none" anchor="ctr"/>
                <a:lstStyle/>
                <a:p>
                  <a:pPr marL="0" marR="0" lvl="0" indent="0" algn="l"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6" name="자유형 202">
                  <a:extLst>
                    <a:ext uri="{FF2B5EF4-FFF2-40B4-BE49-F238E27FC236}">
                      <a16:creationId xmlns:a16="http://schemas.microsoft.com/office/drawing/2014/main" id="{8F545D34-FE1B-404E-8A36-F18441C4FDE7}"/>
                    </a:ext>
                  </a:extLst>
                </p:cNvPr>
                <p:cNvSpPr/>
                <p:nvPr/>
              </p:nvSpPr>
              <p:spPr>
                <a:xfrm rot="5839189">
                  <a:off x="4992668" y="4233138"/>
                  <a:ext cx="1574506"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flip="none" rotWithShape="1">
                  <a:gsLst>
                    <a:gs pos="74000">
                      <a:sysClr val="window" lastClr="FFFFFF">
                        <a:alpha val="11000"/>
                      </a:sysClr>
                    </a:gs>
                    <a:gs pos="28000">
                      <a:sysClr val="window" lastClr="FFFFFF">
                        <a:alpha val="0"/>
                      </a:sysClr>
                    </a:gs>
                    <a:gs pos="0">
                      <a:sysClr val="window" lastClr="FFFFFF">
                        <a:alpha val="0"/>
                      </a:sysClr>
                    </a:gs>
                  </a:gsLst>
                  <a:lin ang="2700000" scaled="0"/>
                  <a:tileRect/>
                </a:gradFill>
                <a:ln w="25400" cap="flat" cmpd="sng" algn="ctr">
                  <a:noFill/>
                  <a:prstDash val="solid"/>
                </a:ln>
                <a:effectLst/>
              </p:spPr>
              <p:txBody>
                <a:bodyPr anchor="ctr"/>
                <a:lstStyle/>
                <a:p>
                  <a:pPr marL="0" marR="0" lvl="0" indent="0" algn="ctr"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dirty="0">
                    <a:ln>
                      <a:noFill/>
                    </a:ln>
                    <a:solidFill>
                      <a:prstClr val="white"/>
                    </a:solidFill>
                    <a:effectLst/>
                    <a:uLnTx/>
                    <a:uFillTx/>
                    <a:latin typeface="Arial" pitchFamily="34" charset="0"/>
                    <a:ea typeface="맑은 고딕" panose="020B0503020000020004" pitchFamily="34" charset="-127"/>
                    <a:cs typeface="Arial" pitchFamily="34" charset="0"/>
                  </a:endParaRPr>
                </a:p>
              </p:txBody>
            </p:sp>
          </p:grpSp>
          <p:grpSp>
            <p:nvGrpSpPr>
              <p:cNvPr id="28" name="그룹 64">
                <a:extLst>
                  <a:ext uri="{FF2B5EF4-FFF2-40B4-BE49-F238E27FC236}">
                    <a16:creationId xmlns:a16="http://schemas.microsoft.com/office/drawing/2014/main" id="{2E40A3E2-3221-4DD5-B5FF-1CF3068C0188}"/>
                  </a:ext>
                </a:extLst>
              </p:cNvPr>
              <p:cNvGrpSpPr/>
              <p:nvPr/>
            </p:nvGrpSpPr>
            <p:grpSpPr>
              <a:xfrm flipH="1">
                <a:off x="7008530" y="4284110"/>
                <a:ext cx="649556" cy="649557"/>
                <a:chOff x="5159815" y="3457302"/>
                <a:chExt cx="2249809" cy="2249809"/>
              </a:xfrm>
            </p:grpSpPr>
            <p:sp>
              <p:nvSpPr>
                <p:cNvPr id="29" name="타원 177">
                  <a:extLst>
                    <a:ext uri="{FF2B5EF4-FFF2-40B4-BE49-F238E27FC236}">
                      <a16:creationId xmlns:a16="http://schemas.microsoft.com/office/drawing/2014/main" id="{D728C62F-F51C-4BB1-B3F9-304D71CF3A50}"/>
                    </a:ext>
                  </a:extLst>
                </p:cNvPr>
                <p:cNvSpPr/>
                <p:nvPr/>
              </p:nvSpPr>
              <p:spPr>
                <a:xfrm>
                  <a:off x="5159815" y="3457302"/>
                  <a:ext cx="2249809" cy="2249809"/>
                </a:xfrm>
                <a:prstGeom prst="ellipse">
                  <a:avLst/>
                </a:prstGeom>
                <a:gradFill flip="none" rotWithShape="1">
                  <a:gsLst>
                    <a:gs pos="62000">
                      <a:sysClr val="window" lastClr="FFFFFF">
                        <a:alpha val="0"/>
                      </a:sysClr>
                    </a:gs>
                    <a:gs pos="45000">
                      <a:sysClr val="window" lastClr="FFFFFF">
                        <a:alpha val="0"/>
                      </a:sysClr>
                    </a:gs>
                    <a:gs pos="100000">
                      <a:sysClr val="window" lastClr="FFFFFF"/>
                    </a:gs>
                  </a:gsLst>
                  <a:path path="circle">
                    <a:fillToRect l="50000" t="50000" r="50000" b="50000"/>
                  </a:path>
                  <a:tileRect/>
                </a:gradFill>
                <a:ln w="9525" cap="flat" cmpd="sng" algn="ctr">
                  <a:solidFill>
                    <a:sysClr val="window" lastClr="FFFFFF">
                      <a:alpha val="25000"/>
                    </a:sysClr>
                  </a:solidFill>
                  <a:prstDash val="solid"/>
                </a:ln>
                <a:effectLst>
                  <a:outerShdw blurRad="40000" dist="23000" dir="5400000" rotWithShape="0">
                    <a:srgbClr val="000000">
                      <a:alpha val="35000"/>
                    </a:srgbClr>
                  </a:outerShdw>
                </a:effectLst>
              </p:spPr>
              <p:txBody>
                <a:bodyPr anchor="ctr"/>
                <a:lstStyle/>
                <a:p>
                  <a:pPr marL="0" marR="0" lvl="0" indent="0" algn="ctr" defTabSz="914126" rtl="0" eaLnBrk="1" fontAlgn="auto" latinLnBrk="1" hangingPunct="1">
                    <a:lnSpc>
                      <a:spcPct val="100000"/>
                    </a:lnSpc>
                    <a:spcBef>
                      <a:spcPts val="0"/>
                    </a:spcBef>
                    <a:spcAft>
                      <a:spcPts val="0"/>
                    </a:spcAft>
                    <a:buClrTx/>
                    <a:buSzTx/>
                    <a:buFontTx/>
                    <a:buNone/>
                    <a:tabLst/>
                    <a:defRPr/>
                  </a:pPr>
                  <a:r>
                    <a:rPr kumimoji="0" lang="fr-FR" altLang="ko-KR"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rPr>
                    <a:t>3</a:t>
                  </a:r>
                  <a:endParaRPr kumimoji="0" lang="ko-KR" altLang="en-US"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endParaRPr>
                </a:p>
              </p:txBody>
            </p:sp>
            <p:sp>
              <p:nvSpPr>
                <p:cNvPr id="31" name="Oval 28">
                  <a:extLst>
                    <a:ext uri="{FF2B5EF4-FFF2-40B4-BE49-F238E27FC236}">
                      <a16:creationId xmlns:a16="http://schemas.microsoft.com/office/drawing/2014/main" id="{77203CC4-BBAF-4396-9766-04967C5BA861}"/>
                    </a:ext>
                  </a:extLst>
                </p:cNvPr>
                <p:cNvSpPr>
                  <a:spLocks noChangeArrowheads="1"/>
                </p:cNvSpPr>
                <p:nvPr/>
              </p:nvSpPr>
              <p:spPr bwMode="auto">
                <a:xfrm flipH="1">
                  <a:off x="5386741" y="3670248"/>
                  <a:ext cx="713227" cy="639276"/>
                </a:xfrm>
                <a:prstGeom prst="ellipse">
                  <a:avLst/>
                </a:prstGeom>
                <a:gradFill rotWithShape="1">
                  <a:gsLst>
                    <a:gs pos="0">
                      <a:sysClr val="window" lastClr="FFFFFF">
                        <a:alpha val="65000"/>
                      </a:sysClr>
                    </a:gs>
                    <a:gs pos="100000">
                      <a:srgbClr val="67ABF5">
                        <a:alpha val="0"/>
                      </a:srgbClr>
                    </a:gs>
                  </a:gsLst>
                  <a:path path="shape">
                    <a:fillToRect l="50000" t="50000" r="50000" b="50000"/>
                  </a:path>
                </a:gradFill>
                <a:ln w="9525">
                  <a:noFill/>
                  <a:round/>
                  <a:headEnd/>
                  <a:tailEnd/>
                </a:ln>
              </p:spPr>
              <p:txBody>
                <a:bodyPr wrap="none" anchor="ctr"/>
                <a:lstStyle/>
                <a:p>
                  <a:pPr marL="0" marR="0" lvl="0" indent="0" algn="l"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grpSp>
          <p:grpSp>
            <p:nvGrpSpPr>
              <p:cNvPr id="35" name="그룹 64">
                <a:extLst>
                  <a:ext uri="{FF2B5EF4-FFF2-40B4-BE49-F238E27FC236}">
                    <a16:creationId xmlns:a16="http://schemas.microsoft.com/office/drawing/2014/main" id="{303A8ED7-7DD1-4FFD-8F23-38E6EACC3D32}"/>
                  </a:ext>
                </a:extLst>
              </p:cNvPr>
              <p:cNvGrpSpPr/>
              <p:nvPr/>
            </p:nvGrpSpPr>
            <p:grpSpPr>
              <a:xfrm flipH="1">
                <a:off x="7452643" y="3144095"/>
                <a:ext cx="649556" cy="649557"/>
                <a:chOff x="5159815" y="3457302"/>
                <a:chExt cx="2249809" cy="2249809"/>
              </a:xfrm>
            </p:grpSpPr>
            <p:sp>
              <p:nvSpPr>
                <p:cNvPr id="36" name="타원 170">
                  <a:extLst>
                    <a:ext uri="{FF2B5EF4-FFF2-40B4-BE49-F238E27FC236}">
                      <a16:creationId xmlns:a16="http://schemas.microsoft.com/office/drawing/2014/main" id="{9BE81EE1-E17E-4DBC-9D92-0BF57CD0266B}"/>
                    </a:ext>
                  </a:extLst>
                </p:cNvPr>
                <p:cNvSpPr/>
                <p:nvPr/>
              </p:nvSpPr>
              <p:spPr>
                <a:xfrm>
                  <a:off x="5159815" y="3457302"/>
                  <a:ext cx="2249809" cy="2249809"/>
                </a:xfrm>
                <a:prstGeom prst="ellipse">
                  <a:avLst/>
                </a:prstGeom>
                <a:gradFill flip="none" rotWithShape="1">
                  <a:gsLst>
                    <a:gs pos="62000">
                      <a:sysClr val="window" lastClr="FFFFFF">
                        <a:alpha val="0"/>
                      </a:sysClr>
                    </a:gs>
                    <a:gs pos="45000">
                      <a:sysClr val="window" lastClr="FFFFFF">
                        <a:alpha val="0"/>
                      </a:sysClr>
                    </a:gs>
                    <a:gs pos="100000">
                      <a:sysClr val="window" lastClr="FFFFFF"/>
                    </a:gs>
                  </a:gsLst>
                  <a:path path="circle">
                    <a:fillToRect l="50000" t="50000" r="50000" b="50000"/>
                  </a:path>
                  <a:tileRect/>
                </a:gradFill>
                <a:ln w="9525" cap="flat" cmpd="sng" algn="ctr">
                  <a:solidFill>
                    <a:sysClr val="window" lastClr="FFFFFF">
                      <a:alpha val="25000"/>
                    </a:sysClr>
                  </a:solidFill>
                  <a:prstDash val="solid"/>
                </a:ln>
                <a:effectLst>
                  <a:outerShdw blurRad="40000" dist="23000" dir="5400000" rotWithShape="0">
                    <a:srgbClr val="000000">
                      <a:alpha val="35000"/>
                    </a:srgbClr>
                  </a:outerShdw>
                </a:effectLst>
              </p:spPr>
              <p:txBody>
                <a:bodyPr anchor="ctr"/>
                <a:lstStyle/>
                <a:p>
                  <a:pPr marL="0" marR="0" lvl="0" indent="0" algn="ctr" defTabSz="914126" rtl="0" eaLnBrk="1" fontAlgn="auto" latinLnBrk="1" hangingPunct="1">
                    <a:lnSpc>
                      <a:spcPct val="100000"/>
                    </a:lnSpc>
                    <a:spcBef>
                      <a:spcPts val="0"/>
                    </a:spcBef>
                    <a:spcAft>
                      <a:spcPts val="0"/>
                    </a:spcAft>
                    <a:buClrTx/>
                    <a:buSzTx/>
                    <a:buFontTx/>
                    <a:buNone/>
                    <a:tabLst/>
                    <a:defRPr/>
                  </a:pPr>
                  <a:r>
                    <a:rPr kumimoji="0" lang="fr-FR" altLang="ko-KR"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rPr>
                    <a:t>2</a:t>
                  </a:r>
                  <a:endParaRPr kumimoji="0" lang="ko-KR" altLang="en-US"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endParaRPr>
                </a:p>
              </p:txBody>
            </p:sp>
            <p:sp>
              <p:nvSpPr>
                <p:cNvPr id="38" name="Oval 28">
                  <a:extLst>
                    <a:ext uri="{FF2B5EF4-FFF2-40B4-BE49-F238E27FC236}">
                      <a16:creationId xmlns:a16="http://schemas.microsoft.com/office/drawing/2014/main" id="{3DCA0415-1345-4CA7-9D45-6FBB13D5DDF6}"/>
                    </a:ext>
                  </a:extLst>
                </p:cNvPr>
                <p:cNvSpPr>
                  <a:spLocks noChangeArrowheads="1"/>
                </p:cNvSpPr>
                <p:nvPr/>
              </p:nvSpPr>
              <p:spPr bwMode="auto">
                <a:xfrm flipH="1">
                  <a:off x="5386741" y="3670248"/>
                  <a:ext cx="713227" cy="639276"/>
                </a:xfrm>
                <a:prstGeom prst="ellipse">
                  <a:avLst/>
                </a:prstGeom>
                <a:gradFill rotWithShape="1">
                  <a:gsLst>
                    <a:gs pos="0">
                      <a:sysClr val="window" lastClr="FFFFFF">
                        <a:alpha val="65000"/>
                      </a:sysClr>
                    </a:gs>
                    <a:gs pos="100000">
                      <a:srgbClr val="67ABF5">
                        <a:alpha val="0"/>
                      </a:srgbClr>
                    </a:gs>
                  </a:gsLst>
                  <a:path path="shape">
                    <a:fillToRect l="50000" t="50000" r="50000" b="50000"/>
                  </a:path>
                </a:gradFill>
                <a:ln w="9525">
                  <a:noFill/>
                  <a:round/>
                  <a:headEnd/>
                  <a:tailEnd/>
                </a:ln>
              </p:spPr>
              <p:txBody>
                <a:bodyPr wrap="none" anchor="ctr"/>
                <a:lstStyle/>
                <a:p>
                  <a:pPr marL="0" marR="0" lvl="0" indent="0" algn="l"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grpSp>
          <p:sp>
            <p:nvSpPr>
              <p:cNvPr id="43" name="타원 163">
                <a:extLst>
                  <a:ext uri="{FF2B5EF4-FFF2-40B4-BE49-F238E27FC236}">
                    <a16:creationId xmlns:a16="http://schemas.microsoft.com/office/drawing/2014/main" id="{75DA38C1-585C-4E32-942C-E97770C6A3B1}"/>
                  </a:ext>
                </a:extLst>
              </p:cNvPr>
              <p:cNvSpPr/>
              <p:nvPr/>
            </p:nvSpPr>
            <p:spPr>
              <a:xfrm flipH="1">
                <a:off x="7008529" y="2004081"/>
                <a:ext cx="649556" cy="649557"/>
              </a:xfrm>
              <a:prstGeom prst="ellipse">
                <a:avLst/>
              </a:prstGeom>
              <a:gradFill flip="none" rotWithShape="1">
                <a:gsLst>
                  <a:gs pos="62000">
                    <a:sysClr val="window" lastClr="FFFFFF">
                      <a:alpha val="0"/>
                    </a:sysClr>
                  </a:gs>
                  <a:gs pos="45000">
                    <a:sysClr val="window" lastClr="FFFFFF">
                      <a:alpha val="0"/>
                    </a:sysClr>
                  </a:gs>
                  <a:gs pos="100000">
                    <a:sysClr val="window" lastClr="FFFFFF"/>
                  </a:gs>
                </a:gsLst>
                <a:path path="circle">
                  <a:fillToRect l="50000" t="50000" r="50000" b="50000"/>
                </a:path>
                <a:tileRect/>
              </a:gradFill>
              <a:ln w="9525" cap="flat" cmpd="sng" algn="ctr">
                <a:solidFill>
                  <a:sysClr val="window" lastClr="FFFFFF">
                    <a:alpha val="25000"/>
                  </a:sysClr>
                </a:solidFill>
                <a:prstDash val="solid"/>
              </a:ln>
              <a:effectLst>
                <a:outerShdw blurRad="40000" dist="23000" dir="5400000" rotWithShape="0">
                  <a:srgbClr val="000000">
                    <a:alpha val="35000"/>
                  </a:srgbClr>
                </a:outerShdw>
              </a:effectLst>
            </p:spPr>
            <p:txBody>
              <a:bodyPr anchor="ctr"/>
              <a:lstStyle/>
              <a:p>
                <a:pPr marL="0" marR="0" lvl="0" indent="0" algn="ctr" defTabSz="914126" rtl="0" eaLnBrk="1" fontAlgn="auto" latinLnBrk="1" hangingPunct="1">
                  <a:lnSpc>
                    <a:spcPct val="100000"/>
                  </a:lnSpc>
                  <a:spcBef>
                    <a:spcPts val="0"/>
                  </a:spcBef>
                  <a:spcAft>
                    <a:spcPts val="0"/>
                  </a:spcAft>
                  <a:buClrTx/>
                  <a:buSzTx/>
                  <a:buFontTx/>
                  <a:buNone/>
                  <a:tabLst/>
                  <a:defRPr/>
                </a:pPr>
                <a:r>
                  <a:rPr kumimoji="0" lang="fr-FR" altLang="ko-KR"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rPr>
                  <a:t>1</a:t>
                </a:r>
                <a:endParaRPr kumimoji="0" lang="ko-KR" altLang="en-US"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endParaRPr>
              </a:p>
            </p:txBody>
          </p:sp>
          <p:grpSp>
            <p:nvGrpSpPr>
              <p:cNvPr id="49" name="그룹 64">
                <a:extLst>
                  <a:ext uri="{FF2B5EF4-FFF2-40B4-BE49-F238E27FC236}">
                    <a16:creationId xmlns:a16="http://schemas.microsoft.com/office/drawing/2014/main" id="{1D2D8D43-27BB-4B11-9820-652CA3BF0032}"/>
                  </a:ext>
                </a:extLst>
              </p:cNvPr>
              <p:cNvGrpSpPr/>
              <p:nvPr/>
            </p:nvGrpSpPr>
            <p:grpSpPr>
              <a:xfrm>
                <a:off x="3563472" y="3144095"/>
                <a:ext cx="649556" cy="649557"/>
                <a:chOff x="5159815" y="3457302"/>
                <a:chExt cx="2249809" cy="2249809"/>
              </a:xfrm>
            </p:grpSpPr>
            <p:sp>
              <p:nvSpPr>
                <p:cNvPr id="50" name="타원 191">
                  <a:extLst>
                    <a:ext uri="{FF2B5EF4-FFF2-40B4-BE49-F238E27FC236}">
                      <a16:creationId xmlns:a16="http://schemas.microsoft.com/office/drawing/2014/main" id="{2E7F6ACA-F63D-47D5-AB2E-6E10B36E8E44}"/>
                    </a:ext>
                  </a:extLst>
                </p:cNvPr>
                <p:cNvSpPr/>
                <p:nvPr/>
              </p:nvSpPr>
              <p:spPr>
                <a:xfrm>
                  <a:off x="5159815" y="3457302"/>
                  <a:ext cx="2249809" cy="2249809"/>
                </a:xfrm>
                <a:prstGeom prst="ellipse">
                  <a:avLst/>
                </a:prstGeom>
                <a:gradFill flip="none" rotWithShape="1">
                  <a:gsLst>
                    <a:gs pos="62000">
                      <a:sysClr val="window" lastClr="FFFFFF">
                        <a:alpha val="0"/>
                      </a:sysClr>
                    </a:gs>
                    <a:gs pos="45000">
                      <a:sysClr val="window" lastClr="FFFFFF">
                        <a:alpha val="0"/>
                      </a:sysClr>
                    </a:gs>
                    <a:gs pos="100000">
                      <a:sysClr val="window" lastClr="FFFFFF"/>
                    </a:gs>
                  </a:gsLst>
                  <a:path path="circle">
                    <a:fillToRect l="50000" t="50000" r="50000" b="50000"/>
                  </a:path>
                  <a:tileRect/>
                </a:gradFill>
                <a:ln w="9525" cap="flat" cmpd="sng" algn="ctr">
                  <a:solidFill>
                    <a:sysClr val="window" lastClr="FFFFFF">
                      <a:alpha val="25000"/>
                    </a:sysClr>
                  </a:solidFill>
                  <a:prstDash val="solid"/>
                </a:ln>
                <a:effectLst>
                  <a:outerShdw blurRad="40000" dist="23000" dir="5400000" rotWithShape="0">
                    <a:srgbClr val="000000">
                      <a:alpha val="35000"/>
                    </a:srgbClr>
                  </a:outerShdw>
                </a:effectLst>
              </p:spPr>
              <p:txBody>
                <a:bodyPr anchor="ctr"/>
                <a:lstStyle/>
                <a:p>
                  <a:pPr marL="0" marR="0" lvl="0" indent="0" algn="ctr" defTabSz="914126" rtl="0" eaLnBrk="1" fontAlgn="auto" latinLnBrk="1" hangingPunct="1">
                    <a:lnSpc>
                      <a:spcPct val="100000"/>
                    </a:lnSpc>
                    <a:spcBef>
                      <a:spcPts val="0"/>
                    </a:spcBef>
                    <a:spcAft>
                      <a:spcPts val="0"/>
                    </a:spcAft>
                    <a:buClrTx/>
                    <a:buSzTx/>
                    <a:buFontTx/>
                    <a:buNone/>
                    <a:tabLst/>
                    <a:defRPr/>
                  </a:pPr>
                  <a:r>
                    <a:rPr kumimoji="0" lang="fr-FR" altLang="ko-KR"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rPr>
                    <a:t>5</a:t>
                  </a:r>
                  <a:endParaRPr kumimoji="0" lang="ko-KR" altLang="en-US"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endParaRPr>
                </a:p>
              </p:txBody>
            </p:sp>
            <p:sp>
              <p:nvSpPr>
                <p:cNvPr id="52" name="Oval 28">
                  <a:extLst>
                    <a:ext uri="{FF2B5EF4-FFF2-40B4-BE49-F238E27FC236}">
                      <a16:creationId xmlns:a16="http://schemas.microsoft.com/office/drawing/2014/main" id="{96111889-CBD0-49C1-A8B3-CF1981BCC517}"/>
                    </a:ext>
                  </a:extLst>
                </p:cNvPr>
                <p:cNvSpPr>
                  <a:spLocks noChangeArrowheads="1"/>
                </p:cNvSpPr>
                <p:nvPr/>
              </p:nvSpPr>
              <p:spPr bwMode="auto">
                <a:xfrm flipH="1">
                  <a:off x="5386741" y="3670248"/>
                  <a:ext cx="713227" cy="639276"/>
                </a:xfrm>
                <a:prstGeom prst="ellipse">
                  <a:avLst/>
                </a:prstGeom>
                <a:gradFill rotWithShape="1">
                  <a:gsLst>
                    <a:gs pos="0">
                      <a:sysClr val="window" lastClr="FFFFFF">
                        <a:alpha val="65000"/>
                      </a:sysClr>
                    </a:gs>
                    <a:gs pos="100000">
                      <a:srgbClr val="67ABF5">
                        <a:alpha val="0"/>
                      </a:srgbClr>
                    </a:gs>
                  </a:gsLst>
                  <a:path path="shape">
                    <a:fillToRect l="50000" t="50000" r="50000" b="50000"/>
                  </a:path>
                </a:gradFill>
                <a:ln w="9525">
                  <a:noFill/>
                  <a:round/>
                  <a:headEnd/>
                  <a:tailEnd/>
                </a:ln>
              </p:spPr>
              <p:txBody>
                <a:bodyPr wrap="none" anchor="ctr"/>
                <a:lstStyle/>
                <a:p>
                  <a:pPr marL="0" marR="0" lvl="0" indent="0" algn="l"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grpSp>
          <p:grpSp>
            <p:nvGrpSpPr>
              <p:cNvPr id="56" name="그룹 64">
                <a:extLst>
                  <a:ext uri="{FF2B5EF4-FFF2-40B4-BE49-F238E27FC236}">
                    <a16:creationId xmlns:a16="http://schemas.microsoft.com/office/drawing/2014/main" id="{F9747731-B646-4DCC-A2BB-F6954D295220}"/>
                  </a:ext>
                </a:extLst>
              </p:cNvPr>
              <p:cNvGrpSpPr/>
              <p:nvPr/>
            </p:nvGrpSpPr>
            <p:grpSpPr>
              <a:xfrm>
                <a:off x="4007586" y="2004081"/>
                <a:ext cx="649556" cy="649557"/>
                <a:chOff x="5159815" y="3457302"/>
                <a:chExt cx="2249809" cy="2249809"/>
              </a:xfrm>
            </p:grpSpPr>
            <p:sp>
              <p:nvSpPr>
                <p:cNvPr id="57" name="타원 184">
                  <a:extLst>
                    <a:ext uri="{FF2B5EF4-FFF2-40B4-BE49-F238E27FC236}">
                      <a16:creationId xmlns:a16="http://schemas.microsoft.com/office/drawing/2014/main" id="{8930A512-A268-444A-AF5B-01582CAF7273}"/>
                    </a:ext>
                  </a:extLst>
                </p:cNvPr>
                <p:cNvSpPr/>
                <p:nvPr/>
              </p:nvSpPr>
              <p:spPr>
                <a:xfrm>
                  <a:off x="5159815" y="3457302"/>
                  <a:ext cx="2249809" cy="2249809"/>
                </a:xfrm>
                <a:prstGeom prst="ellipse">
                  <a:avLst/>
                </a:prstGeom>
                <a:gradFill flip="none" rotWithShape="1">
                  <a:gsLst>
                    <a:gs pos="62000">
                      <a:sysClr val="window" lastClr="FFFFFF">
                        <a:alpha val="0"/>
                      </a:sysClr>
                    </a:gs>
                    <a:gs pos="45000">
                      <a:sysClr val="window" lastClr="FFFFFF">
                        <a:alpha val="0"/>
                      </a:sysClr>
                    </a:gs>
                    <a:gs pos="100000">
                      <a:sysClr val="window" lastClr="FFFFFF"/>
                    </a:gs>
                  </a:gsLst>
                  <a:path path="circle">
                    <a:fillToRect l="50000" t="50000" r="50000" b="50000"/>
                  </a:path>
                  <a:tileRect/>
                </a:gradFill>
                <a:ln w="9525" cap="flat" cmpd="sng" algn="ctr">
                  <a:solidFill>
                    <a:sysClr val="window" lastClr="FFFFFF">
                      <a:alpha val="25000"/>
                    </a:sysClr>
                  </a:solidFill>
                  <a:prstDash val="solid"/>
                </a:ln>
                <a:effectLst>
                  <a:outerShdw blurRad="40000" dist="23000" dir="5400000" rotWithShape="0">
                    <a:srgbClr val="000000">
                      <a:alpha val="35000"/>
                    </a:srgbClr>
                  </a:outerShdw>
                </a:effectLst>
              </p:spPr>
              <p:txBody>
                <a:bodyPr anchor="ctr"/>
                <a:lstStyle/>
                <a:p>
                  <a:pPr marL="0" marR="0" lvl="0" indent="0" algn="ctr" defTabSz="914126" rtl="0" eaLnBrk="1" fontAlgn="auto" latinLnBrk="1" hangingPunct="1">
                    <a:lnSpc>
                      <a:spcPct val="100000"/>
                    </a:lnSpc>
                    <a:spcBef>
                      <a:spcPts val="0"/>
                    </a:spcBef>
                    <a:spcAft>
                      <a:spcPts val="0"/>
                    </a:spcAft>
                    <a:buClrTx/>
                    <a:buSzTx/>
                    <a:buFontTx/>
                    <a:buNone/>
                    <a:tabLst/>
                    <a:defRPr/>
                  </a:pPr>
                  <a:r>
                    <a:rPr kumimoji="0" lang="fr-FR" altLang="ko-KR"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rPr>
                    <a:t>6</a:t>
                  </a:r>
                  <a:endParaRPr kumimoji="0" lang="ko-KR" altLang="en-US" sz="20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Arial" pitchFamily="34" charset="0"/>
                  </a:endParaRPr>
                </a:p>
              </p:txBody>
            </p:sp>
            <p:sp>
              <p:nvSpPr>
                <p:cNvPr id="59" name="Oval 28">
                  <a:extLst>
                    <a:ext uri="{FF2B5EF4-FFF2-40B4-BE49-F238E27FC236}">
                      <a16:creationId xmlns:a16="http://schemas.microsoft.com/office/drawing/2014/main" id="{313D011E-5839-4DFB-850C-C9A4DCE53A16}"/>
                    </a:ext>
                  </a:extLst>
                </p:cNvPr>
                <p:cNvSpPr>
                  <a:spLocks noChangeArrowheads="1"/>
                </p:cNvSpPr>
                <p:nvPr/>
              </p:nvSpPr>
              <p:spPr bwMode="auto">
                <a:xfrm flipH="1">
                  <a:off x="5386741" y="3670248"/>
                  <a:ext cx="713227" cy="639276"/>
                </a:xfrm>
                <a:prstGeom prst="ellipse">
                  <a:avLst/>
                </a:prstGeom>
                <a:gradFill rotWithShape="1">
                  <a:gsLst>
                    <a:gs pos="0">
                      <a:sysClr val="window" lastClr="FFFFFF">
                        <a:alpha val="65000"/>
                      </a:sysClr>
                    </a:gs>
                    <a:gs pos="100000">
                      <a:srgbClr val="67ABF5">
                        <a:alpha val="0"/>
                      </a:srgbClr>
                    </a:gs>
                  </a:gsLst>
                  <a:path path="shape">
                    <a:fillToRect l="50000" t="50000" r="50000" b="50000"/>
                  </a:path>
                </a:gradFill>
                <a:ln w="9525">
                  <a:noFill/>
                  <a:round/>
                  <a:headEnd/>
                  <a:tailEnd/>
                </a:ln>
              </p:spPr>
              <p:txBody>
                <a:bodyPr wrap="none" anchor="ctr"/>
                <a:lstStyle/>
                <a:p>
                  <a:pPr marL="0" marR="0" lvl="0" indent="0" algn="l"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60" name="자유형 187">
                  <a:extLst>
                    <a:ext uri="{FF2B5EF4-FFF2-40B4-BE49-F238E27FC236}">
                      <a16:creationId xmlns:a16="http://schemas.microsoft.com/office/drawing/2014/main" id="{F7871C96-CC78-40DD-AF60-644A7CB49524}"/>
                    </a:ext>
                  </a:extLst>
                </p:cNvPr>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flip="none" rotWithShape="1">
                  <a:gsLst>
                    <a:gs pos="74000">
                      <a:sysClr val="window" lastClr="FFFFFF">
                        <a:alpha val="19000"/>
                      </a:sysClr>
                    </a:gs>
                    <a:gs pos="50000">
                      <a:sysClr val="window" lastClr="FFFFFF">
                        <a:alpha val="0"/>
                      </a:sysClr>
                    </a:gs>
                    <a:gs pos="100000">
                      <a:sysClr val="window" lastClr="FFFFFF">
                        <a:alpha val="0"/>
                      </a:sysClr>
                    </a:gs>
                  </a:gsLst>
                  <a:path path="circle">
                    <a:fillToRect l="100000" t="100000"/>
                  </a:path>
                  <a:tileRect r="-100000" b="-100000"/>
                </a:gradFill>
                <a:ln w="25400" cap="flat" cmpd="sng" algn="ctr">
                  <a:noFill/>
                  <a:prstDash val="solid"/>
                </a:ln>
                <a:effectLst/>
              </p:spPr>
              <p:txBody>
                <a:bodyPr anchor="ctr"/>
                <a:lstStyle/>
                <a:p>
                  <a:pPr marL="0" marR="0" lvl="0" indent="0" algn="ctr"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white"/>
                    </a:solidFill>
                    <a:effectLst/>
                    <a:uLnTx/>
                    <a:uFillTx/>
                    <a:latin typeface="Arial" pitchFamily="34" charset="0"/>
                    <a:ea typeface="맑은 고딕" panose="020B0503020000020004" pitchFamily="34" charset="-127"/>
                    <a:cs typeface="Arial" pitchFamily="34" charset="0"/>
                  </a:endParaRPr>
                </a:p>
              </p:txBody>
            </p:sp>
          </p:grpSp>
          <p:sp>
            <p:nvSpPr>
              <p:cNvPr id="69" name="Oval 29">
                <a:extLst>
                  <a:ext uri="{FF2B5EF4-FFF2-40B4-BE49-F238E27FC236}">
                    <a16:creationId xmlns:a16="http://schemas.microsoft.com/office/drawing/2014/main" id="{8EB2CE08-B9C2-4092-9D99-AAD0FE696011}"/>
                  </a:ext>
                </a:extLst>
              </p:cNvPr>
              <p:cNvSpPr>
                <a:spLocks noChangeArrowheads="1"/>
              </p:cNvSpPr>
              <p:nvPr/>
            </p:nvSpPr>
            <p:spPr bwMode="auto">
              <a:xfrm>
                <a:off x="3787703" y="5104500"/>
                <a:ext cx="1093786" cy="466500"/>
              </a:xfrm>
              <a:prstGeom prst="ellipse">
                <a:avLst/>
              </a:prstGeom>
              <a:gradFill rotWithShape="1">
                <a:gsLst>
                  <a:gs pos="0">
                    <a:sysClr val="windowText" lastClr="000000">
                      <a:alpha val="30000"/>
                    </a:sysClr>
                  </a:gs>
                  <a:gs pos="70000">
                    <a:sysClr val="window" lastClr="FFFFFF">
                      <a:alpha val="0"/>
                    </a:sysClr>
                  </a:gs>
                </a:gsLst>
                <a:path path="shape">
                  <a:fillToRect l="50000" t="50000" r="50000" b="50000"/>
                </a:path>
              </a:gradFill>
              <a:ln w="9525">
                <a:noFill/>
                <a:round/>
                <a:headEnd/>
                <a:tailEnd/>
              </a:ln>
            </p:spPr>
            <p:txBody>
              <a:bodyPr wrap="none" anchor="ctr"/>
              <a:lstStyle/>
              <a:p>
                <a:pPr marL="0" marR="0" lvl="0" indent="0" algn="l"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70" name="Oval 29">
                <a:extLst>
                  <a:ext uri="{FF2B5EF4-FFF2-40B4-BE49-F238E27FC236}">
                    <a16:creationId xmlns:a16="http://schemas.microsoft.com/office/drawing/2014/main" id="{276B3D40-A9AA-4B6B-AF6D-A4F7E1B3472A}"/>
                  </a:ext>
                </a:extLst>
              </p:cNvPr>
              <p:cNvSpPr>
                <a:spLocks noChangeArrowheads="1"/>
              </p:cNvSpPr>
              <p:nvPr/>
            </p:nvSpPr>
            <p:spPr bwMode="auto">
              <a:xfrm>
                <a:off x="4937175" y="5104500"/>
                <a:ext cx="1791451" cy="466500"/>
              </a:xfrm>
              <a:prstGeom prst="ellipse">
                <a:avLst/>
              </a:prstGeom>
              <a:gradFill rotWithShape="1">
                <a:gsLst>
                  <a:gs pos="0">
                    <a:sysClr val="windowText" lastClr="000000">
                      <a:alpha val="30000"/>
                    </a:sysClr>
                  </a:gs>
                  <a:gs pos="70000">
                    <a:sysClr val="window" lastClr="FFFFFF">
                      <a:alpha val="0"/>
                    </a:sysClr>
                  </a:gs>
                </a:gsLst>
                <a:path path="shape">
                  <a:fillToRect l="50000" t="50000" r="50000" b="50000"/>
                </a:path>
              </a:gradFill>
              <a:ln w="9525">
                <a:noFill/>
                <a:round/>
                <a:headEnd/>
                <a:tailEnd/>
              </a:ln>
            </p:spPr>
            <p:txBody>
              <a:bodyPr wrap="none" anchor="ctr"/>
              <a:lstStyle/>
              <a:p>
                <a:pPr marL="0" marR="0" lvl="0" indent="0" algn="l"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71" name="Oval 29">
                <a:extLst>
                  <a:ext uri="{FF2B5EF4-FFF2-40B4-BE49-F238E27FC236}">
                    <a16:creationId xmlns:a16="http://schemas.microsoft.com/office/drawing/2014/main" id="{01F31BCD-5FA7-4408-BA54-6A94A0EE3B17}"/>
                  </a:ext>
                </a:extLst>
              </p:cNvPr>
              <p:cNvSpPr>
                <a:spLocks noChangeArrowheads="1"/>
              </p:cNvSpPr>
              <p:nvPr/>
            </p:nvSpPr>
            <p:spPr bwMode="auto">
              <a:xfrm>
                <a:off x="6784312" y="5104500"/>
                <a:ext cx="1093786" cy="466500"/>
              </a:xfrm>
              <a:prstGeom prst="ellipse">
                <a:avLst/>
              </a:prstGeom>
              <a:gradFill rotWithShape="1">
                <a:gsLst>
                  <a:gs pos="0">
                    <a:sysClr val="windowText" lastClr="000000">
                      <a:alpha val="30000"/>
                    </a:sysClr>
                  </a:gs>
                  <a:gs pos="70000">
                    <a:sysClr val="window" lastClr="FFFFFF">
                      <a:alpha val="0"/>
                    </a:sysClr>
                  </a:gs>
                </a:gsLst>
                <a:path path="shape">
                  <a:fillToRect l="50000" t="50000" r="50000" b="50000"/>
                </a:path>
              </a:gradFill>
              <a:ln w="9525">
                <a:noFill/>
                <a:round/>
                <a:headEnd/>
                <a:tailEnd/>
              </a:ln>
            </p:spPr>
            <p:txBody>
              <a:bodyPr wrap="none" anchor="ctr"/>
              <a:lstStyle/>
              <a:p>
                <a:pPr marL="0" marR="0" lvl="0" indent="0" algn="l" defTabSz="914126" rtl="0"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72" name="TextBox 82">
                <a:extLst>
                  <a:ext uri="{FF2B5EF4-FFF2-40B4-BE49-F238E27FC236}">
                    <a16:creationId xmlns:a16="http://schemas.microsoft.com/office/drawing/2014/main" id="{CEF10F45-2DB6-449A-8D86-1BA18D8EB5E4}"/>
                  </a:ext>
                </a:extLst>
              </p:cNvPr>
              <p:cNvSpPr txBox="1"/>
              <p:nvPr/>
            </p:nvSpPr>
            <p:spPr>
              <a:xfrm>
                <a:off x="5330469" y="3252351"/>
                <a:ext cx="1009727" cy="458558"/>
              </a:xfrm>
              <a:prstGeom prst="rect">
                <a:avLst/>
              </a:prstGeom>
              <a:noFill/>
            </p:spPr>
            <p:txBody>
              <a:bodyPr wrap="square" rtlCol="0">
                <a:spAutoFit/>
              </a:bodyPr>
              <a:lstStyle/>
              <a:p>
                <a:pPr marL="0" marR="0" lvl="0" indent="0" algn="l" defTabSz="914126" rtl="0" eaLnBrk="1" fontAlgn="auto" latinLnBrk="1" hangingPunct="1">
                  <a:lnSpc>
                    <a:spcPct val="100000"/>
                  </a:lnSpc>
                  <a:spcBef>
                    <a:spcPts val="0"/>
                  </a:spcBef>
                  <a:spcAft>
                    <a:spcPts val="0"/>
                  </a:spcAft>
                  <a:buClrTx/>
                  <a:buSzTx/>
                  <a:buFontTx/>
                  <a:buNone/>
                  <a:tabLst/>
                  <a:defRPr/>
                </a:pPr>
                <a:r>
                  <a:rPr kumimoji="0" lang="en-US" altLang="ko-KR" sz="2399" b="1" i="0" u="none" strike="noStrike" kern="1200" cap="none" spc="0" normalizeH="0" baseline="0" noProof="0" dirty="0">
                    <a:ln>
                      <a:noFill/>
                    </a:ln>
                    <a:solidFill>
                      <a:prstClr val="white"/>
                    </a:solidFill>
                    <a:effectLst/>
                    <a:uLnTx/>
                    <a:uFillTx/>
                    <a:latin typeface="Arial" pitchFamily="34" charset="0"/>
                    <a:ea typeface="맑은 고딕" panose="020B0503020000020004" pitchFamily="34" charset="-127"/>
                    <a:cs typeface="Arial" pitchFamily="34" charset="0"/>
                  </a:rPr>
                  <a:t>TEXT</a:t>
                </a:r>
                <a:endParaRPr kumimoji="0" lang="ko-KR" altLang="en-US" sz="2399" b="1" i="0" u="none" strike="noStrike" kern="1200" cap="none" spc="0" normalizeH="0" baseline="0" noProof="0" dirty="0">
                  <a:ln>
                    <a:noFill/>
                  </a:ln>
                  <a:solidFill>
                    <a:prstClr val="white"/>
                  </a:solidFill>
                  <a:effectLst/>
                  <a:uLnTx/>
                  <a:uFillTx/>
                  <a:latin typeface="Arial" pitchFamily="34" charset="0"/>
                  <a:ea typeface="맑은 고딕" panose="020B0503020000020004" pitchFamily="34" charset="-127"/>
                  <a:cs typeface="Arial" pitchFamily="34" charset="0"/>
                </a:endParaRPr>
              </a:p>
            </p:txBody>
          </p:sp>
          <p:pic>
            <p:nvPicPr>
              <p:cNvPr id="79" name="Image 78">
                <a:extLst>
                  <a:ext uri="{FF2B5EF4-FFF2-40B4-BE49-F238E27FC236}">
                    <a16:creationId xmlns:a16="http://schemas.microsoft.com/office/drawing/2014/main" id="{FCEBBB9B-9E01-4EDE-829F-53A22FF9840E}"/>
                  </a:ext>
                </a:extLst>
              </p:cNvPr>
              <p:cNvPicPr>
                <a:picLocks noChangeAspect="1"/>
              </p:cNvPicPr>
              <p:nvPr/>
            </p:nvPicPr>
            <p:blipFill>
              <a:blip r:embed="rId2"/>
              <a:stretch>
                <a:fillRect/>
              </a:stretch>
            </p:blipFill>
            <p:spPr>
              <a:xfrm>
                <a:off x="4136231" y="2951568"/>
                <a:ext cx="3327863" cy="1074537"/>
              </a:xfrm>
              <a:prstGeom prst="rect">
                <a:avLst/>
              </a:prstGeom>
              <a:ln>
                <a:noFill/>
              </a:ln>
              <a:effectLst>
                <a:softEdge rad="112500"/>
              </a:effectLst>
            </p:spPr>
          </p:pic>
        </p:grpSp>
      </p:grpSp>
    </p:spTree>
    <p:extLst>
      <p:ext uri="{BB962C8B-B14F-4D97-AF65-F5344CB8AC3E}">
        <p14:creationId xmlns:p14="http://schemas.microsoft.com/office/powerpoint/2010/main" val="20316299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8CC4C-D4A8-40BD-9862-64BD5D0F49F6}"/>
              </a:ext>
            </a:extLst>
          </p:cNvPr>
          <p:cNvSpPr>
            <a:spLocks noGrp="1"/>
          </p:cNvSpPr>
          <p:nvPr>
            <p:ph type="title"/>
          </p:nvPr>
        </p:nvSpPr>
        <p:spPr>
          <a:xfrm>
            <a:off x="480963" y="354849"/>
            <a:ext cx="8351815" cy="720000"/>
          </a:xfrm>
        </p:spPr>
        <p:txBody>
          <a:bodyPr vert="horz" lIns="91440" tIns="45720" rIns="91440" bIns="45720" rtlCol="0" anchor="ctr">
            <a:normAutofit fontScale="90000"/>
          </a:bodyPr>
          <a:lstStyle/>
          <a:p>
            <a:pPr>
              <a:lnSpc>
                <a:spcPct val="100000"/>
              </a:lnSpc>
            </a:pPr>
            <a:r>
              <a:rPr lang="fr-FR" sz="4400" dirty="0">
                <a:cs typeface="Traditional Arabic" panose="02020603050405020304" pitchFamily="18" charset="-78"/>
              </a:rPr>
              <a:t>Summary</a:t>
            </a:r>
            <a:endParaRPr lang="fr-FR" sz="4400" dirty="0">
              <a:solidFill>
                <a:schemeClr val="accent6">
                  <a:lumMod val="75000"/>
                </a:schemeClr>
              </a:solidFill>
              <a:ea typeface="+mn-ea"/>
              <a:cs typeface="Traditional Arabic" panose="02020603050405020304" pitchFamily="18" charset="-78"/>
            </a:endParaRPr>
          </a:p>
        </p:txBody>
      </p:sp>
      <p:grpSp>
        <p:nvGrpSpPr>
          <p:cNvPr id="14" name="Groupe 13">
            <a:extLst>
              <a:ext uri="{FF2B5EF4-FFF2-40B4-BE49-F238E27FC236}">
                <a16:creationId xmlns:a16="http://schemas.microsoft.com/office/drawing/2014/main" id="{BAEAE040-3D2B-4194-9138-D79BB805B43D}"/>
              </a:ext>
            </a:extLst>
          </p:cNvPr>
          <p:cNvGrpSpPr/>
          <p:nvPr/>
        </p:nvGrpSpPr>
        <p:grpSpPr>
          <a:xfrm>
            <a:off x="2209155" y="1829326"/>
            <a:ext cx="7812000" cy="769441"/>
            <a:chOff x="2137527" y="2075272"/>
            <a:chExt cx="7812000" cy="769441"/>
          </a:xfrm>
        </p:grpSpPr>
        <p:cxnSp>
          <p:nvCxnSpPr>
            <p:cNvPr id="5" name="Connecteur droit 4">
              <a:extLst>
                <a:ext uri="{FF2B5EF4-FFF2-40B4-BE49-F238E27FC236}">
                  <a16:creationId xmlns:a16="http://schemas.microsoft.com/office/drawing/2014/main" id="{C9313FC0-6B60-4831-A6AC-7BC51C7D62F8}"/>
                </a:ext>
              </a:extLst>
            </p:cNvPr>
            <p:cNvCxnSpPr/>
            <p:nvPr/>
          </p:nvCxnSpPr>
          <p:spPr>
            <a:xfrm>
              <a:off x="2137527" y="2572973"/>
              <a:ext cx="78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3BAC88A-9360-486A-A5D2-04F4FD4EDB56}"/>
                </a:ext>
              </a:extLst>
            </p:cNvPr>
            <p:cNvSpPr txBox="1"/>
            <p:nvPr/>
          </p:nvSpPr>
          <p:spPr>
            <a:xfrm>
              <a:off x="2137527" y="2075272"/>
              <a:ext cx="7812000" cy="769441"/>
            </a:xfrm>
            <a:prstGeom prst="rect">
              <a:avLst/>
            </a:prstGeom>
            <a:noFill/>
          </p:spPr>
          <p:txBody>
            <a:bodyPr wrap="square" rtlCol="0">
              <a:spAutoFit/>
            </a:bodyPr>
            <a:lstStyle/>
            <a:p>
              <a:r>
                <a:rPr lang="en-GB" sz="2400" b="1" dirty="0">
                  <a:solidFill>
                    <a:schemeClr val="accent6">
                      <a:lumMod val="50000"/>
                    </a:schemeClr>
                  </a:solidFill>
                  <a:latin typeface="Neo Sans Std Light" panose="020B0304030504040204" pitchFamily="34" charset="0"/>
                </a:rPr>
                <a:t>     </a:t>
              </a:r>
              <a:r>
                <a:rPr lang="en-GB" sz="2400" b="1" dirty="0" err="1">
                  <a:solidFill>
                    <a:schemeClr val="accent6">
                      <a:lumMod val="50000"/>
                    </a:schemeClr>
                  </a:solidFill>
                  <a:latin typeface="Neo Sans Std Light" panose="020B0304030504040204" pitchFamily="34" charset="0"/>
                </a:rPr>
                <a:t>Zitouna</a:t>
              </a:r>
              <a:r>
                <a:rPr lang="en-GB" sz="2400" b="1" dirty="0">
                  <a:solidFill>
                    <a:schemeClr val="accent6">
                      <a:lumMod val="50000"/>
                    </a:schemeClr>
                  </a:solidFill>
                  <a:latin typeface="Neo Sans Std Light" panose="020B0304030504040204" pitchFamily="34" charset="0"/>
                </a:rPr>
                <a:t> </a:t>
              </a:r>
              <a:r>
                <a:rPr lang="en-GB" sz="2400" b="1" dirty="0" err="1">
                  <a:solidFill>
                    <a:schemeClr val="accent6">
                      <a:lumMod val="50000"/>
                    </a:schemeClr>
                  </a:solidFill>
                  <a:latin typeface="Neo Sans Std Light" panose="020B0304030504040204" pitchFamily="34" charset="0"/>
                </a:rPr>
                <a:t>Tamkeen</a:t>
              </a:r>
              <a:endParaRPr lang="en-GB" sz="2400" b="1" dirty="0">
                <a:solidFill>
                  <a:schemeClr val="accent6">
                    <a:lumMod val="50000"/>
                  </a:schemeClr>
                </a:solidFill>
                <a:latin typeface="Neo Sans Std Light" panose="020B0304030504040204" pitchFamily="34" charset="0"/>
              </a:endParaRPr>
            </a:p>
            <a:p>
              <a:endParaRPr lang="en-GB" sz="2000" dirty="0">
                <a:solidFill>
                  <a:schemeClr val="accent6">
                    <a:lumMod val="50000"/>
                  </a:schemeClr>
                </a:solidFill>
                <a:latin typeface="Neo Sans Std Light" panose="020B0304030504040204" pitchFamily="34" charset="0"/>
              </a:endParaRPr>
            </a:p>
          </p:txBody>
        </p:sp>
      </p:grpSp>
      <p:grpSp>
        <p:nvGrpSpPr>
          <p:cNvPr id="13" name="Groupe 12">
            <a:extLst>
              <a:ext uri="{FF2B5EF4-FFF2-40B4-BE49-F238E27FC236}">
                <a16:creationId xmlns:a16="http://schemas.microsoft.com/office/drawing/2014/main" id="{41C7BA3B-1CEB-4C5B-AFDB-1516623C5061}"/>
              </a:ext>
            </a:extLst>
          </p:cNvPr>
          <p:cNvGrpSpPr/>
          <p:nvPr/>
        </p:nvGrpSpPr>
        <p:grpSpPr>
          <a:xfrm>
            <a:off x="2209155" y="3416383"/>
            <a:ext cx="7920000" cy="466925"/>
            <a:chOff x="2677587" y="3466925"/>
            <a:chExt cx="7812000" cy="466925"/>
          </a:xfrm>
        </p:grpSpPr>
        <p:cxnSp>
          <p:nvCxnSpPr>
            <p:cNvPr id="15" name="Connecteur droit 14">
              <a:extLst>
                <a:ext uri="{FF2B5EF4-FFF2-40B4-BE49-F238E27FC236}">
                  <a16:creationId xmlns:a16="http://schemas.microsoft.com/office/drawing/2014/main" id="{8C27A7F7-7276-490D-8A46-E149A868AC75}"/>
                </a:ext>
              </a:extLst>
            </p:cNvPr>
            <p:cNvCxnSpPr/>
            <p:nvPr/>
          </p:nvCxnSpPr>
          <p:spPr>
            <a:xfrm>
              <a:off x="2677587" y="3933850"/>
              <a:ext cx="781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5990AD79-6343-451C-A797-A89C5D558D83}"/>
                </a:ext>
              </a:extLst>
            </p:cNvPr>
            <p:cNvSpPr txBox="1"/>
            <p:nvPr/>
          </p:nvSpPr>
          <p:spPr>
            <a:xfrm>
              <a:off x="2677587" y="3466925"/>
              <a:ext cx="7812000" cy="461665"/>
            </a:xfrm>
            <a:prstGeom prst="rect">
              <a:avLst/>
            </a:prstGeom>
            <a:noFill/>
            <a:ln>
              <a:noFill/>
            </a:ln>
          </p:spPr>
          <p:txBody>
            <a:bodyPr wrap="square" rtlCol="0">
              <a:spAutoFit/>
            </a:bodyPr>
            <a:lstStyle/>
            <a:p>
              <a:r>
                <a:rPr lang="en-GB" sz="2400" b="1" dirty="0">
                  <a:solidFill>
                    <a:schemeClr val="accent6">
                      <a:lumMod val="50000"/>
                    </a:schemeClr>
                  </a:solidFill>
                  <a:latin typeface="Neo Sans Std Light" panose="020B0304030504040204" pitchFamily="34" charset="0"/>
                </a:rPr>
                <a:t>     Economic Empowerment for Poverty Alleviation</a:t>
              </a:r>
            </a:p>
          </p:txBody>
        </p:sp>
      </p:grpSp>
      <p:grpSp>
        <p:nvGrpSpPr>
          <p:cNvPr id="17" name="Groupe 16">
            <a:extLst>
              <a:ext uri="{FF2B5EF4-FFF2-40B4-BE49-F238E27FC236}">
                <a16:creationId xmlns:a16="http://schemas.microsoft.com/office/drawing/2014/main" id="{ED692BFE-E602-435C-B980-708BCC1060EC}"/>
              </a:ext>
            </a:extLst>
          </p:cNvPr>
          <p:cNvGrpSpPr/>
          <p:nvPr/>
        </p:nvGrpSpPr>
        <p:grpSpPr>
          <a:xfrm>
            <a:off x="2209155" y="4877162"/>
            <a:ext cx="7812000" cy="466926"/>
            <a:chOff x="3217647" y="5123108"/>
            <a:chExt cx="7812000" cy="466926"/>
          </a:xfrm>
        </p:grpSpPr>
        <p:cxnSp>
          <p:nvCxnSpPr>
            <p:cNvPr id="16" name="Connecteur droit 15">
              <a:extLst>
                <a:ext uri="{FF2B5EF4-FFF2-40B4-BE49-F238E27FC236}">
                  <a16:creationId xmlns:a16="http://schemas.microsoft.com/office/drawing/2014/main" id="{572DEE92-F63A-4671-9515-035B25ECFD3F}"/>
                </a:ext>
              </a:extLst>
            </p:cNvPr>
            <p:cNvCxnSpPr/>
            <p:nvPr/>
          </p:nvCxnSpPr>
          <p:spPr>
            <a:xfrm>
              <a:off x="3217647" y="5590034"/>
              <a:ext cx="781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1BBDB530-402D-481B-9A81-B80407667280}"/>
                </a:ext>
              </a:extLst>
            </p:cNvPr>
            <p:cNvSpPr txBox="1"/>
            <p:nvPr/>
          </p:nvSpPr>
          <p:spPr>
            <a:xfrm>
              <a:off x="3217647" y="5123108"/>
              <a:ext cx="7812000" cy="461665"/>
            </a:xfrm>
            <a:prstGeom prst="rect">
              <a:avLst/>
            </a:prstGeom>
            <a:noFill/>
            <a:ln>
              <a:noFill/>
            </a:ln>
          </p:spPr>
          <p:txBody>
            <a:bodyPr wrap="square" rtlCol="0">
              <a:spAutoFit/>
            </a:bodyPr>
            <a:lstStyle/>
            <a:p>
              <a:r>
                <a:rPr lang="en-GB" sz="2400" b="1" dirty="0">
                  <a:solidFill>
                    <a:schemeClr val="accent6">
                      <a:lumMod val="50000"/>
                    </a:schemeClr>
                  </a:solidFill>
                  <a:latin typeface="Neo Sans Std Light" panose="020B0304030504040204" pitchFamily="34" charset="0"/>
                </a:rPr>
                <a:t>     Innovative Model for Agricultural Rural Finance</a:t>
              </a:r>
            </a:p>
          </p:txBody>
        </p:sp>
      </p:grpSp>
    </p:spTree>
    <p:extLst>
      <p:ext uri="{BB962C8B-B14F-4D97-AF65-F5344CB8AC3E}">
        <p14:creationId xmlns:p14="http://schemas.microsoft.com/office/powerpoint/2010/main" val="39321699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7F7E457-FE67-4EEA-A6A2-5BA39CA7E762}"/>
              </a:ext>
            </a:extLst>
          </p:cNvPr>
          <p:cNvSpPr>
            <a:spLocks noGrp="1"/>
          </p:cNvSpPr>
          <p:nvPr>
            <p:ph type="sldNum" sz="quarter" idx="12"/>
          </p:nvPr>
        </p:nvSpPr>
        <p:spPr/>
        <p:txBody>
          <a:bodyPr/>
          <a:lstStyle/>
          <a:p>
            <a:pPr marL="0" marR="0" lvl="0" indent="0" algn="r" defTabSz="1088703" rtl="0" eaLnBrk="1" fontAlgn="auto" latinLnBrk="0" hangingPunct="1">
              <a:lnSpc>
                <a:spcPct val="100000"/>
              </a:lnSpc>
              <a:spcBef>
                <a:spcPts val="0"/>
              </a:spcBef>
              <a:spcAft>
                <a:spcPts val="0"/>
              </a:spcAft>
              <a:buClrTx/>
              <a:buSzTx/>
              <a:buFontTx/>
              <a:buNone/>
              <a:tabLst/>
              <a:defRPr/>
            </a:pPr>
            <a:fld id="{00BDBE27-B6D1-DF40-883D-53A86A8A49A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088703"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a:extLst>
              <a:ext uri="{FF2B5EF4-FFF2-40B4-BE49-F238E27FC236}">
                <a16:creationId xmlns:a16="http://schemas.microsoft.com/office/drawing/2014/main" id="{D2BD5365-B6E5-408F-8B25-F025627321EA}"/>
              </a:ext>
            </a:extLst>
          </p:cNvPr>
          <p:cNvSpPr>
            <a:spLocks noGrp="1"/>
          </p:cNvSpPr>
          <p:nvPr>
            <p:ph type="title"/>
          </p:nvPr>
        </p:nvSpPr>
        <p:spPr>
          <a:xfrm>
            <a:off x="0" y="261938"/>
            <a:ext cx="12195175" cy="720000"/>
          </a:xfrm>
        </p:spPr>
        <p:txBody>
          <a:bodyPr/>
          <a:lstStyle/>
          <a:p>
            <a:pPr algn="ctr"/>
            <a:r>
              <a:rPr lang="en-GB" dirty="0" err="1"/>
              <a:t>Tamkeen</a:t>
            </a:r>
            <a:r>
              <a:rPr lang="en-GB" dirty="0"/>
              <a:t> For Development</a:t>
            </a:r>
          </a:p>
        </p:txBody>
      </p:sp>
      <p:sp>
        <p:nvSpPr>
          <p:cNvPr id="36" name="타원 100">
            <a:extLst>
              <a:ext uri="{FF2B5EF4-FFF2-40B4-BE49-F238E27FC236}">
                <a16:creationId xmlns:a16="http://schemas.microsoft.com/office/drawing/2014/main" id="{5DB7D16F-028B-4090-9EEF-C87FD5D42C8D}"/>
              </a:ext>
            </a:extLst>
          </p:cNvPr>
          <p:cNvSpPr/>
          <p:nvPr/>
        </p:nvSpPr>
        <p:spPr>
          <a:xfrm>
            <a:off x="1057027" y="2434938"/>
            <a:ext cx="3399743" cy="334519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en-GB" altLang="ko-KR" sz="1350" b="0" i="0" u="none" strike="noStrike" kern="0" cap="none" spc="0" normalizeH="0" baseline="0" noProof="0">
              <a:ln>
                <a:noFill/>
              </a:ln>
              <a:solidFill>
                <a:prstClr val="white"/>
              </a:solidFill>
              <a:effectLst/>
              <a:uLnTx/>
              <a:uFillTx/>
              <a:latin typeface="맑은 고딕"/>
              <a:ea typeface="맑은 고딕" panose="020B0503020000020004" pitchFamily="34" charset="-127"/>
              <a:cs typeface="+mn-cs"/>
            </a:endParaRPr>
          </a:p>
        </p:txBody>
      </p:sp>
      <p:sp>
        <p:nvSpPr>
          <p:cNvPr id="37" name="타원 34">
            <a:extLst>
              <a:ext uri="{FF2B5EF4-FFF2-40B4-BE49-F238E27FC236}">
                <a16:creationId xmlns:a16="http://schemas.microsoft.com/office/drawing/2014/main" id="{5BD1AA2E-F95C-4654-A5A0-6C931072B8BC}"/>
              </a:ext>
            </a:extLst>
          </p:cNvPr>
          <p:cNvSpPr/>
          <p:nvPr/>
        </p:nvSpPr>
        <p:spPr>
          <a:xfrm>
            <a:off x="1256167" y="2630583"/>
            <a:ext cx="3001462" cy="2953909"/>
          </a:xfrm>
          <a:prstGeom prst="ellipse">
            <a:avLst/>
          </a:prstGeom>
          <a:solidFill>
            <a:sysClr val="window" lastClr="FFFFFF">
              <a:alpha val="83000"/>
            </a:sysClr>
          </a:solidFill>
          <a:ln w="25400" cap="flat" cmpd="sng" algn="ctr">
            <a:noFill/>
            <a:prstDash val="solid"/>
          </a:ln>
          <a:effectLst/>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en-GB" altLang="ko-KR" sz="1350" b="0" i="0" u="none" strike="noStrike" kern="0" cap="none" spc="0" normalizeH="0" baseline="0" noProof="0" dirty="0">
              <a:ln>
                <a:noFill/>
              </a:ln>
              <a:solidFill>
                <a:prstClr val="white"/>
              </a:solidFill>
              <a:effectLst/>
              <a:uLnTx/>
              <a:uFillTx/>
              <a:latin typeface="맑은 고딕"/>
              <a:ea typeface="맑은 고딕" panose="020B0503020000020004" pitchFamily="34" charset="-127"/>
              <a:cs typeface="+mn-cs"/>
            </a:endParaRPr>
          </a:p>
        </p:txBody>
      </p:sp>
      <p:sp>
        <p:nvSpPr>
          <p:cNvPr id="38" name="모서리가 둥근 직사각형 36">
            <a:extLst>
              <a:ext uri="{FF2B5EF4-FFF2-40B4-BE49-F238E27FC236}">
                <a16:creationId xmlns:a16="http://schemas.microsoft.com/office/drawing/2014/main" id="{95B1EB62-D5BA-4D93-B002-F3089D897AD0}"/>
              </a:ext>
            </a:extLst>
          </p:cNvPr>
          <p:cNvSpPr/>
          <p:nvPr/>
        </p:nvSpPr>
        <p:spPr>
          <a:xfrm>
            <a:off x="4526146" y="3114716"/>
            <a:ext cx="6480000" cy="504000"/>
          </a:xfrm>
          <a:prstGeom prst="roundRect">
            <a:avLst>
              <a:gd name="adj" fmla="val 50000"/>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lIns="504000" tIns="36000" rIns="36000" bIns="36000" rtlCol="0" anchor="ctr"/>
          <a:lstStyle/>
          <a:p>
            <a:pPr marL="0" marR="0" lvl="0" indent="0" algn="ctr" defTabSz="1088703" rtl="0" eaLnBrk="1" fontAlgn="auto" latinLnBrk="0" hangingPunct="1">
              <a:lnSpc>
                <a:spcPct val="85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Calibri" panose="020F0502020204030204" pitchFamily="34" charset="0"/>
                <a:cs typeface="Arial" panose="020B0604020202020204" pitchFamily="34" charset="0"/>
              </a:rPr>
              <a:t>Supports beneficiaries and prepare them for economic empowerment projects</a:t>
            </a:r>
            <a:endParaRPr kumimoji="0" lang="fr-FR" sz="14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Calibri" panose="020F0502020204030204" pitchFamily="34" charset="0"/>
              <a:cs typeface="Arial" panose="020B0604020202020204" pitchFamily="34" charset="0"/>
            </a:endParaRPr>
          </a:p>
        </p:txBody>
      </p:sp>
      <p:sp>
        <p:nvSpPr>
          <p:cNvPr id="39" name="모서리가 둥근 직사각형 37">
            <a:extLst>
              <a:ext uri="{FF2B5EF4-FFF2-40B4-BE49-F238E27FC236}">
                <a16:creationId xmlns:a16="http://schemas.microsoft.com/office/drawing/2014/main" id="{B0F894A6-D954-492D-A428-620CF28A11D9}"/>
              </a:ext>
            </a:extLst>
          </p:cNvPr>
          <p:cNvSpPr/>
          <p:nvPr/>
        </p:nvSpPr>
        <p:spPr>
          <a:xfrm>
            <a:off x="4662308" y="3745824"/>
            <a:ext cx="6480000" cy="504000"/>
          </a:xfrm>
          <a:prstGeom prst="roundRect">
            <a:avLst>
              <a:gd name="adj" fmla="val 50000"/>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lIns="504000" tIns="36000" rIns="36000" bIns="36000" rtlCol="0" anchor="ctr"/>
          <a:lstStyle/>
          <a:p>
            <a:pPr marL="0" marR="0" lvl="0" indent="0" algn="ctr" defTabSz="685594" rtl="0" eaLnBrk="1" fontAlgn="auto" latinLnBrk="1" hangingPunct="1">
              <a:lnSpc>
                <a:spcPct val="85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Promotes economic empowerment ideas and projects</a:t>
            </a:r>
          </a:p>
        </p:txBody>
      </p:sp>
      <p:sp>
        <p:nvSpPr>
          <p:cNvPr id="40" name="모서리가 둥근 직사각형 38">
            <a:extLst>
              <a:ext uri="{FF2B5EF4-FFF2-40B4-BE49-F238E27FC236}">
                <a16:creationId xmlns:a16="http://schemas.microsoft.com/office/drawing/2014/main" id="{9D7E0A9A-8232-4F84-BF48-0B1A2AB68DF6}"/>
              </a:ext>
            </a:extLst>
          </p:cNvPr>
          <p:cNvSpPr/>
          <p:nvPr/>
        </p:nvSpPr>
        <p:spPr>
          <a:xfrm>
            <a:off x="4593449" y="4376932"/>
            <a:ext cx="6480000" cy="504000"/>
          </a:xfrm>
          <a:prstGeom prst="roundRect">
            <a:avLst>
              <a:gd name="adj" fmla="val 50000"/>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lIns="504000" tIns="36000" rIns="36000" bIns="36000" rtlCol="0" anchor="ctr"/>
          <a:lstStyle/>
          <a:p>
            <a:pPr marL="0" marR="0" lvl="0" indent="0" algn="ctr" defTabSz="685594" rtl="0" eaLnBrk="1" fontAlgn="auto" latinLnBrk="1" hangingPunct="1">
              <a:lnSpc>
                <a:spcPct val="85000"/>
              </a:lnSpc>
              <a:spcBef>
                <a:spcPts val="0"/>
              </a:spcBef>
              <a:spcAft>
                <a:spcPts val="0"/>
              </a:spcAft>
              <a:buClrTx/>
              <a:buSzTx/>
              <a:buFontTx/>
              <a:buNone/>
              <a:tabLst/>
              <a:defRPr/>
            </a:pPr>
            <a:r>
              <a:rPr kumimoji="0" lang="en-GB" altLang="ko-KR" sz="14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맑은 고딕" panose="020B0503020000020004" pitchFamily="34" charset="-127"/>
                <a:cs typeface="+mn-cs"/>
              </a:rPr>
              <a:t>Directs public officials to improve the environment for initiative and investment</a:t>
            </a:r>
          </a:p>
        </p:txBody>
      </p:sp>
      <p:sp>
        <p:nvSpPr>
          <p:cNvPr id="41" name="모서리가 둥근 직사각형 40">
            <a:extLst>
              <a:ext uri="{FF2B5EF4-FFF2-40B4-BE49-F238E27FC236}">
                <a16:creationId xmlns:a16="http://schemas.microsoft.com/office/drawing/2014/main" id="{78B6676D-1AD4-4957-A78B-709FC155DE35}"/>
              </a:ext>
            </a:extLst>
          </p:cNvPr>
          <p:cNvSpPr/>
          <p:nvPr/>
        </p:nvSpPr>
        <p:spPr>
          <a:xfrm>
            <a:off x="4161401" y="2483608"/>
            <a:ext cx="6480000" cy="504000"/>
          </a:xfrm>
          <a:prstGeom prst="roundRect">
            <a:avLst>
              <a:gd name="adj" fmla="val 50000"/>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lIns="504000" tIns="36000" rIns="36000" bIns="36000" rtlCol="0" anchor="ctr"/>
          <a:lstStyle/>
          <a:p>
            <a:pPr marL="0" marR="0" lvl="0" indent="0" algn="ctr" defTabSz="685594" rtl="0" eaLnBrk="1" fontAlgn="auto" latinLnBrk="1" hangingPunct="1">
              <a:lnSpc>
                <a:spcPct val="85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A non-profit organization </a:t>
            </a:r>
          </a:p>
        </p:txBody>
      </p:sp>
      <p:grpSp>
        <p:nvGrpSpPr>
          <p:cNvPr id="45" name="그룹 86">
            <a:extLst>
              <a:ext uri="{FF2B5EF4-FFF2-40B4-BE49-F238E27FC236}">
                <a16:creationId xmlns:a16="http://schemas.microsoft.com/office/drawing/2014/main" id="{E5390708-DC6D-48DD-90AC-1CB117F58BF7}"/>
              </a:ext>
            </a:extLst>
          </p:cNvPr>
          <p:cNvGrpSpPr/>
          <p:nvPr/>
        </p:nvGrpSpPr>
        <p:grpSpPr>
          <a:xfrm>
            <a:off x="4161401" y="2430536"/>
            <a:ext cx="557072" cy="557072"/>
            <a:chOff x="2104977" y="4186242"/>
            <a:chExt cx="1285884" cy="1285884"/>
          </a:xfrm>
        </p:grpSpPr>
        <p:sp>
          <p:nvSpPr>
            <p:cNvPr id="46" name="타원 84">
              <a:extLst>
                <a:ext uri="{FF2B5EF4-FFF2-40B4-BE49-F238E27FC236}">
                  <a16:creationId xmlns:a16="http://schemas.microsoft.com/office/drawing/2014/main" id="{12C470F8-FEF9-46A0-8A7E-6E7FC785B6B0}"/>
                </a:ext>
              </a:extLst>
            </p:cNvPr>
            <p:cNvSpPr/>
            <p:nvPr/>
          </p:nvSpPr>
          <p:spPr>
            <a:xfrm>
              <a:off x="2119265" y="4238630"/>
              <a:ext cx="1214446" cy="1214446"/>
            </a:xfrm>
            <a:prstGeom prst="ellipse">
              <a:avLst/>
            </a:prstGeom>
            <a:solidFill>
              <a:schemeClr val="accent6">
                <a:lumMod val="50000"/>
              </a:schemeClr>
            </a:solidFill>
            <a:ln w="25400" cap="flat" cmpd="sng" algn="ctr">
              <a:noFill/>
              <a:prstDash val="solid"/>
            </a:ln>
            <a:effectLst/>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en-GB" altLang="ko-KR" sz="16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mn-cs"/>
                </a:rPr>
                <a:t>1</a:t>
              </a:r>
            </a:p>
          </p:txBody>
        </p:sp>
        <p:sp>
          <p:nvSpPr>
            <p:cNvPr id="47" name="도넛 85">
              <a:extLst>
                <a:ext uri="{FF2B5EF4-FFF2-40B4-BE49-F238E27FC236}">
                  <a16:creationId xmlns:a16="http://schemas.microsoft.com/office/drawing/2014/main" id="{61D5DADC-74FE-45A2-811A-6C9333A21415}"/>
                </a:ext>
              </a:extLst>
            </p:cNvPr>
            <p:cNvSpPr/>
            <p:nvPr/>
          </p:nvSpPr>
          <p:spPr>
            <a:xfrm>
              <a:off x="2104977" y="4186242"/>
              <a:ext cx="1285884" cy="1285884"/>
            </a:xfrm>
            <a:prstGeom prst="donut">
              <a:avLst>
                <a:gd name="adj" fmla="val 12407"/>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en-GB" altLang="ko-KR" sz="1600" b="1" i="0" u="none" strike="noStrike" kern="0" cap="none" spc="0" normalizeH="0" baseline="0" noProof="0">
                <a:ln>
                  <a:noFill/>
                </a:ln>
                <a:solidFill>
                  <a:prstClr val="white"/>
                </a:solidFill>
                <a:effectLst/>
                <a:uLnTx/>
                <a:uFillTx/>
                <a:latin typeface="맑은 고딕"/>
                <a:ea typeface="맑은 고딕" panose="020B0503020000020004" pitchFamily="34" charset="-127"/>
                <a:cs typeface="+mn-cs"/>
              </a:endParaRPr>
            </a:p>
          </p:txBody>
        </p:sp>
      </p:grpSp>
      <p:grpSp>
        <p:nvGrpSpPr>
          <p:cNvPr id="49" name="그룹 87">
            <a:extLst>
              <a:ext uri="{FF2B5EF4-FFF2-40B4-BE49-F238E27FC236}">
                <a16:creationId xmlns:a16="http://schemas.microsoft.com/office/drawing/2014/main" id="{7A0D599D-70DC-4888-819B-85AFB0A69B90}"/>
              </a:ext>
            </a:extLst>
          </p:cNvPr>
          <p:cNvGrpSpPr/>
          <p:nvPr/>
        </p:nvGrpSpPr>
        <p:grpSpPr>
          <a:xfrm>
            <a:off x="4526146" y="3061644"/>
            <a:ext cx="557072" cy="557072"/>
            <a:chOff x="2104977" y="4186242"/>
            <a:chExt cx="1285884" cy="1285884"/>
          </a:xfrm>
        </p:grpSpPr>
        <p:sp>
          <p:nvSpPr>
            <p:cNvPr id="50" name="타원 88">
              <a:extLst>
                <a:ext uri="{FF2B5EF4-FFF2-40B4-BE49-F238E27FC236}">
                  <a16:creationId xmlns:a16="http://schemas.microsoft.com/office/drawing/2014/main" id="{F9B0EEEC-502C-4B0D-88E3-D2FB0D7500B3}"/>
                </a:ext>
              </a:extLst>
            </p:cNvPr>
            <p:cNvSpPr/>
            <p:nvPr/>
          </p:nvSpPr>
          <p:spPr>
            <a:xfrm>
              <a:off x="2119265" y="4238630"/>
              <a:ext cx="1214446" cy="1214446"/>
            </a:xfrm>
            <a:prstGeom prst="ellipse">
              <a:avLst/>
            </a:prstGeom>
            <a:solidFill>
              <a:schemeClr val="accent6">
                <a:lumMod val="75000"/>
              </a:schemeClr>
            </a:solidFill>
            <a:ln w="25400" cap="flat" cmpd="sng" algn="ctr">
              <a:solidFill>
                <a:sysClr val="window" lastClr="FFFFFF"/>
              </a:solidFill>
              <a:prstDash val="solid"/>
            </a:ln>
            <a:effectLst/>
            <a:scene3d>
              <a:camera prst="orthographicFront"/>
              <a:lightRig rig="threePt" dir="t"/>
            </a:scene3d>
            <a:sp3d>
              <a:bevelT w="50800" h="254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en-GB" altLang="ko-KR" sz="1600" b="1" i="0" u="none" strike="noStrike" kern="0" cap="none" spc="0" normalizeH="0" baseline="0" noProof="0" dirty="0">
                  <a:ln>
                    <a:noFill/>
                  </a:ln>
                  <a:solidFill>
                    <a:prstClr val="white"/>
                  </a:solidFill>
                  <a:effectLst/>
                  <a:uLnTx/>
                  <a:uFillTx/>
                  <a:latin typeface="맑은 고딕"/>
                  <a:ea typeface="맑은 고딕" panose="020B0503020000020004" pitchFamily="34" charset="-127"/>
                  <a:cs typeface="+mn-cs"/>
                </a:rPr>
                <a:t>2</a:t>
              </a:r>
            </a:p>
          </p:txBody>
        </p:sp>
        <p:sp>
          <p:nvSpPr>
            <p:cNvPr id="51" name="도넛 89">
              <a:extLst>
                <a:ext uri="{FF2B5EF4-FFF2-40B4-BE49-F238E27FC236}">
                  <a16:creationId xmlns:a16="http://schemas.microsoft.com/office/drawing/2014/main" id="{1FA26019-DB40-45AE-ADC6-5113D31FA5FA}"/>
                </a:ext>
              </a:extLst>
            </p:cNvPr>
            <p:cNvSpPr/>
            <p:nvPr/>
          </p:nvSpPr>
          <p:spPr>
            <a:xfrm>
              <a:off x="2104977" y="4186242"/>
              <a:ext cx="1285884" cy="1285884"/>
            </a:xfrm>
            <a:prstGeom prst="donut">
              <a:avLst>
                <a:gd name="adj" fmla="val 12407"/>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en-GB" altLang="ko-KR" sz="1600" b="1" i="0" u="none" strike="noStrike" kern="0" cap="none" spc="0" normalizeH="0" baseline="0" noProof="0">
                <a:ln>
                  <a:noFill/>
                </a:ln>
                <a:solidFill>
                  <a:prstClr val="white"/>
                </a:solidFill>
                <a:effectLst/>
                <a:uLnTx/>
                <a:uFillTx/>
                <a:latin typeface="맑은 고딕"/>
                <a:ea typeface="맑은 고딕" panose="020B0503020000020004" pitchFamily="34" charset="-127"/>
                <a:cs typeface="+mn-cs"/>
              </a:endParaRPr>
            </a:p>
          </p:txBody>
        </p:sp>
      </p:grpSp>
      <p:grpSp>
        <p:nvGrpSpPr>
          <p:cNvPr id="52" name="그룹 91">
            <a:extLst>
              <a:ext uri="{FF2B5EF4-FFF2-40B4-BE49-F238E27FC236}">
                <a16:creationId xmlns:a16="http://schemas.microsoft.com/office/drawing/2014/main" id="{19978CBF-F356-4312-B233-0DA8D98D07E8}"/>
              </a:ext>
            </a:extLst>
          </p:cNvPr>
          <p:cNvGrpSpPr/>
          <p:nvPr/>
        </p:nvGrpSpPr>
        <p:grpSpPr>
          <a:xfrm>
            <a:off x="4662308" y="3692752"/>
            <a:ext cx="557072" cy="557072"/>
            <a:chOff x="2104977" y="4186242"/>
            <a:chExt cx="1285884" cy="1285884"/>
          </a:xfrm>
        </p:grpSpPr>
        <p:sp>
          <p:nvSpPr>
            <p:cNvPr id="53" name="타원 92">
              <a:extLst>
                <a:ext uri="{FF2B5EF4-FFF2-40B4-BE49-F238E27FC236}">
                  <a16:creationId xmlns:a16="http://schemas.microsoft.com/office/drawing/2014/main" id="{7E922B62-CCEF-457D-A8CA-7C6E91D69D6D}"/>
                </a:ext>
              </a:extLst>
            </p:cNvPr>
            <p:cNvSpPr/>
            <p:nvPr/>
          </p:nvSpPr>
          <p:spPr>
            <a:xfrm>
              <a:off x="2119265" y="4238630"/>
              <a:ext cx="1214446" cy="1214446"/>
            </a:xfrm>
            <a:prstGeom prst="ellipse">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en-GB" altLang="ko-KR" sz="1600" b="1" i="0" u="none" strike="noStrike" kern="0" cap="none" spc="0" normalizeH="0" baseline="0" noProof="0" dirty="0">
                  <a:ln>
                    <a:noFill/>
                  </a:ln>
                  <a:solidFill>
                    <a:prstClr val="white"/>
                  </a:solidFill>
                  <a:effectLst/>
                  <a:uLnTx/>
                  <a:uFillTx/>
                  <a:latin typeface="Garamond" panose="02020404030301010803" pitchFamily="18" charset="0"/>
                  <a:ea typeface="맑은 고딕" panose="020B0503020000020004" pitchFamily="34" charset="-127"/>
                  <a:cs typeface="+mn-cs"/>
                </a:rPr>
                <a:t>3</a:t>
              </a:r>
            </a:p>
          </p:txBody>
        </p:sp>
        <p:sp>
          <p:nvSpPr>
            <p:cNvPr id="54" name="도넛 93">
              <a:extLst>
                <a:ext uri="{FF2B5EF4-FFF2-40B4-BE49-F238E27FC236}">
                  <a16:creationId xmlns:a16="http://schemas.microsoft.com/office/drawing/2014/main" id="{7AAF3FE1-3184-4D7E-B719-AAB06144D184}"/>
                </a:ext>
              </a:extLst>
            </p:cNvPr>
            <p:cNvSpPr/>
            <p:nvPr/>
          </p:nvSpPr>
          <p:spPr>
            <a:xfrm>
              <a:off x="2104977" y="4186242"/>
              <a:ext cx="1285884" cy="1285884"/>
            </a:xfrm>
            <a:prstGeom prst="donut">
              <a:avLst>
                <a:gd name="adj" fmla="val 12407"/>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en-GB" altLang="ko-KR" sz="1600" b="1" i="0" u="none" strike="noStrike" kern="0" cap="none" spc="0" normalizeH="0" baseline="0" noProof="0">
                <a:ln>
                  <a:noFill/>
                </a:ln>
                <a:solidFill>
                  <a:prstClr val="white"/>
                </a:solidFill>
                <a:effectLst/>
                <a:uLnTx/>
                <a:uFillTx/>
                <a:latin typeface="맑은 고딕"/>
                <a:ea typeface="맑은 고딕" panose="020B0503020000020004" pitchFamily="34" charset="-127"/>
                <a:cs typeface="+mn-cs"/>
              </a:endParaRPr>
            </a:p>
          </p:txBody>
        </p:sp>
      </p:grpSp>
      <p:grpSp>
        <p:nvGrpSpPr>
          <p:cNvPr id="55" name="그룹 94">
            <a:extLst>
              <a:ext uri="{FF2B5EF4-FFF2-40B4-BE49-F238E27FC236}">
                <a16:creationId xmlns:a16="http://schemas.microsoft.com/office/drawing/2014/main" id="{9122707E-F3DA-4510-AC55-80B21F3F3FBF}"/>
              </a:ext>
            </a:extLst>
          </p:cNvPr>
          <p:cNvGrpSpPr/>
          <p:nvPr/>
        </p:nvGrpSpPr>
        <p:grpSpPr>
          <a:xfrm>
            <a:off x="4593449" y="4323860"/>
            <a:ext cx="557072" cy="557072"/>
            <a:chOff x="2104977" y="4186242"/>
            <a:chExt cx="1285884" cy="1285884"/>
          </a:xfrm>
        </p:grpSpPr>
        <p:sp>
          <p:nvSpPr>
            <p:cNvPr id="56" name="타원 95">
              <a:extLst>
                <a:ext uri="{FF2B5EF4-FFF2-40B4-BE49-F238E27FC236}">
                  <a16:creationId xmlns:a16="http://schemas.microsoft.com/office/drawing/2014/main" id="{639A926E-2D71-4757-8032-D3A0A6308AC4}"/>
                </a:ext>
              </a:extLst>
            </p:cNvPr>
            <p:cNvSpPr/>
            <p:nvPr/>
          </p:nvSpPr>
          <p:spPr>
            <a:xfrm>
              <a:off x="2119265" y="4238630"/>
              <a:ext cx="1214446" cy="1214446"/>
            </a:xfrm>
            <a:prstGeom prst="ellipse">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en-GB" altLang="ko-KR" sz="1600" b="1" i="0" u="none" strike="noStrike" kern="0" cap="none" spc="0" normalizeH="0" baseline="0" noProof="0" dirty="0">
                  <a:ln>
                    <a:noFill/>
                  </a:ln>
                  <a:solidFill>
                    <a:srgbClr val="70AD47">
                      <a:lumMod val="50000"/>
                    </a:srgbClr>
                  </a:solidFill>
                  <a:effectLst/>
                  <a:uLnTx/>
                  <a:uFillTx/>
                  <a:latin typeface="Garamond" panose="02020404030301010803" pitchFamily="18" charset="0"/>
                  <a:ea typeface="맑은 고딕" panose="020B0503020000020004" pitchFamily="34" charset="-127"/>
                  <a:cs typeface="+mn-cs"/>
                </a:rPr>
                <a:t>4</a:t>
              </a:r>
            </a:p>
          </p:txBody>
        </p:sp>
        <p:sp>
          <p:nvSpPr>
            <p:cNvPr id="57" name="도넛 96">
              <a:extLst>
                <a:ext uri="{FF2B5EF4-FFF2-40B4-BE49-F238E27FC236}">
                  <a16:creationId xmlns:a16="http://schemas.microsoft.com/office/drawing/2014/main" id="{0518F99D-3442-475C-8A52-23FECD80FCEE}"/>
                </a:ext>
              </a:extLst>
            </p:cNvPr>
            <p:cNvSpPr/>
            <p:nvPr/>
          </p:nvSpPr>
          <p:spPr>
            <a:xfrm>
              <a:off x="2104977" y="4186242"/>
              <a:ext cx="1285884" cy="1285884"/>
            </a:xfrm>
            <a:prstGeom prst="donut">
              <a:avLst>
                <a:gd name="adj" fmla="val 12407"/>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en-GB" altLang="ko-KR" sz="1600" b="1" i="0" u="none" strike="noStrike" kern="0" cap="none" spc="0" normalizeH="0" baseline="0" noProof="0">
                <a:ln>
                  <a:noFill/>
                </a:ln>
                <a:solidFill>
                  <a:prstClr val="white"/>
                </a:solidFill>
                <a:effectLst/>
                <a:uLnTx/>
                <a:uFillTx/>
                <a:latin typeface="맑은 고딕"/>
                <a:ea typeface="맑은 고딕" panose="020B0503020000020004" pitchFamily="34" charset="-127"/>
                <a:cs typeface="+mn-cs"/>
              </a:endParaRPr>
            </a:p>
          </p:txBody>
        </p:sp>
      </p:grpSp>
      <p:sp>
        <p:nvSpPr>
          <p:cNvPr id="61" name="TextBox 83">
            <a:extLst>
              <a:ext uri="{FF2B5EF4-FFF2-40B4-BE49-F238E27FC236}">
                <a16:creationId xmlns:a16="http://schemas.microsoft.com/office/drawing/2014/main" id="{1CEB4664-D3F7-4F9F-A256-FBF5C5BB4717}"/>
              </a:ext>
            </a:extLst>
          </p:cNvPr>
          <p:cNvSpPr txBox="1"/>
          <p:nvPr/>
        </p:nvSpPr>
        <p:spPr>
          <a:xfrm>
            <a:off x="4458297" y="4852907"/>
            <a:ext cx="312825" cy="369236"/>
          </a:xfrm>
          <a:prstGeom prst="rect">
            <a:avLst/>
          </a:prstGeom>
          <a:noFill/>
        </p:spPr>
        <p:txBody>
          <a:bodyPr wrap="none" rtlCol="0">
            <a:spAutoFit/>
          </a:bodyPr>
          <a:lstStyle/>
          <a:p>
            <a:pPr marL="0" marR="0" lvl="0" indent="0" algn="l" defTabSz="685594" rtl="0" eaLnBrk="1" fontAlgn="auto" latinLnBrk="1" hangingPunct="1">
              <a:lnSpc>
                <a:spcPct val="100000"/>
              </a:lnSpc>
              <a:spcBef>
                <a:spcPts val="0"/>
              </a:spcBef>
              <a:spcAft>
                <a:spcPts val="0"/>
              </a:spcAft>
              <a:buClrTx/>
              <a:buSzTx/>
              <a:buFontTx/>
              <a:buNone/>
              <a:tabLst/>
              <a:defRPr/>
            </a:pPr>
            <a:r>
              <a:rPr kumimoji="0" lang="en-GB" altLang="ko-KR" sz="1799" b="0" i="0" u="none" strike="noStrike" kern="1200" cap="none" spc="0" normalizeH="0" baseline="0" noProof="0">
                <a:ln>
                  <a:noFill/>
                </a:ln>
                <a:solidFill>
                  <a:prstClr val="white"/>
                </a:solidFill>
                <a:effectLst/>
                <a:uLnTx/>
                <a:uFillTx/>
                <a:latin typeface="Arial" pitchFamily="34" charset="0"/>
                <a:ea typeface="맑은 고딕" panose="020B0503020000020004" pitchFamily="34" charset="-127"/>
                <a:cs typeface="Arial" pitchFamily="34" charset="0"/>
              </a:rPr>
              <a:t>5</a:t>
            </a:r>
          </a:p>
        </p:txBody>
      </p:sp>
      <p:sp>
        <p:nvSpPr>
          <p:cNvPr id="62" name="Shape 307">
            <a:extLst>
              <a:ext uri="{FF2B5EF4-FFF2-40B4-BE49-F238E27FC236}">
                <a16:creationId xmlns:a16="http://schemas.microsoft.com/office/drawing/2014/main" id="{613F5847-E40C-427A-BD51-F6F0BCDA9F9F}"/>
              </a:ext>
            </a:extLst>
          </p:cNvPr>
          <p:cNvSpPr/>
          <p:nvPr/>
        </p:nvSpPr>
        <p:spPr>
          <a:xfrm>
            <a:off x="1497105" y="3351800"/>
            <a:ext cx="2659859" cy="1579133"/>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9BBB59">
              <a:lumMod val="75000"/>
            </a:srgbClr>
          </a:solidFill>
          <a:ln>
            <a:noFill/>
          </a:ln>
        </p:spPr>
        <p:txBody>
          <a:bodyPr lIns="121896" tIns="121896" rIns="121896" bIns="121896" anchor="ctr" anchorCtr="0">
            <a:noAutofit/>
          </a:bodyPr>
          <a:lstStyle/>
          <a:p>
            <a:pPr marL="0" marR="0" lvl="0" indent="0" algn="l" defTabSz="1219078" rtl="0" eaLnBrk="1" fontAlgn="auto" latinLnBrk="0" hangingPunct="1">
              <a:lnSpc>
                <a:spcPct val="100000"/>
              </a:lnSpc>
              <a:spcBef>
                <a:spcPts val="0"/>
              </a:spcBef>
              <a:spcAft>
                <a:spcPts val="0"/>
              </a:spcAft>
              <a:buClrTx/>
              <a:buSzTx/>
              <a:buFontTx/>
              <a:buNone/>
              <a:tabLst/>
              <a:defRPr/>
            </a:pPr>
            <a:endParaRPr kumimoji="0" lang="en-GB" sz="1866"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 name="모서리가 둥근 직사각형 40">
            <a:extLst>
              <a:ext uri="{FF2B5EF4-FFF2-40B4-BE49-F238E27FC236}">
                <a16:creationId xmlns:a16="http://schemas.microsoft.com/office/drawing/2014/main" id="{21B34AEB-3EA7-46C7-AA6E-D13ECA0ACB4D}"/>
              </a:ext>
            </a:extLst>
          </p:cNvPr>
          <p:cNvSpPr/>
          <p:nvPr/>
        </p:nvSpPr>
        <p:spPr>
          <a:xfrm>
            <a:off x="4324409" y="5008040"/>
            <a:ext cx="6480000" cy="504000"/>
          </a:xfrm>
          <a:prstGeom prst="roundRect">
            <a:avLst>
              <a:gd name="adj" fmla="val 50000"/>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lIns="504000" tIns="36000" rIns="36000" bIns="36000" rtlCol="0" anchor="ctr"/>
          <a:lstStyle/>
          <a:p>
            <a:pPr marL="0" marR="0" lvl="0" indent="0" algn="ctr" defTabSz="1088703" rtl="0" eaLnBrk="1" fontAlgn="auto" latinLnBrk="0" hangingPunct="1">
              <a:lnSpc>
                <a:spcPct val="85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Calibri" panose="020F0502020204030204" pitchFamily="34" charset="0"/>
                <a:cs typeface="Arial" panose="020B0604020202020204" pitchFamily="34" charset="0"/>
              </a:rPr>
              <a:t>Provides an independent forum for bringing together and converging interests and promoting cooperation between different groups in society</a:t>
            </a:r>
            <a:endParaRPr kumimoji="0" lang="fr-FR" sz="1400" b="0" i="0" u="none" strike="noStrike" kern="1200" cap="none" spc="0" normalizeH="0" baseline="0" noProof="0" dirty="0">
              <a:ln>
                <a:noFill/>
              </a:ln>
              <a:solidFill>
                <a:srgbClr val="70AD47">
                  <a:lumMod val="50000"/>
                </a:srgbClr>
              </a:solidFill>
              <a:effectLst/>
              <a:uLnTx/>
              <a:uFillTx/>
              <a:latin typeface="Neo Sans Std Light" panose="020B0304030504040204" pitchFamily="34" charset="0"/>
              <a:ea typeface="Calibri" panose="020F0502020204030204" pitchFamily="34" charset="0"/>
              <a:cs typeface="Arial" panose="020B0604020202020204" pitchFamily="34" charset="0"/>
            </a:endParaRPr>
          </a:p>
        </p:txBody>
      </p:sp>
      <p:grpSp>
        <p:nvGrpSpPr>
          <p:cNvPr id="68" name="그룹 94">
            <a:extLst>
              <a:ext uri="{FF2B5EF4-FFF2-40B4-BE49-F238E27FC236}">
                <a16:creationId xmlns:a16="http://schemas.microsoft.com/office/drawing/2014/main" id="{68B0320B-80C9-4281-8664-89E0A2502E58}"/>
              </a:ext>
            </a:extLst>
          </p:cNvPr>
          <p:cNvGrpSpPr/>
          <p:nvPr/>
        </p:nvGrpSpPr>
        <p:grpSpPr>
          <a:xfrm>
            <a:off x="4324409" y="4954968"/>
            <a:ext cx="557072" cy="557072"/>
            <a:chOff x="2104977" y="4186242"/>
            <a:chExt cx="1285884" cy="1285884"/>
          </a:xfrm>
        </p:grpSpPr>
        <p:sp>
          <p:nvSpPr>
            <p:cNvPr id="69" name="타원 95">
              <a:extLst>
                <a:ext uri="{FF2B5EF4-FFF2-40B4-BE49-F238E27FC236}">
                  <a16:creationId xmlns:a16="http://schemas.microsoft.com/office/drawing/2014/main" id="{D1E614FF-4733-4D87-82F9-3D3120EA5A47}"/>
                </a:ext>
              </a:extLst>
            </p:cNvPr>
            <p:cNvSpPr/>
            <p:nvPr/>
          </p:nvSpPr>
          <p:spPr>
            <a:xfrm>
              <a:off x="2119265" y="4238630"/>
              <a:ext cx="1214446" cy="1214446"/>
            </a:xfrm>
            <a:prstGeom prst="ellipse">
              <a:avLst/>
            </a:prstGeom>
            <a:solidFill>
              <a:schemeClr val="accent6">
                <a:lumMod val="20000"/>
                <a:lumOff val="80000"/>
              </a:schemeClr>
            </a:solidFill>
            <a:ln w="25400" cap="flat" cmpd="sng" algn="ctr">
              <a:noFill/>
              <a:prstDash val="solid"/>
            </a:ln>
            <a:effectLst/>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en-GB" altLang="ko-KR" sz="1600" b="1" i="0" u="none" strike="noStrike" kern="0" cap="none" spc="0" normalizeH="0" baseline="0" noProof="0" dirty="0">
                  <a:ln>
                    <a:noFill/>
                  </a:ln>
                  <a:solidFill>
                    <a:srgbClr val="70AD47">
                      <a:lumMod val="50000"/>
                    </a:srgbClr>
                  </a:solidFill>
                  <a:effectLst/>
                  <a:uLnTx/>
                  <a:uFillTx/>
                  <a:latin typeface="Garamond" panose="02020404030301010803" pitchFamily="18" charset="0"/>
                  <a:ea typeface="맑은 고딕" panose="020B0503020000020004" pitchFamily="34" charset="-127"/>
                  <a:cs typeface="+mn-cs"/>
                </a:rPr>
                <a:t>5</a:t>
              </a:r>
            </a:p>
          </p:txBody>
        </p:sp>
        <p:sp>
          <p:nvSpPr>
            <p:cNvPr id="70" name="도넛 96">
              <a:extLst>
                <a:ext uri="{FF2B5EF4-FFF2-40B4-BE49-F238E27FC236}">
                  <a16:creationId xmlns:a16="http://schemas.microsoft.com/office/drawing/2014/main" id="{33C3EB05-A246-4D19-A1AB-215719EB0F08}"/>
                </a:ext>
              </a:extLst>
            </p:cNvPr>
            <p:cNvSpPr/>
            <p:nvPr/>
          </p:nvSpPr>
          <p:spPr>
            <a:xfrm>
              <a:off x="2104977" y="4186242"/>
              <a:ext cx="1285884" cy="1285884"/>
            </a:xfrm>
            <a:prstGeom prst="donut">
              <a:avLst>
                <a:gd name="adj" fmla="val 12407"/>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33350" h="254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en-GB" altLang="ko-KR" sz="1600" b="1" i="0" u="none" strike="noStrike" kern="0" cap="none" spc="0" normalizeH="0" baseline="0" noProof="0">
                <a:ln>
                  <a:noFill/>
                </a:ln>
                <a:solidFill>
                  <a:prstClr val="white"/>
                </a:solidFill>
                <a:effectLst/>
                <a:uLnTx/>
                <a:uFillTx/>
                <a:latin typeface="맑은 고딕"/>
                <a:ea typeface="맑은 고딕" panose="020B0503020000020004" pitchFamily="34" charset="-127"/>
                <a:cs typeface="+mn-cs"/>
              </a:endParaRPr>
            </a:p>
          </p:txBody>
        </p:sp>
      </p:grpSp>
      <p:pic>
        <p:nvPicPr>
          <p:cNvPr id="72" name="Picture 2" descr="T4D">
            <a:hlinkClick r:id="rId2"/>
            <a:extLst>
              <a:ext uri="{FF2B5EF4-FFF2-40B4-BE49-F238E27FC236}">
                <a16:creationId xmlns:a16="http://schemas.microsoft.com/office/drawing/2014/main" id="{A60C355A-CD47-4AEA-B214-F35DCE0BCE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13835" y="1269554"/>
            <a:ext cx="2016000" cy="107337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5881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C9313FC0-6B60-4831-A6AC-7BC51C7D62F8}"/>
              </a:ext>
            </a:extLst>
          </p:cNvPr>
          <p:cNvCxnSpPr/>
          <p:nvPr/>
        </p:nvCxnSpPr>
        <p:spPr>
          <a:xfrm>
            <a:off x="2210400" y="2327027"/>
            <a:ext cx="781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3BAC88A-9360-486A-A5D2-04F4FD4EDB56}"/>
              </a:ext>
            </a:extLst>
          </p:cNvPr>
          <p:cNvSpPr txBox="1"/>
          <p:nvPr/>
        </p:nvSpPr>
        <p:spPr>
          <a:xfrm>
            <a:off x="2210400" y="1830704"/>
            <a:ext cx="7920000" cy="461665"/>
          </a:xfrm>
          <a:prstGeom prst="rect">
            <a:avLst/>
          </a:prstGeom>
          <a:noFill/>
        </p:spPr>
        <p:txBody>
          <a:bodyPr wrap="square" rtlCol="0">
            <a:spAutoFit/>
          </a:bodyPr>
          <a:lstStyle/>
          <a:p>
            <a:r>
              <a:rPr lang="en-GB" sz="2400" b="1" dirty="0">
                <a:solidFill>
                  <a:schemeClr val="bg1">
                    <a:lumMod val="85000"/>
                  </a:schemeClr>
                </a:solidFill>
                <a:latin typeface="Neo Sans Std Light" panose="020B0304030504040204" pitchFamily="34" charset="0"/>
              </a:rPr>
              <a:t>     </a:t>
            </a:r>
            <a:r>
              <a:rPr lang="en-GB" sz="2400" b="1" dirty="0" err="1">
                <a:solidFill>
                  <a:schemeClr val="bg1">
                    <a:lumMod val="85000"/>
                  </a:schemeClr>
                </a:solidFill>
                <a:latin typeface="Neo Sans Std Light" panose="020B0304030504040204" pitchFamily="34" charset="0"/>
              </a:rPr>
              <a:t>Zitouna</a:t>
            </a:r>
            <a:r>
              <a:rPr lang="en-GB" sz="2400" b="1" dirty="0">
                <a:solidFill>
                  <a:schemeClr val="bg1">
                    <a:lumMod val="85000"/>
                  </a:schemeClr>
                </a:solidFill>
                <a:latin typeface="Neo Sans Std Light" panose="020B0304030504040204" pitchFamily="34" charset="0"/>
              </a:rPr>
              <a:t> </a:t>
            </a:r>
            <a:r>
              <a:rPr lang="en-GB" sz="2400" b="1" dirty="0" err="1">
                <a:solidFill>
                  <a:schemeClr val="bg1">
                    <a:lumMod val="85000"/>
                  </a:schemeClr>
                </a:solidFill>
                <a:latin typeface="Neo Sans Std Light" panose="020B0304030504040204" pitchFamily="34" charset="0"/>
              </a:rPr>
              <a:t>Tamkeen</a:t>
            </a:r>
            <a:endParaRPr lang="en-GB" sz="2400" b="1" dirty="0">
              <a:solidFill>
                <a:schemeClr val="bg1">
                  <a:lumMod val="85000"/>
                </a:schemeClr>
              </a:solidFill>
              <a:latin typeface="Neo Sans Std Light" panose="020B0304030504040204" pitchFamily="34" charset="0"/>
            </a:endParaRPr>
          </a:p>
        </p:txBody>
      </p:sp>
      <p:cxnSp>
        <p:nvCxnSpPr>
          <p:cNvPr id="15" name="Connecteur droit 14">
            <a:extLst>
              <a:ext uri="{FF2B5EF4-FFF2-40B4-BE49-F238E27FC236}">
                <a16:creationId xmlns:a16="http://schemas.microsoft.com/office/drawing/2014/main" id="{8C27A7F7-7276-490D-8A46-E149A868AC75}"/>
              </a:ext>
            </a:extLst>
          </p:cNvPr>
          <p:cNvCxnSpPr/>
          <p:nvPr/>
        </p:nvCxnSpPr>
        <p:spPr>
          <a:xfrm>
            <a:off x="2497187" y="3820169"/>
            <a:ext cx="781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5990AD79-6343-451C-A797-A89C5D558D83}"/>
              </a:ext>
            </a:extLst>
          </p:cNvPr>
          <p:cNvSpPr txBox="1"/>
          <p:nvPr/>
        </p:nvSpPr>
        <p:spPr>
          <a:xfrm>
            <a:off x="2190782" y="3319965"/>
            <a:ext cx="7920000" cy="461665"/>
          </a:xfrm>
          <a:prstGeom prst="rect">
            <a:avLst/>
          </a:prstGeom>
          <a:noFill/>
          <a:ln>
            <a:noFill/>
          </a:ln>
        </p:spPr>
        <p:txBody>
          <a:bodyPr wrap="square" rtlCol="0">
            <a:spAutoFit/>
          </a:bodyPr>
          <a:lstStyle/>
          <a:p>
            <a:r>
              <a:rPr lang="en-GB" sz="2400" b="1" dirty="0">
                <a:solidFill>
                  <a:schemeClr val="bg1">
                    <a:lumMod val="85000"/>
                  </a:schemeClr>
                </a:solidFill>
                <a:latin typeface="Neo Sans Std Light" panose="020B0304030504040204" pitchFamily="34" charset="0"/>
              </a:rPr>
              <a:t>     Economic empowerment for poverty alleviation</a:t>
            </a:r>
          </a:p>
        </p:txBody>
      </p:sp>
      <p:cxnSp>
        <p:nvCxnSpPr>
          <p:cNvPr id="16" name="Connecteur droit 15">
            <a:extLst>
              <a:ext uri="{FF2B5EF4-FFF2-40B4-BE49-F238E27FC236}">
                <a16:creationId xmlns:a16="http://schemas.microsoft.com/office/drawing/2014/main" id="{572DEE92-F63A-4671-9515-035B25ECFD3F}"/>
              </a:ext>
            </a:extLst>
          </p:cNvPr>
          <p:cNvCxnSpPr/>
          <p:nvPr/>
        </p:nvCxnSpPr>
        <p:spPr>
          <a:xfrm>
            <a:off x="2210400" y="5344088"/>
            <a:ext cx="781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1BBDB530-402D-481B-9A81-B80407667280}"/>
              </a:ext>
            </a:extLst>
          </p:cNvPr>
          <p:cNvSpPr txBox="1"/>
          <p:nvPr/>
        </p:nvSpPr>
        <p:spPr>
          <a:xfrm>
            <a:off x="2210400" y="4813107"/>
            <a:ext cx="7920000" cy="461665"/>
          </a:xfrm>
          <a:prstGeom prst="rect">
            <a:avLst/>
          </a:prstGeom>
          <a:noFill/>
          <a:ln>
            <a:noFill/>
          </a:ln>
        </p:spPr>
        <p:txBody>
          <a:bodyPr wrap="square" rtlCol="0">
            <a:spAutoFit/>
          </a:bodyPr>
          <a:lstStyle/>
          <a:p>
            <a:r>
              <a:rPr lang="en-GB" sz="2400" b="1" dirty="0">
                <a:solidFill>
                  <a:schemeClr val="accent6">
                    <a:lumMod val="50000"/>
                  </a:schemeClr>
                </a:solidFill>
                <a:latin typeface="Neo Sans Std Light" panose="020B0304030504040204" pitchFamily="34" charset="0"/>
              </a:rPr>
              <a:t>     Innovative Model for Agricultural Rural Finance</a:t>
            </a:r>
          </a:p>
        </p:txBody>
      </p:sp>
    </p:spTree>
    <p:extLst>
      <p:ext uri="{BB962C8B-B14F-4D97-AF65-F5344CB8AC3E}">
        <p14:creationId xmlns:p14="http://schemas.microsoft.com/office/powerpoint/2010/main" val="31145883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2413346-E2B8-483F-8101-7B777E0D56F5}"/>
              </a:ext>
            </a:extLst>
          </p:cNvPr>
          <p:cNvSpPr>
            <a:spLocks noGrp="1"/>
          </p:cNvSpPr>
          <p:nvPr>
            <p:ph type="sldNum" sz="quarter" idx="12"/>
          </p:nvPr>
        </p:nvSpPr>
        <p:spPr/>
        <p:txBody>
          <a:bodyPr/>
          <a:lstStyle/>
          <a:p>
            <a:fld id="{00BDBE27-B6D1-DF40-883D-53A86A8A49AB}" type="slidenum">
              <a:rPr lang="fr-FR" smtClean="0"/>
              <a:t>22</a:t>
            </a:fld>
            <a:endParaRPr lang="fr-FR"/>
          </a:p>
        </p:txBody>
      </p:sp>
      <p:sp>
        <p:nvSpPr>
          <p:cNvPr id="3" name="Titre 2">
            <a:extLst>
              <a:ext uri="{FF2B5EF4-FFF2-40B4-BE49-F238E27FC236}">
                <a16:creationId xmlns:a16="http://schemas.microsoft.com/office/drawing/2014/main" id="{75EB9454-2BD3-4297-8A8F-2A668FCBE461}"/>
              </a:ext>
            </a:extLst>
          </p:cNvPr>
          <p:cNvSpPr>
            <a:spLocks noGrp="1"/>
          </p:cNvSpPr>
          <p:nvPr>
            <p:ph type="title"/>
          </p:nvPr>
        </p:nvSpPr>
        <p:spPr>
          <a:xfrm>
            <a:off x="0" y="261938"/>
            <a:ext cx="12195175" cy="720000"/>
          </a:xfrm>
        </p:spPr>
        <p:txBody>
          <a:bodyPr/>
          <a:lstStyle/>
          <a:p>
            <a:pPr algn="ctr"/>
            <a:r>
              <a:rPr lang="en-GB" dirty="0"/>
              <a:t>Poverty indicators in Tunisia</a:t>
            </a:r>
          </a:p>
        </p:txBody>
      </p:sp>
      <p:graphicFrame>
        <p:nvGraphicFramePr>
          <p:cNvPr id="7" name="Espace réservé du contenu 6">
            <a:extLst>
              <a:ext uri="{FF2B5EF4-FFF2-40B4-BE49-F238E27FC236}">
                <a16:creationId xmlns:a16="http://schemas.microsoft.com/office/drawing/2014/main" id="{D625E527-CA76-4DDB-855B-1CDFD80795A4}"/>
              </a:ext>
            </a:extLst>
          </p:cNvPr>
          <p:cNvGraphicFramePr>
            <a:graphicFrameLocks noGrp="1"/>
          </p:cNvGraphicFramePr>
          <p:nvPr>
            <p:ph idx="1"/>
            <p:extLst>
              <p:ext uri="{D42A27DB-BD31-4B8C-83A1-F6EECF244321}">
                <p14:modId xmlns:p14="http://schemas.microsoft.com/office/powerpoint/2010/main" val="1220924632"/>
              </p:ext>
            </p:extLst>
          </p:nvPr>
        </p:nvGraphicFramePr>
        <p:xfrm>
          <a:off x="1201042" y="1917626"/>
          <a:ext cx="6480721"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a:extLst>
              <a:ext uri="{FF2B5EF4-FFF2-40B4-BE49-F238E27FC236}">
                <a16:creationId xmlns:a16="http://schemas.microsoft.com/office/drawing/2014/main" id="{BFF04C51-7140-434D-B238-7B7FAFFEBD04}"/>
              </a:ext>
            </a:extLst>
          </p:cNvPr>
          <p:cNvGraphicFramePr/>
          <p:nvPr>
            <p:extLst>
              <p:ext uri="{D42A27DB-BD31-4B8C-83A1-F6EECF244321}">
                <p14:modId xmlns:p14="http://schemas.microsoft.com/office/powerpoint/2010/main" val="2399645640"/>
              </p:ext>
            </p:extLst>
          </p:nvPr>
        </p:nvGraphicFramePr>
        <p:xfrm>
          <a:off x="7936939" y="1751289"/>
          <a:ext cx="3200961" cy="2686617"/>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33809B4F-C46C-4062-9E10-4497A11519A5}"/>
              </a:ext>
            </a:extLst>
          </p:cNvPr>
          <p:cNvSpPr txBox="1"/>
          <p:nvPr/>
        </p:nvSpPr>
        <p:spPr>
          <a:xfrm>
            <a:off x="1057275" y="4542929"/>
            <a:ext cx="10080625" cy="1478457"/>
          </a:xfrm>
          <a:prstGeom prst="rect">
            <a:avLst/>
          </a:prstGeom>
          <a:noFill/>
          <a:ln>
            <a:solidFill>
              <a:schemeClr val="accent6">
                <a:lumMod val="60000"/>
                <a:lumOff val="40000"/>
              </a:schemeClr>
            </a:solidFill>
          </a:ln>
        </p:spPr>
        <p:txBody>
          <a:bodyPr vert="horz" lIns="91440" tIns="45720" rIns="91440" bIns="45720" rtlCol="0" anchor="ctr">
            <a:normAutofit/>
          </a:bodyPr>
          <a:lstStyle>
            <a:lvl1pPr marL="228600" indent="-228600" defTabSz="914400">
              <a:lnSpc>
                <a:spcPct val="90000"/>
              </a:lnSpc>
              <a:spcBef>
                <a:spcPts val="1000"/>
              </a:spcBef>
              <a:buClr>
                <a:schemeClr val="accent6">
                  <a:lumMod val="50000"/>
                </a:schemeClr>
              </a:buClr>
              <a:buFont typeface="Wingdings" panose="05000000000000000000" pitchFamily="2" charset="2"/>
              <a:buChar char="§"/>
              <a:defRPr sz="1800">
                <a:solidFill>
                  <a:schemeClr val="accent6">
                    <a:lumMod val="50000"/>
                  </a:schemeClr>
                </a:solidFill>
                <a:latin typeface="Garamond" panose="02020404030301010803" pitchFamily="18" charset="0"/>
              </a:defRPr>
            </a:lvl1pPr>
            <a:lvl2pPr marL="685800" indent="-228600" defTabSz="914400">
              <a:lnSpc>
                <a:spcPct val="90000"/>
              </a:lnSpc>
              <a:spcBef>
                <a:spcPts val="500"/>
              </a:spcBef>
              <a:buClr>
                <a:schemeClr val="accent6">
                  <a:lumMod val="50000"/>
                </a:schemeClr>
              </a:buClr>
              <a:buFont typeface="Wingdings" panose="05000000000000000000" pitchFamily="2" charset="2"/>
              <a:buChar char="§"/>
              <a:defRPr sz="1600">
                <a:solidFill>
                  <a:schemeClr val="accent6">
                    <a:lumMod val="50000"/>
                  </a:schemeClr>
                </a:solidFill>
                <a:latin typeface="Garamond" panose="02020404030301010803" pitchFamily="18" charset="0"/>
              </a:defRPr>
            </a:lvl2pPr>
            <a:lvl3pPr marL="1143000" indent="-228600" defTabSz="914400">
              <a:lnSpc>
                <a:spcPct val="90000"/>
              </a:lnSpc>
              <a:spcBef>
                <a:spcPts val="500"/>
              </a:spcBef>
              <a:buClr>
                <a:schemeClr val="accent6">
                  <a:lumMod val="50000"/>
                </a:schemeClr>
              </a:buClr>
              <a:buFont typeface="Wingdings" panose="05000000000000000000" pitchFamily="2" charset="2"/>
              <a:buChar char="§"/>
              <a:defRPr sz="1400">
                <a:solidFill>
                  <a:schemeClr val="accent6">
                    <a:lumMod val="50000"/>
                  </a:schemeClr>
                </a:solidFill>
                <a:latin typeface="Garamond" panose="02020404030301010803" pitchFamily="18" charset="0"/>
              </a:defRPr>
            </a:lvl3pPr>
            <a:lvl4pPr marL="1600200" indent="-228600" defTabSz="914400">
              <a:lnSpc>
                <a:spcPct val="90000"/>
              </a:lnSpc>
              <a:spcBef>
                <a:spcPts val="500"/>
              </a:spcBef>
              <a:buClr>
                <a:schemeClr val="accent6">
                  <a:lumMod val="50000"/>
                </a:schemeClr>
              </a:buClr>
              <a:buFont typeface="Wingdings" panose="05000000000000000000" pitchFamily="2" charset="2"/>
              <a:buChar char="§"/>
              <a:defRPr sz="1200">
                <a:solidFill>
                  <a:schemeClr val="accent6">
                    <a:lumMod val="50000"/>
                  </a:schemeClr>
                </a:solidFill>
                <a:latin typeface="Garamond" panose="02020404030301010803" pitchFamily="18" charset="0"/>
              </a:defRPr>
            </a:lvl4pPr>
            <a:lvl5pPr marL="2057400" indent="-228600" defTabSz="914400">
              <a:lnSpc>
                <a:spcPct val="90000"/>
              </a:lnSpc>
              <a:spcBef>
                <a:spcPts val="500"/>
              </a:spcBef>
              <a:buClr>
                <a:schemeClr val="accent6">
                  <a:lumMod val="50000"/>
                </a:schemeClr>
              </a:buClr>
              <a:buFont typeface="Wingdings" panose="05000000000000000000" pitchFamily="2" charset="2"/>
              <a:buChar char="§"/>
              <a:defRPr sz="1200">
                <a:solidFill>
                  <a:schemeClr val="accent6">
                    <a:lumMod val="50000"/>
                  </a:schemeClr>
                </a:solidFill>
                <a:latin typeface="Garamond" panose="02020404030301010803" pitchFamily="18" charset="0"/>
              </a:defRPr>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marL="0" indent="0" algn="just">
              <a:buNone/>
            </a:pPr>
            <a:r>
              <a:rPr lang="en-GB" dirty="0">
                <a:latin typeface="Neo Sans Std Light" panose="020B0304030504040204" pitchFamily="34" charset="0"/>
              </a:rPr>
              <a:t>  While decreasing from the year 2000 to 2015, the poverty rate in Tunisia reached </a:t>
            </a:r>
            <a:r>
              <a:rPr lang="en-GB" b="1" dirty="0">
                <a:latin typeface="Neo Sans Std" panose="020B0504030504040204" pitchFamily="34" charset="0"/>
              </a:rPr>
              <a:t>15,2%</a:t>
            </a:r>
            <a:r>
              <a:rPr lang="en-GB" dirty="0">
                <a:latin typeface="Neo Sans Std Light" panose="020B0304030504040204" pitchFamily="34" charset="0"/>
              </a:rPr>
              <a:t> in </a:t>
            </a:r>
            <a:r>
              <a:rPr lang="en-GB" b="1" dirty="0">
                <a:latin typeface="Neo Sans Std" panose="020B0504030504040204" pitchFamily="34" charset="0"/>
              </a:rPr>
              <a:t>2015</a:t>
            </a:r>
          </a:p>
          <a:p>
            <a:pPr marL="0" indent="0" algn="just">
              <a:buNone/>
            </a:pPr>
            <a:r>
              <a:rPr lang="en-GB" dirty="0">
                <a:latin typeface="Neo Sans Std Light" panose="020B0304030504040204" pitchFamily="34" charset="0"/>
              </a:rPr>
              <a:t>  The poverty rate in Tunisia differs from one region to another. While the </a:t>
            </a:r>
            <a:r>
              <a:rPr lang="en-GB" b="1" dirty="0">
                <a:latin typeface="Neo Sans Std" panose="020B0504030504040204" pitchFamily="34" charset="0"/>
              </a:rPr>
              <a:t>Grand Tunis</a:t>
            </a:r>
            <a:r>
              <a:rPr lang="en-GB" b="1" dirty="0">
                <a:latin typeface="Neo Sans Std Light" panose="020B0304030504040204" pitchFamily="34" charset="0"/>
              </a:rPr>
              <a:t> </a:t>
            </a:r>
            <a:r>
              <a:rPr lang="en-GB" dirty="0">
                <a:latin typeface="Neo Sans Std Light" panose="020B0304030504040204" pitchFamily="34" charset="0"/>
              </a:rPr>
              <a:t>region registers the lowest poverty rate with </a:t>
            </a:r>
            <a:r>
              <a:rPr lang="en-GB" b="1" dirty="0">
                <a:latin typeface="Neo Sans Std" panose="020B0504030504040204" pitchFamily="34" charset="0"/>
              </a:rPr>
              <a:t>5,3%</a:t>
            </a:r>
            <a:r>
              <a:rPr lang="en-GB" dirty="0">
                <a:latin typeface="Neo Sans Std Light" panose="020B0304030504040204" pitchFamily="34" charset="0"/>
              </a:rPr>
              <a:t> followed by the </a:t>
            </a:r>
            <a:r>
              <a:rPr lang="en-GB" b="1" dirty="0">
                <a:latin typeface="Neo Sans Std" panose="020B0504030504040204" pitchFamily="34" charset="0"/>
              </a:rPr>
              <a:t>North-East</a:t>
            </a:r>
            <a:r>
              <a:rPr lang="en-GB" dirty="0">
                <a:latin typeface="Neo Sans Std Light" panose="020B0304030504040204" pitchFamily="34" charset="0"/>
              </a:rPr>
              <a:t> and </a:t>
            </a:r>
            <a:r>
              <a:rPr lang="en-GB" b="1" dirty="0">
                <a:latin typeface="Neo Sans Std" panose="020B0504030504040204" pitchFamily="34" charset="0"/>
              </a:rPr>
              <a:t>Centre-East</a:t>
            </a:r>
            <a:r>
              <a:rPr lang="en-GB" dirty="0">
                <a:latin typeface="Neo Sans Std Light" panose="020B0304030504040204" pitchFamily="34" charset="0"/>
              </a:rPr>
              <a:t> regions with respectively </a:t>
            </a:r>
            <a:r>
              <a:rPr lang="en-GB" b="1" dirty="0">
                <a:latin typeface="Neo Sans Std" panose="020B0504030504040204" pitchFamily="34" charset="0"/>
              </a:rPr>
              <a:t>11,6%</a:t>
            </a:r>
            <a:r>
              <a:rPr lang="en-GB" dirty="0">
                <a:latin typeface="Neo Sans Std Light" panose="020B0304030504040204" pitchFamily="34" charset="0"/>
              </a:rPr>
              <a:t> and </a:t>
            </a:r>
            <a:r>
              <a:rPr lang="en-GB" b="1" dirty="0">
                <a:latin typeface="Neo Sans Std" panose="020B0504030504040204" pitchFamily="34" charset="0"/>
              </a:rPr>
              <a:t>11,5%</a:t>
            </a:r>
            <a:r>
              <a:rPr lang="en-GB" dirty="0">
                <a:latin typeface="Neo Sans Std Light" panose="020B0304030504040204" pitchFamily="34" charset="0"/>
              </a:rPr>
              <a:t>, The </a:t>
            </a:r>
            <a:r>
              <a:rPr lang="en-GB" b="1" dirty="0">
                <a:latin typeface="Neo Sans Std" panose="020B0504030504040204" pitchFamily="34" charset="0"/>
              </a:rPr>
              <a:t>North West </a:t>
            </a:r>
            <a:r>
              <a:rPr lang="en-GB" dirty="0">
                <a:latin typeface="Neo Sans Std Light" panose="020B0304030504040204" pitchFamily="34" charset="0"/>
              </a:rPr>
              <a:t>and </a:t>
            </a:r>
            <a:r>
              <a:rPr lang="en-GB" b="1" dirty="0">
                <a:latin typeface="Neo Sans Std" panose="020B0504030504040204" pitchFamily="34" charset="0"/>
              </a:rPr>
              <a:t>Centre West </a:t>
            </a:r>
            <a:r>
              <a:rPr lang="en-GB" dirty="0">
                <a:latin typeface="Neo Sans Std Light" panose="020B0304030504040204" pitchFamily="34" charset="0"/>
              </a:rPr>
              <a:t>have the highest poverty rates with respectively </a:t>
            </a:r>
            <a:r>
              <a:rPr lang="en-GB" b="1" dirty="0">
                <a:latin typeface="Neo Sans Std" panose="020B0504030504040204" pitchFamily="34" charset="0"/>
              </a:rPr>
              <a:t>28,4%</a:t>
            </a:r>
            <a:r>
              <a:rPr lang="en-GB" dirty="0">
                <a:latin typeface="Neo Sans Std Light" panose="020B0304030504040204" pitchFamily="34" charset="0"/>
              </a:rPr>
              <a:t> and </a:t>
            </a:r>
            <a:r>
              <a:rPr lang="en-GB" b="1" dirty="0">
                <a:latin typeface="Neo Sans Std" panose="020B0504030504040204" pitchFamily="34" charset="0"/>
              </a:rPr>
              <a:t>30,8%</a:t>
            </a:r>
          </a:p>
        </p:txBody>
      </p:sp>
      <p:sp>
        <p:nvSpPr>
          <p:cNvPr id="9" name="ZoneTexte 8">
            <a:extLst>
              <a:ext uri="{FF2B5EF4-FFF2-40B4-BE49-F238E27FC236}">
                <a16:creationId xmlns:a16="http://schemas.microsoft.com/office/drawing/2014/main" id="{7E019CAD-A0AF-4DDF-AF72-816C96F1B67C}"/>
              </a:ext>
            </a:extLst>
          </p:cNvPr>
          <p:cNvSpPr txBox="1"/>
          <p:nvPr/>
        </p:nvSpPr>
        <p:spPr>
          <a:xfrm>
            <a:off x="1057275" y="6022082"/>
            <a:ext cx="10080625" cy="230832"/>
          </a:xfrm>
          <a:prstGeom prst="rect">
            <a:avLst/>
          </a:prstGeom>
          <a:noFill/>
        </p:spPr>
        <p:txBody>
          <a:bodyPr vert="horz" lIns="91440" tIns="45720" rIns="91440" bIns="45720" rtlCol="0">
            <a:spAutoFit/>
          </a:bodyPr>
          <a:lstStyle>
            <a:lvl1pPr marL="228600" indent="-228600" defTabSz="914400">
              <a:lnSpc>
                <a:spcPct val="90000"/>
              </a:lnSpc>
              <a:spcBef>
                <a:spcPts val="1000"/>
              </a:spcBef>
              <a:buClr>
                <a:schemeClr val="accent6">
                  <a:lumMod val="50000"/>
                </a:schemeClr>
              </a:buClr>
              <a:buFont typeface="Wingdings" panose="05000000000000000000" pitchFamily="2" charset="2"/>
              <a:buChar char="§"/>
              <a:defRPr sz="1800">
                <a:solidFill>
                  <a:schemeClr val="accent6">
                    <a:lumMod val="50000"/>
                  </a:schemeClr>
                </a:solidFill>
                <a:latin typeface="Garamond" panose="02020404030301010803" pitchFamily="18" charset="0"/>
              </a:defRPr>
            </a:lvl1pPr>
            <a:lvl2pPr marL="685800" indent="-228600" defTabSz="914400">
              <a:lnSpc>
                <a:spcPct val="90000"/>
              </a:lnSpc>
              <a:spcBef>
                <a:spcPts val="500"/>
              </a:spcBef>
              <a:buClr>
                <a:schemeClr val="accent6">
                  <a:lumMod val="50000"/>
                </a:schemeClr>
              </a:buClr>
              <a:buFont typeface="Wingdings" panose="05000000000000000000" pitchFamily="2" charset="2"/>
              <a:buChar char="§"/>
              <a:defRPr sz="1600">
                <a:solidFill>
                  <a:schemeClr val="accent6">
                    <a:lumMod val="50000"/>
                  </a:schemeClr>
                </a:solidFill>
                <a:latin typeface="Garamond" panose="02020404030301010803" pitchFamily="18" charset="0"/>
              </a:defRPr>
            </a:lvl2pPr>
            <a:lvl3pPr marL="1143000" indent="-228600" defTabSz="914400">
              <a:lnSpc>
                <a:spcPct val="90000"/>
              </a:lnSpc>
              <a:spcBef>
                <a:spcPts val="500"/>
              </a:spcBef>
              <a:buClr>
                <a:schemeClr val="accent6">
                  <a:lumMod val="50000"/>
                </a:schemeClr>
              </a:buClr>
              <a:buFont typeface="Wingdings" panose="05000000000000000000" pitchFamily="2" charset="2"/>
              <a:buChar char="§"/>
              <a:defRPr sz="1400">
                <a:solidFill>
                  <a:schemeClr val="accent6">
                    <a:lumMod val="50000"/>
                  </a:schemeClr>
                </a:solidFill>
                <a:latin typeface="Garamond" panose="02020404030301010803" pitchFamily="18" charset="0"/>
              </a:defRPr>
            </a:lvl3pPr>
            <a:lvl4pPr marL="1600200" indent="-228600" defTabSz="914400">
              <a:lnSpc>
                <a:spcPct val="90000"/>
              </a:lnSpc>
              <a:spcBef>
                <a:spcPts val="500"/>
              </a:spcBef>
              <a:buClr>
                <a:schemeClr val="accent6">
                  <a:lumMod val="50000"/>
                </a:schemeClr>
              </a:buClr>
              <a:buFont typeface="Wingdings" panose="05000000000000000000" pitchFamily="2" charset="2"/>
              <a:buChar char="§"/>
              <a:defRPr sz="1200">
                <a:solidFill>
                  <a:schemeClr val="accent6">
                    <a:lumMod val="50000"/>
                  </a:schemeClr>
                </a:solidFill>
                <a:latin typeface="Garamond" panose="02020404030301010803" pitchFamily="18" charset="0"/>
              </a:defRPr>
            </a:lvl4pPr>
            <a:lvl5pPr marL="2057400" indent="-228600" defTabSz="914400">
              <a:lnSpc>
                <a:spcPct val="90000"/>
              </a:lnSpc>
              <a:spcBef>
                <a:spcPts val="500"/>
              </a:spcBef>
              <a:buClr>
                <a:schemeClr val="accent6">
                  <a:lumMod val="50000"/>
                </a:schemeClr>
              </a:buClr>
              <a:buFont typeface="Wingdings" panose="05000000000000000000" pitchFamily="2" charset="2"/>
              <a:buChar char="§"/>
              <a:defRPr sz="1200">
                <a:solidFill>
                  <a:schemeClr val="accent6">
                    <a:lumMod val="50000"/>
                  </a:schemeClr>
                </a:solidFill>
                <a:latin typeface="Garamond" panose="02020404030301010803" pitchFamily="18" charset="0"/>
              </a:defRPr>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marL="0" indent="0">
              <a:buNone/>
            </a:pPr>
            <a:r>
              <a:rPr lang="en-GB" sz="1000" dirty="0"/>
              <a:t>Source: National Institute of Statistics</a:t>
            </a:r>
          </a:p>
        </p:txBody>
      </p:sp>
      <p:sp>
        <p:nvSpPr>
          <p:cNvPr id="11" name="Rectangle 10">
            <a:extLst>
              <a:ext uri="{FF2B5EF4-FFF2-40B4-BE49-F238E27FC236}">
                <a16:creationId xmlns:a16="http://schemas.microsoft.com/office/drawing/2014/main" id="{3C608571-27DF-4D56-80E3-9E3E6B0AD424}"/>
              </a:ext>
            </a:extLst>
          </p:cNvPr>
          <p:cNvSpPr/>
          <p:nvPr/>
        </p:nvSpPr>
        <p:spPr>
          <a:xfrm>
            <a:off x="1057028" y="1342132"/>
            <a:ext cx="10080872" cy="50348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Neo Sans Std" panose="020B0504030504040204" pitchFamily="34" charset="0"/>
              </a:rPr>
              <a:t>Poverty rates in Tunisia by region </a:t>
            </a:r>
          </a:p>
        </p:txBody>
      </p:sp>
      <p:sp>
        <p:nvSpPr>
          <p:cNvPr id="12" name="Rectangle 11">
            <a:extLst>
              <a:ext uri="{FF2B5EF4-FFF2-40B4-BE49-F238E27FC236}">
                <a16:creationId xmlns:a16="http://schemas.microsoft.com/office/drawing/2014/main" id="{1CD00954-61CD-48DF-AD1B-8D45EFE132DB}"/>
              </a:ext>
            </a:extLst>
          </p:cNvPr>
          <p:cNvSpPr/>
          <p:nvPr/>
        </p:nvSpPr>
        <p:spPr>
          <a:xfrm>
            <a:off x="1057028" y="3969238"/>
            <a:ext cx="10080872" cy="50348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Neo Sans Std" panose="020B0504030504040204" pitchFamily="34" charset="0"/>
              </a:rPr>
              <a:t>Comments</a:t>
            </a:r>
          </a:p>
        </p:txBody>
      </p:sp>
      <p:sp>
        <p:nvSpPr>
          <p:cNvPr id="5" name="Rectangle 4">
            <a:extLst>
              <a:ext uri="{FF2B5EF4-FFF2-40B4-BE49-F238E27FC236}">
                <a16:creationId xmlns:a16="http://schemas.microsoft.com/office/drawing/2014/main" id="{B3C33EF9-3A23-43FC-A7C6-ADE633DB4E98}"/>
              </a:ext>
            </a:extLst>
          </p:cNvPr>
          <p:cNvSpPr/>
          <p:nvPr/>
        </p:nvSpPr>
        <p:spPr>
          <a:xfrm>
            <a:off x="1057028" y="1915824"/>
            <a:ext cx="10080872" cy="1983208"/>
          </a:xfrm>
          <a:prstGeom prst="rect">
            <a:avLst/>
          </a:prstGeom>
          <a:noFill/>
          <a:ln>
            <a:solidFill>
              <a:schemeClr val="accent6">
                <a:lumMod val="60000"/>
                <a:lumOff val="40000"/>
              </a:schemeClr>
            </a:solidFill>
          </a:ln>
        </p:spPr>
        <p:txBody>
          <a:bodyPr vert="horz" lIns="91440" tIns="45720" rIns="91440" bIns="45720" rtlCol="0">
            <a:normAutofit/>
          </a:bodyPr>
          <a:lstStyle/>
          <a:p>
            <a:pPr marL="228600" indent="-228600" defTabSz="914400">
              <a:lnSpc>
                <a:spcPct val="90000"/>
              </a:lnSpc>
              <a:spcBef>
                <a:spcPts val="1000"/>
              </a:spcBef>
              <a:buClr>
                <a:schemeClr val="accent6">
                  <a:lumMod val="50000"/>
                </a:schemeClr>
              </a:buClr>
              <a:buFont typeface="Wingdings" panose="05000000000000000000" pitchFamily="2" charset="2"/>
              <a:buChar char="§"/>
            </a:pPr>
            <a:endParaRPr lang="en-GB" sz="1600">
              <a:solidFill>
                <a:schemeClr val="accent6">
                  <a:lumMod val="50000"/>
                </a:schemeClr>
              </a:solidFill>
              <a:latin typeface="Garamond" panose="02020404030301010803" pitchFamily="18"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053" y="4609550"/>
            <a:ext cx="107808" cy="168899"/>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053" y="5011506"/>
            <a:ext cx="107808" cy="168899"/>
          </a:xfrm>
          <a:prstGeom prst="rect">
            <a:avLst/>
          </a:prstGeom>
        </p:spPr>
      </p:pic>
    </p:spTree>
    <p:extLst>
      <p:ext uri="{BB962C8B-B14F-4D97-AF65-F5344CB8AC3E}">
        <p14:creationId xmlns:p14="http://schemas.microsoft.com/office/powerpoint/2010/main" val="13290683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6">
            <a:extLst>
              <a:ext uri="{FF2B5EF4-FFF2-40B4-BE49-F238E27FC236}">
                <a16:creationId xmlns:a16="http://schemas.microsoft.com/office/drawing/2014/main" id="{8DFA5FEA-21E7-4291-8A09-7B02DA16EF26}"/>
              </a:ext>
            </a:extLst>
          </p:cNvPr>
          <p:cNvSpPr txBox="1">
            <a:spLocks/>
          </p:cNvSpPr>
          <p:nvPr/>
        </p:nvSpPr>
        <p:spPr>
          <a:xfrm>
            <a:off x="1057028" y="1988846"/>
            <a:ext cx="4968000" cy="4033235"/>
          </a:xfrm>
          <a:prstGeom prst="rect">
            <a:avLst/>
          </a:prstGeom>
          <a:noFill/>
          <a:ln>
            <a:solidFill>
              <a:schemeClr val="accent6">
                <a:lumMod val="60000"/>
                <a:lumOff val="4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50000"/>
                </a:schemeClr>
              </a:buClr>
              <a:buFont typeface="Wingdings" panose="05000000000000000000" pitchFamily="2" charset="2"/>
              <a:buChar char="§"/>
              <a:defRPr sz="1800" kern="1200">
                <a:solidFill>
                  <a:schemeClr val="accent6">
                    <a:lumMod val="50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accent6">
                    <a:lumMod val="50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400" kern="1200">
                <a:solidFill>
                  <a:schemeClr val="accent6">
                    <a:lumMod val="50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2" name="Espace réservé du numéro de diapositive 1">
            <a:extLst>
              <a:ext uri="{FF2B5EF4-FFF2-40B4-BE49-F238E27FC236}">
                <a16:creationId xmlns:a16="http://schemas.microsoft.com/office/drawing/2014/main" id="{24DDA570-9A15-4FE1-889F-0F4A2F4F4B6C}"/>
              </a:ext>
            </a:extLst>
          </p:cNvPr>
          <p:cNvSpPr>
            <a:spLocks noGrp="1"/>
          </p:cNvSpPr>
          <p:nvPr>
            <p:ph type="sldNum" sz="quarter" idx="12"/>
          </p:nvPr>
        </p:nvSpPr>
        <p:spPr/>
        <p:txBody>
          <a:bodyPr/>
          <a:lstStyle/>
          <a:p>
            <a:fld id="{00BDBE27-B6D1-DF40-883D-53A86A8A49AB}" type="slidenum">
              <a:rPr lang="fr-FR" smtClean="0"/>
              <a:t>23</a:t>
            </a:fld>
            <a:endParaRPr lang="fr-FR"/>
          </a:p>
        </p:txBody>
      </p:sp>
      <p:sp>
        <p:nvSpPr>
          <p:cNvPr id="5" name="Titre 4">
            <a:extLst>
              <a:ext uri="{FF2B5EF4-FFF2-40B4-BE49-F238E27FC236}">
                <a16:creationId xmlns:a16="http://schemas.microsoft.com/office/drawing/2014/main" id="{0541963E-6615-43C1-98DA-6391CD839AF5}"/>
              </a:ext>
            </a:extLst>
          </p:cNvPr>
          <p:cNvSpPr>
            <a:spLocks noGrp="1"/>
          </p:cNvSpPr>
          <p:nvPr>
            <p:ph type="title"/>
          </p:nvPr>
        </p:nvSpPr>
        <p:spPr>
          <a:xfrm>
            <a:off x="1" y="261938"/>
            <a:ext cx="12195174" cy="720000"/>
          </a:xfrm>
        </p:spPr>
        <p:txBody>
          <a:bodyPr/>
          <a:lstStyle/>
          <a:p>
            <a:pPr algn="ctr"/>
            <a:r>
              <a:rPr lang="en-GB" dirty="0"/>
              <a:t>Poverty indicators in Tunisia</a:t>
            </a:r>
          </a:p>
        </p:txBody>
      </p:sp>
      <p:pic>
        <p:nvPicPr>
          <p:cNvPr id="9" name="Image 8">
            <a:extLst>
              <a:ext uri="{FF2B5EF4-FFF2-40B4-BE49-F238E27FC236}">
                <a16:creationId xmlns:a16="http://schemas.microsoft.com/office/drawing/2014/main" id="{59705E26-9615-43CB-8E0B-FBB174EE7406}"/>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3389"/>
          <a:stretch/>
        </p:blipFill>
        <p:spPr>
          <a:xfrm>
            <a:off x="3649315" y="2018827"/>
            <a:ext cx="2245780" cy="3896541"/>
          </a:xfrm>
          <a:prstGeom prst="rect">
            <a:avLst/>
          </a:prstGeom>
        </p:spPr>
      </p:pic>
      <p:pic>
        <p:nvPicPr>
          <p:cNvPr id="8" name="Espace réservé du contenu 7">
            <a:extLst>
              <a:ext uri="{FF2B5EF4-FFF2-40B4-BE49-F238E27FC236}">
                <a16:creationId xmlns:a16="http://schemas.microsoft.com/office/drawing/2014/main" id="{373B1A0C-097A-4BE6-9BEB-7CB7CD701730}"/>
              </a:ext>
            </a:extLst>
          </p:cNvPr>
          <p:cNvPicPr>
            <a:picLocks noGrp="1" noChangeAspect="1"/>
          </p:cNvPicPr>
          <p:nvPr>
            <p:ph idx="1"/>
          </p:nvPr>
        </p:nvPicPr>
        <p:blipFill rotWithShape="1">
          <a:blip r:embed="rId4" cstate="print">
            <a:clrChange>
              <a:clrFrom>
                <a:srgbClr val="FFFFFF"/>
              </a:clrFrom>
              <a:clrTo>
                <a:srgbClr val="FFFFFF">
                  <a:alpha val="0"/>
                </a:srgbClr>
              </a:clrTo>
            </a:clrChange>
            <a:duotone>
              <a:prstClr val="black"/>
              <a:schemeClr val="accent6">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742" b="378"/>
          <a:stretch/>
        </p:blipFill>
        <p:spPr>
          <a:xfrm>
            <a:off x="1057028" y="2033501"/>
            <a:ext cx="2792546" cy="3996000"/>
          </a:xfrm>
          <a:prstGeom prst="rect">
            <a:avLst/>
          </a:prstGeom>
        </p:spPr>
      </p:pic>
      <p:sp>
        <p:nvSpPr>
          <p:cNvPr id="7" name="Espace réservé du contenu 6">
            <a:extLst>
              <a:ext uri="{FF2B5EF4-FFF2-40B4-BE49-F238E27FC236}">
                <a16:creationId xmlns:a16="http://schemas.microsoft.com/office/drawing/2014/main" id="{68E9A328-0FA0-4A9F-8B96-4DFFA7283A25}"/>
              </a:ext>
            </a:extLst>
          </p:cNvPr>
          <p:cNvSpPr>
            <a:spLocks noGrp="1"/>
          </p:cNvSpPr>
          <p:nvPr>
            <p:ph idx="13"/>
          </p:nvPr>
        </p:nvSpPr>
        <p:spPr>
          <a:xfrm>
            <a:off x="6338566" y="1988846"/>
            <a:ext cx="5159621" cy="4033236"/>
          </a:xfrm>
          <a:ln>
            <a:solidFill>
              <a:schemeClr val="accent6">
                <a:lumMod val="60000"/>
                <a:lumOff val="40000"/>
              </a:schemeClr>
            </a:solidFill>
          </a:ln>
        </p:spPr>
        <p:txBody>
          <a:bodyPr anchor="ctr">
            <a:normAutofit/>
          </a:bodyPr>
          <a:lstStyle/>
          <a:p>
            <a:pPr marL="0" indent="0" algn="just">
              <a:buNone/>
            </a:pPr>
            <a:r>
              <a:rPr lang="en-GB" dirty="0"/>
              <a:t>  The inequality among the Tunisian regions is more visible in the difference between the costal regions and interior regions. In fact the poverty rate in the interior regions is </a:t>
            </a:r>
            <a:r>
              <a:rPr lang="en-GB" dirty="0">
                <a:latin typeface="Neo Sans Std" panose="020B0504030504040204" pitchFamily="34" charset="0"/>
              </a:rPr>
              <a:t>4 times </a:t>
            </a:r>
            <a:r>
              <a:rPr lang="en-GB" dirty="0"/>
              <a:t>higher than the rate in the side regions.</a:t>
            </a:r>
          </a:p>
          <a:p>
            <a:pPr marL="0" indent="0" algn="just">
              <a:buNone/>
            </a:pPr>
            <a:r>
              <a:rPr lang="en-GB" b="1" dirty="0"/>
              <a:t>  </a:t>
            </a:r>
            <a:r>
              <a:rPr lang="en-GB" b="1" dirty="0" err="1"/>
              <a:t>Kairouane</a:t>
            </a:r>
            <a:r>
              <a:rPr lang="en-GB" dirty="0"/>
              <a:t>, </a:t>
            </a:r>
            <a:r>
              <a:rPr lang="en-GB" b="1" dirty="0"/>
              <a:t>Le</a:t>
            </a:r>
            <a:r>
              <a:rPr lang="en-GB" dirty="0"/>
              <a:t> </a:t>
            </a:r>
            <a:r>
              <a:rPr lang="en-GB" b="1" dirty="0"/>
              <a:t>Kef</a:t>
            </a:r>
            <a:r>
              <a:rPr lang="en-GB" dirty="0"/>
              <a:t> and </a:t>
            </a:r>
            <a:r>
              <a:rPr lang="en-GB" b="1" dirty="0"/>
              <a:t>Kasserine</a:t>
            </a:r>
            <a:r>
              <a:rPr lang="en-GB" dirty="0"/>
              <a:t> have the highest poverty rates respectively </a:t>
            </a:r>
            <a:r>
              <a:rPr lang="en-GB" dirty="0">
                <a:latin typeface="Neo Sans Std" panose="020B0504030504040204" pitchFamily="34" charset="0"/>
              </a:rPr>
              <a:t>34,9 34,2 </a:t>
            </a:r>
            <a:r>
              <a:rPr lang="en-GB" dirty="0"/>
              <a:t>and</a:t>
            </a:r>
            <a:r>
              <a:rPr lang="en-GB" dirty="0">
                <a:latin typeface="Neo Sans Std" panose="020B0504030504040204" pitchFamily="34" charset="0"/>
              </a:rPr>
              <a:t> 32,8</a:t>
            </a:r>
            <a:r>
              <a:rPr lang="en-GB" dirty="0"/>
              <a:t>. </a:t>
            </a:r>
          </a:p>
          <a:p>
            <a:pPr marL="0" indent="0" algn="just">
              <a:buNone/>
            </a:pPr>
            <a:r>
              <a:rPr lang="en-GB" dirty="0"/>
              <a:t>  The maps show that the governorates with </a:t>
            </a:r>
            <a:r>
              <a:rPr lang="en-GB" b="1" dirty="0"/>
              <a:t>rural areas </a:t>
            </a:r>
            <a:r>
              <a:rPr lang="en-GB" dirty="0"/>
              <a:t>are the most suffering. In fact, statistics shows that the rates in communal areas are </a:t>
            </a:r>
            <a:r>
              <a:rPr lang="en-GB" dirty="0">
                <a:latin typeface="Neo Sans Std" panose="020B0504030504040204" pitchFamily="34" charset="0"/>
              </a:rPr>
              <a:t>10,1%</a:t>
            </a:r>
            <a:r>
              <a:rPr lang="en-GB" dirty="0"/>
              <a:t> while the non communal areas suffer from a </a:t>
            </a:r>
            <a:r>
              <a:rPr lang="en-GB" dirty="0">
                <a:latin typeface="Neo Sans Std" panose="020B0504030504040204" pitchFamily="34" charset="0"/>
              </a:rPr>
              <a:t>26% </a:t>
            </a:r>
            <a:r>
              <a:rPr lang="en-GB" dirty="0"/>
              <a:t>poverty rate.</a:t>
            </a:r>
          </a:p>
          <a:p>
            <a:pPr marL="0" indent="0" algn="just">
              <a:buNone/>
            </a:pPr>
            <a:r>
              <a:rPr lang="en-GB" dirty="0"/>
              <a:t>  This can be explained by the fact that </a:t>
            </a:r>
            <a:r>
              <a:rPr lang="en-GB" dirty="0">
                <a:latin typeface="Neo Sans Std" panose="020B0504030504040204" pitchFamily="34" charset="0"/>
              </a:rPr>
              <a:t>46% </a:t>
            </a:r>
            <a:r>
              <a:rPr lang="en-GB" dirty="0"/>
              <a:t>of smallholder farmers are illiterate.</a:t>
            </a:r>
          </a:p>
        </p:txBody>
      </p:sp>
      <p:sp>
        <p:nvSpPr>
          <p:cNvPr id="10" name="ZoneTexte 9">
            <a:extLst>
              <a:ext uri="{FF2B5EF4-FFF2-40B4-BE49-F238E27FC236}">
                <a16:creationId xmlns:a16="http://schemas.microsoft.com/office/drawing/2014/main" id="{C482FDCB-0185-4DBB-85F1-17DDB467DC77}"/>
              </a:ext>
            </a:extLst>
          </p:cNvPr>
          <p:cNvSpPr txBox="1"/>
          <p:nvPr/>
        </p:nvSpPr>
        <p:spPr>
          <a:xfrm>
            <a:off x="1057275" y="6022082"/>
            <a:ext cx="10080625" cy="370679"/>
          </a:xfrm>
          <a:prstGeom prst="rect">
            <a:avLst/>
          </a:prstGeom>
          <a:noFill/>
        </p:spPr>
        <p:txBody>
          <a:bodyPr vert="horz" lIns="91440" tIns="45720" rIns="91440" bIns="45720" rtlCol="0">
            <a:spAutoFit/>
          </a:bodyPr>
          <a:lstStyle>
            <a:lvl1pPr marL="228600" indent="-228600" defTabSz="914400">
              <a:lnSpc>
                <a:spcPct val="90000"/>
              </a:lnSpc>
              <a:spcBef>
                <a:spcPts val="1000"/>
              </a:spcBef>
              <a:buClr>
                <a:schemeClr val="accent6">
                  <a:lumMod val="50000"/>
                </a:schemeClr>
              </a:buClr>
              <a:buFont typeface="Wingdings" panose="05000000000000000000" pitchFamily="2" charset="2"/>
              <a:buChar char="§"/>
              <a:defRPr sz="1800">
                <a:solidFill>
                  <a:schemeClr val="accent6">
                    <a:lumMod val="50000"/>
                  </a:schemeClr>
                </a:solidFill>
                <a:latin typeface="Garamond" panose="02020404030301010803" pitchFamily="18" charset="0"/>
              </a:defRPr>
            </a:lvl1pPr>
            <a:lvl2pPr marL="685800" indent="-228600" defTabSz="914400">
              <a:lnSpc>
                <a:spcPct val="90000"/>
              </a:lnSpc>
              <a:spcBef>
                <a:spcPts val="500"/>
              </a:spcBef>
              <a:buClr>
                <a:schemeClr val="accent6">
                  <a:lumMod val="50000"/>
                </a:schemeClr>
              </a:buClr>
              <a:buFont typeface="Wingdings" panose="05000000000000000000" pitchFamily="2" charset="2"/>
              <a:buChar char="§"/>
              <a:defRPr sz="1600">
                <a:solidFill>
                  <a:schemeClr val="accent6">
                    <a:lumMod val="50000"/>
                  </a:schemeClr>
                </a:solidFill>
                <a:latin typeface="Garamond" panose="02020404030301010803" pitchFamily="18" charset="0"/>
              </a:defRPr>
            </a:lvl2pPr>
            <a:lvl3pPr marL="1143000" indent="-228600" defTabSz="914400">
              <a:lnSpc>
                <a:spcPct val="90000"/>
              </a:lnSpc>
              <a:spcBef>
                <a:spcPts val="500"/>
              </a:spcBef>
              <a:buClr>
                <a:schemeClr val="accent6">
                  <a:lumMod val="50000"/>
                </a:schemeClr>
              </a:buClr>
              <a:buFont typeface="Wingdings" panose="05000000000000000000" pitchFamily="2" charset="2"/>
              <a:buChar char="§"/>
              <a:defRPr sz="1400">
                <a:solidFill>
                  <a:schemeClr val="accent6">
                    <a:lumMod val="50000"/>
                  </a:schemeClr>
                </a:solidFill>
                <a:latin typeface="Garamond" panose="02020404030301010803" pitchFamily="18" charset="0"/>
              </a:defRPr>
            </a:lvl3pPr>
            <a:lvl4pPr marL="1600200" indent="-228600" defTabSz="914400">
              <a:lnSpc>
                <a:spcPct val="90000"/>
              </a:lnSpc>
              <a:spcBef>
                <a:spcPts val="500"/>
              </a:spcBef>
              <a:buClr>
                <a:schemeClr val="accent6">
                  <a:lumMod val="50000"/>
                </a:schemeClr>
              </a:buClr>
              <a:buFont typeface="Wingdings" panose="05000000000000000000" pitchFamily="2" charset="2"/>
              <a:buChar char="§"/>
              <a:defRPr sz="1200">
                <a:solidFill>
                  <a:schemeClr val="accent6">
                    <a:lumMod val="50000"/>
                  </a:schemeClr>
                </a:solidFill>
                <a:latin typeface="Garamond" panose="02020404030301010803" pitchFamily="18" charset="0"/>
              </a:defRPr>
            </a:lvl4pPr>
            <a:lvl5pPr marL="2057400" indent="-228600" defTabSz="914400">
              <a:lnSpc>
                <a:spcPct val="90000"/>
              </a:lnSpc>
              <a:spcBef>
                <a:spcPts val="500"/>
              </a:spcBef>
              <a:buClr>
                <a:schemeClr val="accent6">
                  <a:lumMod val="50000"/>
                </a:schemeClr>
              </a:buClr>
              <a:buFont typeface="Wingdings" panose="05000000000000000000" pitchFamily="2" charset="2"/>
              <a:buChar char="§"/>
              <a:defRPr sz="1200">
                <a:solidFill>
                  <a:schemeClr val="accent6">
                    <a:lumMod val="50000"/>
                  </a:schemeClr>
                </a:solidFill>
                <a:latin typeface="Garamond" panose="02020404030301010803" pitchFamily="18" charset="0"/>
              </a:defRPr>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marL="0" indent="0">
              <a:buNone/>
            </a:pPr>
            <a:r>
              <a:rPr lang="en-GB" sz="1000" dirty="0">
                <a:latin typeface="Neo Sans Std Light" panose="020B0304030504040204" pitchFamily="34" charset="0"/>
              </a:rPr>
              <a:t>Sources: Site de </a:t>
            </a:r>
            <a:r>
              <a:rPr lang="en-GB" sz="1000" dirty="0" err="1">
                <a:latin typeface="Neo Sans Std Light" panose="020B0304030504040204" pitchFamily="34" charset="0"/>
              </a:rPr>
              <a:t>l’Institut</a:t>
            </a:r>
            <a:r>
              <a:rPr lang="en-GB" sz="1000" dirty="0">
                <a:latin typeface="Neo Sans Std Light" panose="020B0304030504040204" pitchFamily="34" charset="0"/>
              </a:rPr>
              <a:t> </a:t>
            </a:r>
            <a:r>
              <a:rPr lang="en-GB" sz="1000" dirty="0" err="1">
                <a:latin typeface="Neo Sans Std Light" panose="020B0304030504040204" pitchFamily="34" charset="0"/>
              </a:rPr>
              <a:t>Nationale</a:t>
            </a:r>
            <a:r>
              <a:rPr lang="en-GB" sz="1000" dirty="0">
                <a:latin typeface="Neo Sans Std Light" panose="020B0304030504040204" pitchFamily="34" charset="0"/>
              </a:rPr>
              <a:t> de la </a:t>
            </a:r>
            <a:r>
              <a:rPr lang="en-GB" sz="1000" dirty="0" err="1">
                <a:latin typeface="Neo Sans Std Light" panose="020B0304030504040204" pitchFamily="34" charset="0"/>
              </a:rPr>
              <a:t>statistique</a:t>
            </a:r>
            <a:r>
              <a:rPr lang="en-GB" sz="1000" dirty="0">
                <a:latin typeface="Neo Sans Std Light" panose="020B0304030504040204" pitchFamily="34" charset="0"/>
              </a:rPr>
              <a:t>, “</a:t>
            </a:r>
            <a:r>
              <a:rPr lang="fr-FR" sz="1000" dirty="0">
                <a:latin typeface="Neo Sans Std Light" panose="020B0304030504040204" pitchFamily="34" charset="0"/>
              </a:rPr>
              <a:t>Référentiel Du Développement Agricole Durable En Tunisie » </a:t>
            </a:r>
            <a:r>
              <a:rPr lang="en-GB" sz="1000" dirty="0">
                <a:latin typeface="Neo Sans Std Light" panose="020B0304030504040204" pitchFamily="34" charset="0"/>
              </a:rPr>
              <a:t>Published</a:t>
            </a:r>
            <a:r>
              <a:rPr lang="fr-FR" sz="1000" dirty="0">
                <a:latin typeface="Neo Sans Std Light" panose="020B0304030504040204" pitchFamily="34" charset="0"/>
              </a:rPr>
              <a:t> by </a:t>
            </a:r>
            <a:r>
              <a:rPr lang="fr-FR" sz="1000" i="1" dirty="0">
                <a:latin typeface="Neo Sans Std Light" panose="020B0304030504040204" pitchFamily="34" charset="0"/>
              </a:rPr>
              <a:t>Le Ministère de l’Agriculture, des Ressources Hydrauliques et de la Pêche</a:t>
            </a:r>
            <a:r>
              <a:rPr lang="fr-FR" sz="1000" dirty="0">
                <a:latin typeface="Neo Sans Std Light" panose="020B0304030504040204" pitchFamily="34" charset="0"/>
              </a:rPr>
              <a:t> et l’</a:t>
            </a:r>
            <a:r>
              <a:rPr lang="fr-FR" sz="1000" i="1" dirty="0">
                <a:latin typeface="Neo Sans Std Light" panose="020B0304030504040204" pitchFamily="34" charset="0"/>
              </a:rPr>
              <a:t>Agence de la Vulgarisation et de la Formation Agricoles (AVFA)</a:t>
            </a:r>
            <a:endParaRPr lang="en-GB" sz="1000" i="1" dirty="0">
              <a:latin typeface="Neo Sans Std Light" panose="020B0304030504040204" pitchFamily="34" charset="0"/>
            </a:endParaRPr>
          </a:p>
        </p:txBody>
      </p:sp>
      <p:sp>
        <p:nvSpPr>
          <p:cNvPr id="11" name="Rectangle 10">
            <a:extLst>
              <a:ext uri="{FF2B5EF4-FFF2-40B4-BE49-F238E27FC236}">
                <a16:creationId xmlns:a16="http://schemas.microsoft.com/office/drawing/2014/main" id="{6B82774B-8DC8-47DE-B153-4DB86941445F}"/>
              </a:ext>
            </a:extLst>
          </p:cNvPr>
          <p:cNvSpPr/>
          <p:nvPr/>
        </p:nvSpPr>
        <p:spPr>
          <a:xfrm>
            <a:off x="1057028" y="1342132"/>
            <a:ext cx="4968551" cy="54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75000"/>
              </a:lnSpc>
              <a:spcBef>
                <a:spcPts val="600"/>
              </a:spcBef>
            </a:pPr>
            <a:r>
              <a:rPr lang="en-GB" sz="2000" dirty="0">
                <a:solidFill>
                  <a:schemeClr val="bg1"/>
                </a:solidFill>
                <a:latin typeface="Neo Sans Std" panose="020B0504030504040204" pitchFamily="34" charset="0"/>
              </a:rPr>
              <a:t>Poverty rates in Tunisia by governorate and region </a:t>
            </a:r>
          </a:p>
        </p:txBody>
      </p:sp>
      <p:sp>
        <p:nvSpPr>
          <p:cNvPr id="12" name="Rectangle 11">
            <a:extLst>
              <a:ext uri="{FF2B5EF4-FFF2-40B4-BE49-F238E27FC236}">
                <a16:creationId xmlns:a16="http://schemas.microsoft.com/office/drawing/2014/main" id="{0F62AE6D-15B8-4FA9-809E-6254F148A63F}"/>
              </a:ext>
            </a:extLst>
          </p:cNvPr>
          <p:cNvSpPr/>
          <p:nvPr/>
        </p:nvSpPr>
        <p:spPr>
          <a:xfrm>
            <a:off x="6338566" y="1342132"/>
            <a:ext cx="4943199" cy="54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Neo Sans Std" panose="020B0504030504040204" pitchFamily="34" charset="0"/>
              </a:rPr>
              <a:t>Comments</a:t>
            </a:r>
          </a:p>
        </p:txBody>
      </p:sp>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619" y="2116717"/>
            <a:ext cx="107808" cy="168899"/>
          </a:xfrm>
          <a:prstGeom prst="rect">
            <a:avLst/>
          </a:prstGeom>
        </p:spPr>
      </p:pic>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619" y="3478212"/>
            <a:ext cx="107808" cy="168899"/>
          </a:xfrm>
          <a:prstGeom prst="rect">
            <a:avLst/>
          </a:prstGeom>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619" y="4100296"/>
            <a:ext cx="107808" cy="168899"/>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619" y="5449699"/>
            <a:ext cx="107808" cy="168899"/>
          </a:xfrm>
          <a:prstGeom prst="rect">
            <a:avLst/>
          </a:prstGeom>
        </p:spPr>
      </p:pic>
    </p:spTree>
    <p:extLst>
      <p:ext uri="{BB962C8B-B14F-4D97-AF65-F5344CB8AC3E}">
        <p14:creationId xmlns:p14="http://schemas.microsoft.com/office/powerpoint/2010/main" val="17749206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AC8CA6E-F4D2-4894-9418-7C10D4A07A9F}"/>
              </a:ext>
            </a:extLst>
          </p:cNvPr>
          <p:cNvSpPr>
            <a:spLocks noGrp="1"/>
          </p:cNvSpPr>
          <p:nvPr>
            <p:ph type="sldNum" sz="quarter" idx="12"/>
          </p:nvPr>
        </p:nvSpPr>
        <p:spPr/>
        <p:txBody>
          <a:bodyPr/>
          <a:lstStyle/>
          <a:p>
            <a:fld id="{00BDBE27-B6D1-DF40-883D-53A86A8A49AB}" type="slidenum">
              <a:rPr lang="fr-FR" smtClean="0"/>
              <a:t>24</a:t>
            </a:fld>
            <a:endParaRPr lang="fr-FR"/>
          </a:p>
        </p:txBody>
      </p:sp>
      <p:sp>
        <p:nvSpPr>
          <p:cNvPr id="3" name="Titre 2">
            <a:extLst>
              <a:ext uri="{FF2B5EF4-FFF2-40B4-BE49-F238E27FC236}">
                <a16:creationId xmlns:a16="http://schemas.microsoft.com/office/drawing/2014/main" id="{C8D5BFA3-EF0B-4014-9E18-15A73F61A5FE}"/>
              </a:ext>
            </a:extLst>
          </p:cNvPr>
          <p:cNvSpPr>
            <a:spLocks noGrp="1"/>
          </p:cNvSpPr>
          <p:nvPr>
            <p:ph type="title"/>
          </p:nvPr>
        </p:nvSpPr>
        <p:spPr>
          <a:xfrm>
            <a:off x="1" y="261938"/>
            <a:ext cx="12195174" cy="720000"/>
          </a:xfrm>
        </p:spPr>
        <p:txBody>
          <a:bodyPr anchor="t">
            <a:normAutofit fontScale="90000"/>
          </a:bodyPr>
          <a:lstStyle/>
          <a:p>
            <a:pPr algn="ctr">
              <a:lnSpc>
                <a:spcPct val="75000"/>
              </a:lnSpc>
            </a:pPr>
            <a:r>
              <a:rPr lang="en-GB" dirty="0"/>
              <a:t>Economic empowerment to alleviate </a:t>
            </a:r>
            <a:br>
              <a:rPr lang="en-GB" dirty="0"/>
            </a:br>
            <a:r>
              <a:rPr lang="en-GB" dirty="0"/>
              <a:t>smallholder farmers’ challenges</a:t>
            </a:r>
          </a:p>
        </p:txBody>
      </p:sp>
      <p:sp>
        <p:nvSpPr>
          <p:cNvPr id="4" name="Espace réservé du contenu 3">
            <a:extLst>
              <a:ext uri="{FF2B5EF4-FFF2-40B4-BE49-F238E27FC236}">
                <a16:creationId xmlns:a16="http://schemas.microsoft.com/office/drawing/2014/main" id="{1F19FB66-ABB7-461C-BA82-9741EA775FFD}"/>
              </a:ext>
            </a:extLst>
          </p:cNvPr>
          <p:cNvSpPr>
            <a:spLocks noGrp="1"/>
          </p:cNvSpPr>
          <p:nvPr>
            <p:ph idx="1"/>
          </p:nvPr>
        </p:nvSpPr>
        <p:spPr>
          <a:xfrm>
            <a:off x="1057272" y="1341437"/>
            <a:ext cx="10080627" cy="1038585"/>
          </a:xfrm>
        </p:spPr>
        <p:txBody>
          <a:bodyPr>
            <a:noAutofit/>
          </a:bodyPr>
          <a:lstStyle/>
          <a:p>
            <a:pPr marL="0" indent="0" algn="just">
              <a:lnSpc>
                <a:spcPct val="100000"/>
              </a:lnSpc>
              <a:buNone/>
            </a:pPr>
            <a:r>
              <a:rPr lang="en-US" sz="2400" dirty="0"/>
              <a:t> </a:t>
            </a:r>
            <a:r>
              <a:rPr lang="en-US" sz="2400" dirty="0" err="1"/>
              <a:t>Zitouna</a:t>
            </a:r>
            <a:r>
              <a:rPr lang="en-US" sz="2400" dirty="0"/>
              <a:t> </a:t>
            </a:r>
            <a:r>
              <a:rPr lang="en-US" sz="2400" dirty="0" err="1"/>
              <a:t>Tamkeen</a:t>
            </a:r>
            <a:r>
              <a:rPr lang="en-US" sz="2400" dirty="0"/>
              <a:t> adopts the Economic Empowerment approach. An innovative approach to achieve high socio-economic impact. This approach is focused on value chain financing and targets especially agriculture value chains. </a:t>
            </a:r>
          </a:p>
        </p:txBody>
      </p:sp>
      <p:sp>
        <p:nvSpPr>
          <p:cNvPr id="18" name="Rectangle 17">
            <a:extLst>
              <a:ext uri="{FF2B5EF4-FFF2-40B4-BE49-F238E27FC236}">
                <a16:creationId xmlns:a16="http://schemas.microsoft.com/office/drawing/2014/main" id="{213C3DD5-B887-46FD-A824-EEC9581BBF88}"/>
              </a:ext>
            </a:extLst>
          </p:cNvPr>
          <p:cNvSpPr/>
          <p:nvPr/>
        </p:nvSpPr>
        <p:spPr>
          <a:xfrm>
            <a:off x="1057275" y="4005858"/>
            <a:ext cx="4932000" cy="1332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50000"/>
                  </a:schemeClr>
                </a:solidFill>
                <a:latin typeface="Neo Sans Std Light" panose="020B0304030504040204" pitchFamily="34" charset="0"/>
              </a:rPr>
              <a:t>Scan for high potential value chains in terms of job creation </a:t>
            </a:r>
            <a:endParaRPr lang="en-GB" sz="2000" dirty="0">
              <a:solidFill>
                <a:schemeClr val="accent6">
                  <a:lumMod val="50000"/>
                </a:schemeClr>
              </a:solidFill>
              <a:latin typeface="Neo Sans Std Light" panose="020B0304030504040204" pitchFamily="34" charset="0"/>
            </a:endParaRPr>
          </a:p>
        </p:txBody>
      </p:sp>
      <p:sp>
        <p:nvSpPr>
          <p:cNvPr id="23" name="Rectangle 22">
            <a:extLst>
              <a:ext uri="{FF2B5EF4-FFF2-40B4-BE49-F238E27FC236}">
                <a16:creationId xmlns:a16="http://schemas.microsoft.com/office/drawing/2014/main" id="{9AAAC8FC-78D1-49E2-9D97-D8B1E4325758}"/>
              </a:ext>
            </a:extLst>
          </p:cNvPr>
          <p:cNvSpPr/>
          <p:nvPr/>
        </p:nvSpPr>
        <p:spPr>
          <a:xfrm>
            <a:off x="6205900" y="4005858"/>
            <a:ext cx="4932000" cy="1332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50000"/>
                  </a:schemeClr>
                </a:solidFill>
                <a:latin typeface="Neo Sans Std Light" panose="020B0304030504040204" pitchFamily="34" charset="0"/>
              </a:rPr>
              <a:t>Calibrate the intervention points to reach the greatest number of beneficiaries via the financing of Economic Empowerment projects. </a:t>
            </a:r>
            <a:endParaRPr lang="en-GB" sz="2000" dirty="0">
              <a:solidFill>
                <a:schemeClr val="accent6">
                  <a:lumMod val="50000"/>
                </a:schemeClr>
              </a:solidFill>
              <a:latin typeface="Neo Sans Std Light" panose="020B0304030504040204" pitchFamily="34" charset="0"/>
            </a:endParaRPr>
          </a:p>
        </p:txBody>
      </p:sp>
      <p:sp>
        <p:nvSpPr>
          <p:cNvPr id="27" name="Rectangle 26">
            <a:extLst>
              <a:ext uri="{FF2B5EF4-FFF2-40B4-BE49-F238E27FC236}">
                <a16:creationId xmlns:a16="http://schemas.microsoft.com/office/drawing/2014/main" id="{C268DDD9-1343-4ACF-A0A2-3482389AFD6A}"/>
              </a:ext>
            </a:extLst>
          </p:cNvPr>
          <p:cNvSpPr/>
          <p:nvPr/>
        </p:nvSpPr>
        <p:spPr>
          <a:xfrm>
            <a:off x="1057276" y="3249922"/>
            <a:ext cx="10080624" cy="504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Neo Sans Std" panose="020B0504030504040204" pitchFamily="34" charset="0"/>
              </a:rPr>
              <a:t>Objectives</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211" y="1485578"/>
            <a:ext cx="140824" cy="220624"/>
          </a:xfrm>
          <a:prstGeom prst="rect">
            <a:avLst/>
          </a:prstGeom>
        </p:spPr>
      </p:pic>
    </p:spTree>
    <p:extLst>
      <p:ext uri="{BB962C8B-B14F-4D97-AF65-F5344CB8AC3E}">
        <p14:creationId xmlns:p14="http://schemas.microsoft.com/office/powerpoint/2010/main" val="41918391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8" grpId="0" animBg="1"/>
      <p:bldP spid="23"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AC8CA6E-F4D2-4894-9418-7C10D4A07A9F}"/>
              </a:ext>
            </a:extLst>
          </p:cNvPr>
          <p:cNvSpPr>
            <a:spLocks noGrp="1"/>
          </p:cNvSpPr>
          <p:nvPr>
            <p:ph type="sldNum" sz="quarter" idx="12"/>
          </p:nvPr>
        </p:nvSpPr>
        <p:spPr/>
        <p:txBody>
          <a:bodyPr/>
          <a:lstStyle/>
          <a:p>
            <a:fld id="{00BDBE27-B6D1-DF40-883D-53A86A8A49AB}" type="slidenum">
              <a:rPr lang="fr-FR" smtClean="0"/>
              <a:t>25</a:t>
            </a:fld>
            <a:endParaRPr lang="fr-FR"/>
          </a:p>
        </p:txBody>
      </p:sp>
      <p:sp>
        <p:nvSpPr>
          <p:cNvPr id="3" name="Titre 2">
            <a:extLst>
              <a:ext uri="{FF2B5EF4-FFF2-40B4-BE49-F238E27FC236}">
                <a16:creationId xmlns:a16="http://schemas.microsoft.com/office/drawing/2014/main" id="{C8D5BFA3-EF0B-4014-9E18-15A73F61A5FE}"/>
              </a:ext>
            </a:extLst>
          </p:cNvPr>
          <p:cNvSpPr>
            <a:spLocks noGrp="1"/>
          </p:cNvSpPr>
          <p:nvPr>
            <p:ph type="title"/>
          </p:nvPr>
        </p:nvSpPr>
        <p:spPr>
          <a:xfrm>
            <a:off x="0" y="261938"/>
            <a:ext cx="12195175" cy="720000"/>
          </a:xfrm>
        </p:spPr>
        <p:txBody>
          <a:bodyPr anchor="t">
            <a:normAutofit fontScale="90000"/>
          </a:bodyPr>
          <a:lstStyle/>
          <a:p>
            <a:pPr algn="ctr">
              <a:lnSpc>
                <a:spcPct val="75000"/>
              </a:lnSpc>
            </a:pPr>
            <a:r>
              <a:rPr lang="en-GB" dirty="0"/>
              <a:t>Economic empowerment to alleviate </a:t>
            </a:r>
            <a:br>
              <a:rPr lang="en-GB" dirty="0"/>
            </a:br>
            <a:r>
              <a:rPr lang="en-GB" dirty="0"/>
              <a:t>smallholder farmers’ challenges</a:t>
            </a:r>
          </a:p>
        </p:txBody>
      </p:sp>
      <p:grpSp>
        <p:nvGrpSpPr>
          <p:cNvPr id="32" name="Groupe 31">
            <a:extLst>
              <a:ext uri="{FF2B5EF4-FFF2-40B4-BE49-F238E27FC236}">
                <a16:creationId xmlns:a16="http://schemas.microsoft.com/office/drawing/2014/main" id="{06FEA7D4-50CC-4FE5-999E-8DEC0CA454DF}"/>
              </a:ext>
            </a:extLst>
          </p:cNvPr>
          <p:cNvGrpSpPr/>
          <p:nvPr/>
        </p:nvGrpSpPr>
        <p:grpSpPr>
          <a:xfrm>
            <a:off x="841003" y="2277666"/>
            <a:ext cx="10236695" cy="1450214"/>
            <a:chOff x="841003" y="4869954"/>
            <a:chExt cx="10236695" cy="1450214"/>
          </a:xfrm>
        </p:grpSpPr>
        <p:pic>
          <p:nvPicPr>
            <p:cNvPr id="5" name="Picture 2" descr="Résultat de recherche d'images pour &quot;zitouna tamkeen&quot;">
              <a:extLst>
                <a:ext uri="{FF2B5EF4-FFF2-40B4-BE49-F238E27FC236}">
                  <a16:creationId xmlns:a16="http://schemas.microsoft.com/office/drawing/2014/main" id="{EC3735CD-543E-4E49-8FD9-4C95CCA0D35F}"/>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426" b="9318"/>
            <a:stretch/>
          </p:blipFill>
          <p:spPr bwMode="auto">
            <a:xfrm>
              <a:off x="3649316" y="4911490"/>
              <a:ext cx="1204060" cy="1038584"/>
            </a:xfrm>
            <a:prstGeom prst="rect">
              <a:avLst/>
            </a:prstGeom>
            <a:extLst>
              <a:ext uri="{909E8E84-426E-40DD-AFC4-6F175D3DCCD1}">
                <a14:hiddenFill xmlns:a14="http://schemas.microsoft.com/office/drawing/2010/main">
                  <a:solidFill>
                    <a:srgbClr val="FFFFFF"/>
                  </a:solidFill>
                </a14:hiddenFill>
              </a:ext>
            </a:extLst>
          </p:spPr>
        </p:pic>
        <p:grpSp>
          <p:nvGrpSpPr>
            <p:cNvPr id="6" name="Groupe 5">
              <a:extLst>
                <a:ext uri="{FF2B5EF4-FFF2-40B4-BE49-F238E27FC236}">
                  <a16:creationId xmlns:a16="http://schemas.microsoft.com/office/drawing/2014/main" id="{B42F9DF2-13EA-4E9E-8920-FA14CE24F830}"/>
                </a:ext>
              </a:extLst>
            </p:cNvPr>
            <p:cNvGrpSpPr/>
            <p:nvPr/>
          </p:nvGrpSpPr>
          <p:grpSpPr>
            <a:xfrm>
              <a:off x="841003" y="4911490"/>
              <a:ext cx="1584178" cy="1408678"/>
              <a:chOff x="4352599" y="2781721"/>
              <a:chExt cx="2953677" cy="1998012"/>
            </a:xfrm>
          </p:grpSpPr>
          <p:pic>
            <p:nvPicPr>
              <p:cNvPr id="7" name="Image 6">
                <a:extLst>
                  <a:ext uri="{FF2B5EF4-FFF2-40B4-BE49-F238E27FC236}">
                    <a16:creationId xmlns:a16="http://schemas.microsoft.com/office/drawing/2014/main" id="{BC15224A-21E9-44C1-9765-55E57FB57F95}"/>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b="12827"/>
              <a:stretch/>
            </p:blipFill>
            <p:spPr>
              <a:xfrm>
                <a:off x="4952753" y="2781721"/>
                <a:ext cx="1753372" cy="1169874"/>
              </a:xfrm>
              <a:prstGeom prst="rect">
                <a:avLst/>
              </a:prstGeom>
            </p:spPr>
          </p:pic>
          <p:sp>
            <p:nvSpPr>
              <p:cNvPr id="8" name="ZoneTexte 7">
                <a:extLst>
                  <a:ext uri="{FF2B5EF4-FFF2-40B4-BE49-F238E27FC236}">
                    <a16:creationId xmlns:a16="http://schemas.microsoft.com/office/drawing/2014/main" id="{2167F8C6-083B-46BD-8AEE-10F4D24707F8}"/>
                  </a:ext>
                </a:extLst>
              </p:cNvPr>
              <p:cNvSpPr txBox="1"/>
              <p:nvPr/>
            </p:nvSpPr>
            <p:spPr>
              <a:xfrm>
                <a:off x="4352599" y="3863003"/>
                <a:ext cx="2953677" cy="916730"/>
              </a:xfrm>
              <a:prstGeom prst="rect">
                <a:avLst/>
              </a:prstGeom>
              <a:noFill/>
            </p:spPr>
            <p:txBody>
              <a:bodyPr wrap="square" rtlCol="0">
                <a:spAutoFit/>
              </a:bodyPr>
              <a:lstStyle/>
              <a:p>
                <a:pPr algn="ctr"/>
                <a:r>
                  <a:rPr lang="en-GB" sz="1800" b="1" dirty="0">
                    <a:solidFill>
                      <a:srgbClr val="D29500"/>
                    </a:solidFill>
                    <a:latin typeface="Neo Sans Std Light" panose="020B0304030504040204" pitchFamily="34" charset="0"/>
                  </a:rPr>
                  <a:t>Smallholder farmer</a:t>
                </a:r>
              </a:p>
            </p:txBody>
          </p:sp>
        </p:grpSp>
        <p:grpSp>
          <p:nvGrpSpPr>
            <p:cNvPr id="9" name="Groupe 8">
              <a:extLst>
                <a:ext uri="{FF2B5EF4-FFF2-40B4-BE49-F238E27FC236}">
                  <a16:creationId xmlns:a16="http://schemas.microsoft.com/office/drawing/2014/main" id="{CBBC3033-6AEC-453B-9280-CE2A2EA313EF}"/>
                </a:ext>
              </a:extLst>
            </p:cNvPr>
            <p:cNvGrpSpPr>
              <a:grpSpLocks noChangeAspect="1"/>
            </p:cNvGrpSpPr>
            <p:nvPr/>
          </p:nvGrpSpPr>
          <p:grpSpPr>
            <a:xfrm>
              <a:off x="6457626" y="4911490"/>
              <a:ext cx="2304256" cy="1039347"/>
              <a:chOff x="7681763" y="1344731"/>
              <a:chExt cx="3046275" cy="1453809"/>
            </a:xfrm>
          </p:grpSpPr>
          <p:pic>
            <p:nvPicPr>
              <p:cNvPr id="10" name="Image 9">
                <a:extLst>
                  <a:ext uri="{FF2B5EF4-FFF2-40B4-BE49-F238E27FC236}">
                    <a16:creationId xmlns:a16="http://schemas.microsoft.com/office/drawing/2014/main" id="{2A3BD80A-A79F-4351-A325-ACED111B85D7}"/>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b="12219"/>
              <a:stretch/>
            </p:blipFill>
            <p:spPr>
              <a:xfrm>
                <a:off x="7681763" y="1344731"/>
                <a:ext cx="1656184" cy="1453809"/>
              </a:xfrm>
              <a:prstGeom prst="rect">
                <a:avLst/>
              </a:prstGeom>
            </p:spPr>
          </p:pic>
          <p:sp>
            <p:nvSpPr>
              <p:cNvPr id="11" name="ZoneTexte 10">
                <a:extLst>
                  <a:ext uri="{FF2B5EF4-FFF2-40B4-BE49-F238E27FC236}">
                    <a16:creationId xmlns:a16="http://schemas.microsoft.com/office/drawing/2014/main" id="{0C5634C8-2562-4A19-8848-6B6E31DE6CF9}"/>
                  </a:ext>
                </a:extLst>
              </p:cNvPr>
              <p:cNvSpPr txBox="1"/>
              <p:nvPr/>
            </p:nvSpPr>
            <p:spPr>
              <a:xfrm>
                <a:off x="8999227" y="1890968"/>
                <a:ext cx="1728811" cy="904069"/>
              </a:xfrm>
              <a:prstGeom prst="rect">
                <a:avLst/>
              </a:prstGeom>
              <a:noFill/>
            </p:spPr>
            <p:txBody>
              <a:bodyPr wrap="square" rtlCol="0">
                <a:spAutoFit/>
              </a:bodyPr>
              <a:lstStyle/>
              <a:p>
                <a:pPr algn="ctr"/>
                <a:r>
                  <a:rPr lang="en-GB" sz="1800" b="1" dirty="0">
                    <a:solidFill>
                      <a:srgbClr val="D29500"/>
                    </a:solidFill>
                    <a:latin typeface="Neo Sans Std Light" panose="020B0304030504040204" pitchFamily="34" charset="0"/>
                  </a:rPr>
                  <a:t>Strategic partner</a:t>
                </a:r>
              </a:p>
            </p:txBody>
          </p:sp>
        </p:grpSp>
        <p:grpSp>
          <p:nvGrpSpPr>
            <p:cNvPr id="28" name="Groupe 27">
              <a:extLst>
                <a:ext uri="{FF2B5EF4-FFF2-40B4-BE49-F238E27FC236}">
                  <a16:creationId xmlns:a16="http://schemas.microsoft.com/office/drawing/2014/main" id="{9232E80C-736F-42A7-B1E8-69D8355CFD93}"/>
                </a:ext>
              </a:extLst>
            </p:cNvPr>
            <p:cNvGrpSpPr/>
            <p:nvPr/>
          </p:nvGrpSpPr>
          <p:grpSpPr>
            <a:xfrm>
              <a:off x="2209155" y="4869954"/>
              <a:ext cx="1368000" cy="1089412"/>
              <a:chOff x="2209155" y="4869954"/>
              <a:chExt cx="1368000" cy="1089412"/>
            </a:xfrm>
          </p:grpSpPr>
          <p:sp>
            <p:nvSpPr>
              <p:cNvPr id="12" name="Flèche : double flèche horizontale 11">
                <a:extLst>
                  <a:ext uri="{FF2B5EF4-FFF2-40B4-BE49-F238E27FC236}">
                    <a16:creationId xmlns:a16="http://schemas.microsoft.com/office/drawing/2014/main" id="{3662B5E4-1D08-444F-84C3-D801F05C0EC9}"/>
                  </a:ext>
                </a:extLst>
              </p:cNvPr>
              <p:cNvSpPr/>
              <p:nvPr/>
            </p:nvSpPr>
            <p:spPr>
              <a:xfrm>
                <a:off x="2209155" y="5311278"/>
                <a:ext cx="1368000" cy="144000"/>
              </a:xfrm>
              <a:prstGeom prst="leftRightArrow">
                <a:avLst/>
              </a:prstGeom>
              <a:solidFill>
                <a:schemeClr val="accent6">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6"/>
                  </a:solidFill>
                </a:endParaRPr>
              </a:p>
            </p:txBody>
          </p:sp>
          <p:sp>
            <p:nvSpPr>
              <p:cNvPr id="14" name="ZoneTexte 13">
                <a:extLst>
                  <a:ext uri="{FF2B5EF4-FFF2-40B4-BE49-F238E27FC236}">
                    <a16:creationId xmlns:a16="http://schemas.microsoft.com/office/drawing/2014/main" id="{680F8BE4-93F5-4CBB-8569-ECC76E8721AE}"/>
                  </a:ext>
                </a:extLst>
              </p:cNvPr>
              <p:cNvSpPr txBox="1"/>
              <p:nvPr/>
            </p:nvSpPr>
            <p:spPr>
              <a:xfrm>
                <a:off x="2284912" y="4869954"/>
                <a:ext cx="1216487" cy="369332"/>
              </a:xfrm>
              <a:prstGeom prst="rect">
                <a:avLst/>
              </a:prstGeom>
              <a:noFill/>
            </p:spPr>
            <p:txBody>
              <a:bodyPr wrap="none" rtlCol="0">
                <a:spAutoFit/>
              </a:bodyPr>
              <a:lstStyle/>
              <a:p>
                <a:r>
                  <a:rPr lang="en-GB" sz="1800" dirty="0">
                    <a:solidFill>
                      <a:schemeClr val="accent6">
                        <a:lumMod val="50000"/>
                      </a:schemeClr>
                    </a:solidFill>
                    <a:latin typeface="Neo Sans Std Light" panose="020B0304030504040204" pitchFamily="34" charset="0"/>
                  </a:rPr>
                  <a:t>Production</a:t>
                </a:r>
              </a:p>
            </p:txBody>
          </p:sp>
          <p:sp>
            <p:nvSpPr>
              <p:cNvPr id="15" name="ZoneTexte 14">
                <a:extLst>
                  <a:ext uri="{FF2B5EF4-FFF2-40B4-BE49-F238E27FC236}">
                    <a16:creationId xmlns:a16="http://schemas.microsoft.com/office/drawing/2014/main" id="{46E23CC8-2EDC-40E6-951F-F3B2A3BF5D1F}"/>
                  </a:ext>
                </a:extLst>
              </p:cNvPr>
              <p:cNvSpPr txBox="1"/>
              <p:nvPr/>
            </p:nvSpPr>
            <p:spPr>
              <a:xfrm>
                <a:off x="2294273" y="5590034"/>
                <a:ext cx="1220783" cy="369332"/>
              </a:xfrm>
              <a:prstGeom prst="rect">
                <a:avLst/>
              </a:prstGeom>
              <a:noFill/>
            </p:spPr>
            <p:txBody>
              <a:bodyPr wrap="none" rtlCol="0">
                <a:spAutoFit/>
              </a:bodyPr>
              <a:lstStyle/>
              <a:p>
                <a:r>
                  <a:rPr lang="en-GB" sz="1800" dirty="0">
                    <a:solidFill>
                      <a:schemeClr val="accent6">
                        <a:lumMod val="50000"/>
                      </a:schemeClr>
                    </a:solidFill>
                    <a:latin typeface="Neo Sans Std Light" panose="020B0304030504040204" pitchFamily="34" charset="0"/>
                  </a:rPr>
                  <a:t>(Upstream)</a:t>
                </a:r>
              </a:p>
            </p:txBody>
          </p:sp>
        </p:grpSp>
        <p:grpSp>
          <p:nvGrpSpPr>
            <p:cNvPr id="29" name="Groupe 28">
              <a:extLst>
                <a:ext uri="{FF2B5EF4-FFF2-40B4-BE49-F238E27FC236}">
                  <a16:creationId xmlns:a16="http://schemas.microsoft.com/office/drawing/2014/main" id="{104EF792-E8CA-472B-B370-7CF06F258A2F}"/>
                </a:ext>
              </a:extLst>
            </p:cNvPr>
            <p:cNvGrpSpPr/>
            <p:nvPr/>
          </p:nvGrpSpPr>
          <p:grpSpPr>
            <a:xfrm>
              <a:off x="5017467" y="4869954"/>
              <a:ext cx="1368000" cy="1089412"/>
              <a:chOff x="5017467" y="4869954"/>
              <a:chExt cx="1368000" cy="1089412"/>
            </a:xfrm>
          </p:grpSpPr>
          <p:sp>
            <p:nvSpPr>
              <p:cNvPr id="13" name="Flèche : double flèche horizontale 12">
                <a:extLst>
                  <a:ext uri="{FF2B5EF4-FFF2-40B4-BE49-F238E27FC236}">
                    <a16:creationId xmlns:a16="http://schemas.microsoft.com/office/drawing/2014/main" id="{B08197BF-904A-4C8D-B789-3404B84DDB25}"/>
                  </a:ext>
                </a:extLst>
              </p:cNvPr>
              <p:cNvSpPr/>
              <p:nvPr/>
            </p:nvSpPr>
            <p:spPr>
              <a:xfrm>
                <a:off x="5017467" y="5311278"/>
                <a:ext cx="1368000" cy="144000"/>
              </a:xfrm>
              <a:prstGeom prst="leftRightArrow">
                <a:avLst/>
              </a:prstGeom>
              <a:solidFill>
                <a:schemeClr val="accent6">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6"/>
                  </a:solidFill>
                </a:endParaRPr>
              </a:p>
            </p:txBody>
          </p:sp>
          <p:sp>
            <p:nvSpPr>
              <p:cNvPr id="16" name="ZoneTexte 15">
                <a:extLst>
                  <a:ext uri="{FF2B5EF4-FFF2-40B4-BE49-F238E27FC236}">
                    <a16:creationId xmlns:a16="http://schemas.microsoft.com/office/drawing/2014/main" id="{0C598C02-8FB8-434A-9C7D-08514197E607}"/>
                  </a:ext>
                </a:extLst>
              </p:cNvPr>
              <p:cNvSpPr txBox="1"/>
              <p:nvPr/>
            </p:nvSpPr>
            <p:spPr>
              <a:xfrm>
                <a:off x="5156190" y="4869954"/>
                <a:ext cx="1123706" cy="369332"/>
              </a:xfrm>
              <a:prstGeom prst="rect">
                <a:avLst/>
              </a:prstGeom>
              <a:noFill/>
            </p:spPr>
            <p:txBody>
              <a:bodyPr wrap="none" rtlCol="0">
                <a:spAutoFit/>
              </a:bodyPr>
              <a:lstStyle/>
              <a:p>
                <a:r>
                  <a:rPr lang="en-GB" sz="1800" dirty="0">
                    <a:solidFill>
                      <a:schemeClr val="accent6">
                        <a:lumMod val="50000"/>
                      </a:schemeClr>
                    </a:solidFill>
                    <a:latin typeface="Neo Sans Std Light" panose="020B0304030504040204" pitchFamily="34" charset="0"/>
                  </a:rPr>
                  <a:t>Marketing</a:t>
                </a:r>
              </a:p>
            </p:txBody>
          </p:sp>
          <p:sp>
            <p:nvSpPr>
              <p:cNvPr id="17" name="ZoneTexte 16">
                <a:extLst>
                  <a:ext uri="{FF2B5EF4-FFF2-40B4-BE49-F238E27FC236}">
                    <a16:creationId xmlns:a16="http://schemas.microsoft.com/office/drawing/2014/main" id="{E3470839-4516-47F0-B084-DBEE7F2F261A}"/>
                  </a:ext>
                </a:extLst>
              </p:cNvPr>
              <p:cNvSpPr txBox="1"/>
              <p:nvPr/>
            </p:nvSpPr>
            <p:spPr>
              <a:xfrm>
                <a:off x="5035582" y="5590034"/>
                <a:ext cx="1331771" cy="369332"/>
              </a:xfrm>
              <a:prstGeom prst="rect">
                <a:avLst/>
              </a:prstGeom>
              <a:noFill/>
            </p:spPr>
            <p:txBody>
              <a:bodyPr wrap="none" lIns="0" rIns="0" rtlCol="0">
                <a:spAutoFit/>
              </a:bodyPr>
              <a:lstStyle/>
              <a:p>
                <a:r>
                  <a:rPr lang="en-GB" sz="1800" dirty="0">
                    <a:solidFill>
                      <a:schemeClr val="accent6">
                        <a:lumMod val="50000"/>
                      </a:schemeClr>
                    </a:solidFill>
                    <a:latin typeface="Neo Sans Std Light" panose="020B0304030504040204" pitchFamily="34" charset="0"/>
                  </a:rPr>
                  <a:t>(Downstream)</a:t>
                </a:r>
              </a:p>
            </p:txBody>
          </p:sp>
        </p:grpSp>
        <p:grpSp>
          <p:nvGrpSpPr>
            <p:cNvPr id="30" name="Groupe 29">
              <a:extLst>
                <a:ext uri="{FF2B5EF4-FFF2-40B4-BE49-F238E27FC236}">
                  <a16:creationId xmlns:a16="http://schemas.microsoft.com/office/drawing/2014/main" id="{8DEFF04C-1EEE-4D03-8323-1E18E33B7A15}"/>
                </a:ext>
              </a:extLst>
            </p:cNvPr>
            <p:cNvGrpSpPr/>
            <p:nvPr/>
          </p:nvGrpSpPr>
          <p:grpSpPr>
            <a:xfrm>
              <a:off x="8545859" y="4900732"/>
              <a:ext cx="984180" cy="554546"/>
              <a:chOff x="8545859" y="4900732"/>
              <a:chExt cx="984180" cy="554546"/>
            </a:xfrm>
          </p:grpSpPr>
          <p:sp>
            <p:nvSpPr>
              <p:cNvPr id="20" name="Flèche : droite 19">
                <a:extLst>
                  <a:ext uri="{FF2B5EF4-FFF2-40B4-BE49-F238E27FC236}">
                    <a16:creationId xmlns:a16="http://schemas.microsoft.com/office/drawing/2014/main" id="{BDB20AA6-A471-4161-B584-826CE29F398A}"/>
                  </a:ext>
                </a:extLst>
              </p:cNvPr>
              <p:cNvSpPr/>
              <p:nvPr/>
            </p:nvSpPr>
            <p:spPr>
              <a:xfrm>
                <a:off x="8660657" y="5311278"/>
                <a:ext cx="828000" cy="144000"/>
              </a:xfrm>
              <a:prstGeom prst="rightArrow">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6"/>
                  </a:solidFill>
                </a:endParaRPr>
              </a:p>
            </p:txBody>
          </p:sp>
          <p:sp>
            <p:nvSpPr>
              <p:cNvPr id="21" name="ZoneTexte 20">
                <a:extLst>
                  <a:ext uri="{FF2B5EF4-FFF2-40B4-BE49-F238E27FC236}">
                    <a16:creationId xmlns:a16="http://schemas.microsoft.com/office/drawing/2014/main" id="{EEB362AA-44AB-4428-828F-898EA4571842}"/>
                  </a:ext>
                </a:extLst>
              </p:cNvPr>
              <p:cNvSpPr txBox="1"/>
              <p:nvPr/>
            </p:nvSpPr>
            <p:spPr>
              <a:xfrm>
                <a:off x="8545859" y="4900732"/>
                <a:ext cx="984180" cy="338554"/>
              </a:xfrm>
              <a:prstGeom prst="rect">
                <a:avLst/>
              </a:prstGeom>
              <a:noFill/>
            </p:spPr>
            <p:txBody>
              <a:bodyPr wrap="none" lIns="0" rIns="0" rtlCol="0">
                <a:spAutoFit/>
              </a:bodyPr>
              <a:lstStyle/>
              <a:p>
                <a:r>
                  <a:rPr lang="en-GB" sz="1600" dirty="0">
                    <a:solidFill>
                      <a:schemeClr val="accent6">
                        <a:lumMod val="50000"/>
                      </a:schemeClr>
                    </a:solidFill>
                    <a:latin typeface="Neo Sans Std Light" panose="020B0304030504040204" pitchFamily="34" charset="0"/>
                  </a:rPr>
                  <a:t>Distribution</a:t>
                </a:r>
              </a:p>
            </p:txBody>
          </p:sp>
        </p:grpSp>
        <p:grpSp>
          <p:nvGrpSpPr>
            <p:cNvPr id="31" name="Groupe 30">
              <a:extLst>
                <a:ext uri="{FF2B5EF4-FFF2-40B4-BE49-F238E27FC236}">
                  <a16:creationId xmlns:a16="http://schemas.microsoft.com/office/drawing/2014/main" id="{8DD1E9F6-1BE8-4C99-9990-39526F88059F}"/>
                </a:ext>
              </a:extLst>
            </p:cNvPr>
            <p:cNvGrpSpPr/>
            <p:nvPr/>
          </p:nvGrpSpPr>
          <p:grpSpPr>
            <a:xfrm>
              <a:off x="9409955" y="5018593"/>
              <a:ext cx="1667743" cy="1075497"/>
              <a:chOff x="9409955" y="5018593"/>
              <a:chExt cx="1667743" cy="1075497"/>
            </a:xfrm>
          </p:grpSpPr>
          <p:pic>
            <p:nvPicPr>
              <p:cNvPr id="24" name="Image 23">
                <a:extLst>
                  <a:ext uri="{FF2B5EF4-FFF2-40B4-BE49-F238E27FC236}">
                    <a16:creationId xmlns:a16="http://schemas.microsoft.com/office/drawing/2014/main" id="{FD095BBE-04C3-4556-8744-F6A5A77C97D0}"/>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4226" r="4182" b="12890"/>
              <a:stretch/>
            </p:blipFill>
            <p:spPr>
              <a:xfrm>
                <a:off x="9769995" y="5018593"/>
                <a:ext cx="828000" cy="787465"/>
              </a:xfrm>
              <a:prstGeom prst="rect">
                <a:avLst/>
              </a:prstGeom>
            </p:spPr>
          </p:pic>
          <p:sp>
            <p:nvSpPr>
              <p:cNvPr id="25" name="ZoneTexte 24">
                <a:extLst>
                  <a:ext uri="{FF2B5EF4-FFF2-40B4-BE49-F238E27FC236}">
                    <a16:creationId xmlns:a16="http://schemas.microsoft.com/office/drawing/2014/main" id="{CD29EE4D-81EB-4A3D-A12B-C294FD86BCD1}"/>
                  </a:ext>
                </a:extLst>
              </p:cNvPr>
              <p:cNvSpPr txBox="1"/>
              <p:nvPr/>
            </p:nvSpPr>
            <p:spPr>
              <a:xfrm>
                <a:off x="9409955" y="5724758"/>
                <a:ext cx="1667743" cy="369332"/>
              </a:xfrm>
              <a:prstGeom prst="rect">
                <a:avLst/>
              </a:prstGeom>
              <a:noFill/>
            </p:spPr>
            <p:txBody>
              <a:bodyPr wrap="square" rtlCol="0">
                <a:spAutoFit/>
              </a:bodyPr>
              <a:lstStyle/>
              <a:p>
                <a:pPr algn="ctr"/>
                <a:r>
                  <a:rPr lang="en-GB" sz="1800" b="1" dirty="0">
                    <a:solidFill>
                      <a:srgbClr val="D29500"/>
                    </a:solidFill>
                    <a:latin typeface="Neo Sans Std Light" panose="020B0304030504040204" pitchFamily="34" charset="0"/>
                  </a:rPr>
                  <a:t>End market</a:t>
                </a:r>
              </a:p>
            </p:txBody>
          </p:sp>
        </p:grpSp>
      </p:grpSp>
      <p:sp>
        <p:nvSpPr>
          <p:cNvPr id="26" name="Espace réservé du contenu 25">
            <a:extLst>
              <a:ext uri="{FF2B5EF4-FFF2-40B4-BE49-F238E27FC236}">
                <a16:creationId xmlns:a16="http://schemas.microsoft.com/office/drawing/2014/main" id="{290D4E9F-3A03-427E-B392-5406821FA325}"/>
              </a:ext>
            </a:extLst>
          </p:cNvPr>
          <p:cNvSpPr>
            <a:spLocks noGrp="1"/>
          </p:cNvSpPr>
          <p:nvPr>
            <p:ph idx="1"/>
          </p:nvPr>
        </p:nvSpPr>
        <p:spPr>
          <a:xfrm>
            <a:off x="1057272" y="1341438"/>
            <a:ext cx="10080627" cy="720000"/>
          </a:xfrm>
        </p:spPr>
        <p:txBody>
          <a:bodyPr/>
          <a:lstStyle/>
          <a:p>
            <a:pPr marL="0" indent="0" algn="just">
              <a:buNone/>
            </a:pPr>
            <a:r>
              <a:rPr lang="en-US" dirty="0" err="1"/>
              <a:t>Zitouna</a:t>
            </a:r>
            <a:r>
              <a:rPr lang="en-US" dirty="0"/>
              <a:t> </a:t>
            </a:r>
            <a:r>
              <a:rPr lang="en-US" dirty="0" err="1"/>
              <a:t>Tamkeen</a:t>
            </a:r>
            <a:r>
              <a:rPr lang="en-US" dirty="0"/>
              <a:t> acts as a link between the upstream (Production) and the downstream (Marketing) in a Value Chain.</a:t>
            </a:r>
            <a:endParaRPr lang="en-GB" dirty="0"/>
          </a:p>
        </p:txBody>
      </p:sp>
      <p:sp>
        <p:nvSpPr>
          <p:cNvPr id="33" name="Rectangle 32">
            <a:extLst>
              <a:ext uri="{FF2B5EF4-FFF2-40B4-BE49-F238E27FC236}">
                <a16:creationId xmlns:a16="http://schemas.microsoft.com/office/drawing/2014/main" id="{2660848F-2E46-4EB6-9FED-289CD78171CE}"/>
              </a:ext>
            </a:extLst>
          </p:cNvPr>
          <p:cNvSpPr/>
          <p:nvPr/>
        </p:nvSpPr>
        <p:spPr>
          <a:xfrm>
            <a:off x="1057275" y="4798151"/>
            <a:ext cx="10080625" cy="1223237"/>
          </a:xfrm>
          <a:prstGeom prst="rect">
            <a:avLst/>
          </a:prstGeom>
          <a:noFill/>
        </p:spPr>
        <p:txBody>
          <a:bodyPr vert="horz" lIns="91440" tIns="45720" rIns="91440" bIns="45720" rtlCol="0">
            <a:normAutofit/>
          </a:bodyPr>
          <a:lstStyle/>
          <a:p>
            <a:pPr algn="just" defTabSz="914400">
              <a:lnSpc>
                <a:spcPct val="90000"/>
              </a:lnSpc>
              <a:spcBef>
                <a:spcPts val="1000"/>
              </a:spcBef>
              <a:buClr>
                <a:schemeClr val="accent6">
                  <a:lumMod val="50000"/>
                </a:schemeClr>
              </a:buClr>
            </a:pPr>
            <a:r>
              <a:rPr lang="en-US" sz="1800" dirty="0">
                <a:solidFill>
                  <a:schemeClr val="accent6">
                    <a:lumMod val="50000"/>
                  </a:schemeClr>
                </a:solidFill>
                <a:latin typeface="Neo Sans Std Light" panose="020B0304030504040204" pitchFamily="34" charset="0"/>
              </a:rPr>
              <a:t>A fundamental pillar of the Economic Empowerment approach is to ensure the </a:t>
            </a:r>
            <a:r>
              <a:rPr lang="en-US" sz="2000" b="1" dirty="0">
                <a:solidFill>
                  <a:schemeClr val="accent6">
                    <a:lumMod val="50000"/>
                  </a:schemeClr>
                </a:solidFill>
                <a:latin typeface="Neo Sans Std Light" panose="020B0304030504040204" pitchFamily="34" charset="0"/>
              </a:rPr>
              <a:t>sustainability</a:t>
            </a:r>
            <a:r>
              <a:rPr lang="en-US" sz="1800" dirty="0">
                <a:solidFill>
                  <a:schemeClr val="accent6">
                    <a:lumMod val="50000"/>
                  </a:schemeClr>
                </a:solidFill>
                <a:latin typeface="Neo Sans Std Light" panose="020B0304030504040204" pitchFamily="34" charset="0"/>
              </a:rPr>
              <a:t> of micro-projects and long term jobs in vulnerable sectors in the rural areas such as agriculture. Thus, </a:t>
            </a:r>
            <a:r>
              <a:rPr lang="en-US" sz="1800" dirty="0" err="1">
                <a:solidFill>
                  <a:schemeClr val="accent6">
                    <a:lumMod val="50000"/>
                  </a:schemeClr>
                </a:solidFill>
                <a:latin typeface="Neo Sans Std Light" panose="020B0304030504040204" pitchFamily="34" charset="0"/>
              </a:rPr>
              <a:t>Zitouna</a:t>
            </a:r>
            <a:r>
              <a:rPr lang="en-US" sz="1800" dirty="0">
                <a:solidFill>
                  <a:schemeClr val="accent6">
                    <a:lumMod val="50000"/>
                  </a:schemeClr>
                </a:solidFill>
                <a:latin typeface="Neo Sans Std Light" panose="020B0304030504040204" pitchFamily="34" charset="0"/>
              </a:rPr>
              <a:t> </a:t>
            </a:r>
            <a:r>
              <a:rPr lang="en-US" sz="1800" dirty="0" err="1">
                <a:solidFill>
                  <a:schemeClr val="accent6">
                    <a:lumMod val="50000"/>
                  </a:schemeClr>
                </a:solidFill>
                <a:latin typeface="Neo Sans Std Light" panose="020B0304030504040204" pitchFamily="34" charset="0"/>
              </a:rPr>
              <a:t>Tamkeen</a:t>
            </a:r>
            <a:r>
              <a:rPr lang="en-US" sz="1800" dirty="0">
                <a:solidFill>
                  <a:schemeClr val="accent6">
                    <a:lumMod val="50000"/>
                  </a:schemeClr>
                </a:solidFill>
                <a:latin typeface="Neo Sans Std Light" panose="020B0304030504040204" pitchFamily="34" charset="0"/>
              </a:rPr>
              <a:t> conducts </a:t>
            </a:r>
            <a:r>
              <a:rPr lang="en-US" sz="2000" b="1" dirty="0">
                <a:solidFill>
                  <a:schemeClr val="accent6">
                    <a:lumMod val="50000"/>
                  </a:schemeClr>
                </a:solidFill>
                <a:latin typeface="Neo Sans Std Light" panose="020B0304030504040204" pitchFamily="34" charset="0"/>
              </a:rPr>
              <a:t>strategic business models</a:t>
            </a:r>
            <a:r>
              <a:rPr lang="en-US" sz="1800" dirty="0">
                <a:solidFill>
                  <a:schemeClr val="accent6">
                    <a:lumMod val="50000"/>
                  </a:schemeClr>
                </a:solidFill>
                <a:latin typeface="Neo Sans Std Light" panose="020B0304030504040204" pitchFamily="34" charset="0"/>
              </a:rPr>
              <a:t> that will ultimately benefit future small farmers and agriculturists.</a:t>
            </a:r>
            <a:endParaRPr lang="en-GB" sz="1800" dirty="0">
              <a:solidFill>
                <a:schemeClr val="accent6">
                  <a:lumMod val="50000"/>
                </a:schemeClr>
              </a:solidFill>
              <a:latin typeface="Neo Sans Std Light" panose="020B0304030504040204" pitchFamily="34" charset="0"/>
            </a:endParaRPr>
          </a:p>
        </p:txBody>
      </p:sp>
      <p:sp>
        <p:nvSpPr>
          <p:cNvPr id="34" name="Rectangle 33">
            <a:extLst>
              <a:ext uri="{FF2B5EF4-FFF2-40B4-BE49-F238E27FC236}">
                <a16:creationId xmlns:a16="http://schemas.microsoft.com/office/drawing/2014/main" id="{F617D71E-ECF8-42CA-996B-C39E442F13D3}"/>
              </a:ext>
            </a:extLst>
          </p:cNvPr>
          <p:cNvSpPr/>
          <p:nvPr/>
        </p:nvSpPr>
        <p:spPr>
          <a:xfrm>
            <a:off x="1777107" y="4060562"/>
            <a:ext cx="9360789" cy="593368"/>
          </a:xfrm>
          <a:prstGeom prst="rect">
            <a:avLst/>
          </a:prstGeom>
          <a:noFill/>
        </p:spPr>
        <p:txBody>
          <a:bodyPr vert="horz" lIns="91440" tIns="45720" rIns="91440" bIns="45720" rtlCol="0">
            <a:normAutofit/>
          </a:bodyPr>
          <a:lstStyle/>
          <a:p>
            <a:pPr algn="just" defTabSz="914400">
              <a:lnSpc>
                <a:spcPct val="90000"/>
              </a:lnSpc>
              <a:spcBef>
                <a:spcPts val="1000"/>
              </a:spcBef>
              <a:buClr>
                <a:schemeClr val="accent6">
                  <a:lumMod val="50000"/>
                </a:schemeClr>
              </a:buClr>
            </a:pPr>
            <a:r>
              <a:rPr lang="en-US" sz="1800" dirty="0">
                <a:solidFill>
                  <a:schemeClr val="accent6">
                    <a:lumMod val="50000"/>
                  </a:schemeClr>
                </a:solidFill>
                <a:latin typeface="Neo Sans Std Light" panose="020B0304030504040204" pitchFamily="34" charset="0"/>
              </a:rPr>
              <a:t>Financing Economic Empowerment and capacity building projects will strengthen the various links in the value chains and promote synergy between its various players. </a:t>
            </a:r>
          </a:p>
        </p:txBody>
      </p:sp>
      <p:sp>
        <p:nvSpPr>
          <p:cNvPr id="35" name="Flèche : droite 34">
            <a:extLst>
              <a:ext uri="{FF2B5EF4-FFF2-40B4-BE49-F238E27FC236}">
                <a16:creationId xmlns:a16="http://schemas.microsoft.com/office/drawing/2014/main" id="{F56FA90E-0236-47E7-BF50-0DFE650B5B0B}"/>
              </a:ext>
            </a:extLst>
          </p:cNvPr>
          <p:cNvSpPr/>
          <p:nvPr/>
        </p:nvSpPr>
        <p:spPr>
          <a:xfrm>
            <a:off x="1162890" y="4067988"/>
            <a:ext cx="470201" cy="57851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Imag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011" y="4869954"/>
            <a:ext cx="140824" cy="220624"/>
          </a:xfrm>
          <a:prstGeom prst="rect">
            <a:avLst/>
          </a:prstGeom>
        </p:spPr>
      </p:pic>
      <p:pic>
        <p:nvPicPr>
          <p:cNvPr id="37" name="Imag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011" y="1408970"/>
            <a:ext cx="140824" cy="220624"/>
          </a:xfrm>
          <a:prstGeom prst="rect">
            <a:avLst/>
          </a:prstGeom>
        </p:spPr>
      </p:pic>
    </p:spTree>
    <p:extLst>
      <p:ext uri="{BB962C8B-B14F-4D97-AF65-F5344CB8AC3E}">
        <p14:creationId xmlns:p14="http://schemas.microsoft.com/office/powerpoint/2010/main" val="41195235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25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5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5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33" grpId="0"/>
      <p:bldP spid="34" grpId="0"/>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BC6E7C-F4F3-4483-9809-61593C37537D}"/>
              </a:ext>
            </a:extLst>
          </p:cNvPr>
          <p:cNvSpPr>
            <a:spLocks noGrp="1"/>
          </p:cNvSpPr>
          <p:nvPr>
            <p:ph type="sldNum" sz="quarter" idx="12"/>
          </p:nvPr>
        </p:nvSpPr>
        <p:spPr/>
        <p:txBody>
          <a:bodyPr/>
          <a:lstStyle/>
          <a:p>
            <a:fld id="{00BDBE27-B6D1-DF40-883D-53A86A8A49AB}" type="slidenum">
              <a:rPr lang="fr-FR" smtClean="0"/>
              <a:t>26</a:t>
            </a:fld>
            <a:endParaRPr lang="fr-FR"/>
          </a:p>
        </p:txBody>
      </p:sp>
      <p:sp>
        <p:nvSpPr>
          <p:cNvPr id="3" name="Titre 2">
            <a:extLst>
              <a:ext uri="{FF2B5EF4-FFF2-40B4-BE49-F238E27FC236}">
                <a16:creationId xmlns:a16="http://schemas.microsoft.com/office/drawing/2014/main" id="{EA387E55-7373-46EB-A196-1DA63C28AE7D}"/>
              </a:ext>
            </a:extLst>
          </p:cNvPr>
          <p:cNvSpPr>
            <a:spLocks noGrp="1"/>
          </p:cNvSpPr>
          <p:nvPr>
            <p:ph type="title"/>
          </p:nvPr>
        </p:nvSpPr>
        <p:spPr>
          <a:xfrm>
            <a:off x="0" y="261938"/>
            <a:ext cx="12195175" cy="720000"/>
          </a:xfrm>
        </p:spPr>
        <p:txBody>
          <a:bodyPr>
            <a:normAutofit/>
          </a:bodyPr>
          <a:lstStyle/>
          <a:p>
            <a:pPr algn="ctr"/>
            <a:r>
              <a:rPr lang="fr-FR" dirty="0" err="1"/>
              <a:t>Zitouna</a:t>
            </a:r>
            <a:r>
              <a:rPr lang="fr-FR" dirty="0"/>
              <a:t> </a:t>
            </a:r>
            <a:r>
              <a:rPr lang="fr-FR" dirty="0" err="1"/>
              <a:t>Tamkeen</a:t>
            </a:r>
            <a:r>
              <a:rPr lang="fr-FR" dirty="0"/>
              <a:t> </a:t>
            </a:r>
            <a:r>
              <a:rPr lang="en-GB" dirty="0"/>
              <a:t>Business Model </a:t>
            </a:r>
          </a:p>
        </p:txBody>
      </p:sp>
      <p:pic>
        <p:nvPicPr>
          <p:cNvPr id="5" name="Picture 2" descr="Résultat de recherche d'images pour &quot;zitouna tamkeen&quot;">
            <a:extLst>
              <a:ext uri="{FF2B5EF4-FFF2-40B4-BE49-F238E27FC236}">
                <a16:creationId xmlns:a16="http://schemas.microsoft.com/office/drawing/2014/main" id="{17E77500-FF4E-4251-A3E8-DA02FEB7E7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26" b="9318"/>
          <a:stretch/>
        </p:blipFill>
        <p:spPr bwMode="auto">
          <a:xfrm>
            <a:off x="1420402" y="4293890"/>
            <a:ext cx="1905000" cy="1643192"/>
          </a:xfrm>
          <a:prstGeom prst="rect">
            <a:avLst/>
          </a:prstGeom>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2DE80625-3AA7-45BD-8AF7-845E95BF7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54018" y="4823776"/>
            <a:ext cx="2952081" cy="982282"/>
          </a:xfrm>
          <a:prstGeom prst="rect">
            <a:avLst/>
          </a:prstGeom>
        </p:spPr>
      </p:pic>
      <p:pic>
        <p:nvPicPr>
          <p:cNvPr id="7" name="Picture 2" descr="T4D">
            <a:extLst>
              <a:ext uri="{FF2B5EF4-FFF2-40B4-BE49-F238E27FC236}">
                <a16:creationId xmlns:a16="http://schemas.microsoft.com/office/drawing/2014/main" id="{5B62CE66-7E0A-4434-AFC7-28B745139CE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89075" y="1367830"/>
            <a:ext cx="2376016" cy="1485900"/>
          </a:xfrm>
          <a:prstGeom prst="rect">
            <a:avLst/>
          </a:prstGeom>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8648E3AB-AA17-4931-86E7-C9DA0A263FF6}"/>
              </a:ext>
            </a:extLst>
          </p:cNvPr>
          <p:cNvGrpSpPr/>
          <p:nvPr/>
        </p:nvGrpSpPr>
        <p:grpSpPr>
          <a:xfrm>
            <a:off x="4557079" y="2709714"/>
            <a:ext cx="2614960" cy="1512168"/>
            <a:chOff x="4557079" y="2781722"/>
            <a:chExt cx="2614960" cy="1512168"/>
          </a:xfrm>
        </p:grpSpPr>
        <p:pic>
          <p:nvPicPr>
            <p:cNvPr id="10" name="Image 9">
              <a:extLst>
                <a:ext uri="{FF2B5EF4-FFF2-40B4-BE49-F238E27FC236}">
                  <a16:creationId xmlns:a16="http://schemas.microsoft.com/office/drawing/2014/main" id="{A581782F-DC5F-45D8-A2E4-BDC768856BC6}"/>
                </a:ext>
              </a:extLst>
            </p:cNvPr>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t="19902" b="34019"/>
            <a:stretch/>
          </p:blipFill>
          <p:spPr>
            <a:xfrm>
              <a:off x="4557080" y="2781722"/>
              <a:ext cx="2614959" cy="1204948"/>
            </a:xfrm>
            <a:prstGeom prst="rect">
              <a:avLst/>
            </a:prstGeom>
          </p:spPr>
        </p:pic>
        <p:sp>
          <p:nvSpPr>
            <p:cNvPr id="8" name="ZoneTexte 7">
              <a:extLst>
                <a:ext uri="{FF2B5EF4-FFF2-40B4-BE49-F238E27FC236}">
                  <a16:creationId xmlns:a16="http://schemas.microsoft.com/office/drawing/2014/main" id="{238FCE72-7E86-4BF4-8E2F-E62B5335D998}"/>
                </a:ext>
              </a:extLst>
            </p:cNvPr>
            <p:cNvSpPr txBox="1"/>
            <p:nvPr/>
          </p:nvSpPr>
          <p:spPr>
            <a:xfrm>
              <a:off x="4557079" y="3863003"/>
              <a:ext cx="2614960" cy="430887"/>
            </a:xfrm>
            <a:prstGeom prst="rect">
              <a:avLst/>
            </a:prstGeom>
            <a:noFill/>
          </p:spPr>
          <p:txBody>
            <a:bodyPr wrap="square" rtlCol="0">
              <a:spAutoFit/>
            </a:bodyPr>
            <a:lstStyle/>
            <a:p>
              <a:pPr algn="ctr"/>
              <a:r>
                <a:rPr lang="en-GB" dirty="0">
                  <a:solidFill>
                    <a:srgbClr val="BE5108"/>
                  </a:solidFill>
                  <a:latin typeface="Neo Sans Std" panose="020B0504030504040204" pitchFamily="34" charset="0"/>
                </a:rPr>
                <a:t>Beneficiary</a:t>
              </a:r>
            </a:p>
          </p:txBody>
        </p:sp>
      </p:grpSp>
      <p:cxnSp>
        <p:nvCxnSpPr>
          <p:cNvPr id="20" name="Connecteur : en angle 19">
            <a:extLst>
              <a:ext uri="{FF2B5EF4-FFF2-40B4-BE49-F238E27FC236}">
                <a16:creationId xmlns:a16="http://schemas.microsoft.com/office/drawing/2014/main" id="{6622C65A-E397-4C5E-9D29-A3A70845A13F}"/>
              </a:ext>
            </a:extLst>
          </p:cNvPr>
          <p:cNvCxnSpPr>
            <a:cxnSpLocks/>
          </p:cNvCxnSpPr>
          <p:nvPr/>
        </p:nvCxnSpPr>
        <p:spPr>
          <a:xfrm flipV="1">
            <a:off x="3325401" y="4437906"/>
            <a:ext cx="2539158" cy="711730"/>
          </a:xfrm>
          <a:prstGeom prst="bentConnector2">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ngle 23">
            <a:extLst>
              <a:ext uri="{FF2B5EF4-FFF2-40B4-BE49-F238E27FC236}">
                <a16:creationId xmlns:a16="http://schemas.microsoft.com/office/drawing/2014/main" id="{A9BEAB46-1CC9-46BC-96EE-EE9CE51560F3}"/>
              </a:ext>
            </a:extLst>
          </p:cNvPr>
          <p:cNvCxnSpPr>
            <a:cxnSpLocks/>
            <a:stCxn id="10" idx="0"/>
          </p:cNvCxnSpPr>
          <p:nvPr/>
        </p:nvCxnSpPr>
        <p:spPr>
          <a:xfrm rot="5400000" flipH="1" flipV="1">
            <a:off x="6724830" y="1392742"/>
            <a:ext cx="456703" cy="2177243"/>
          </a:xfrm>
          <a:prstGeom prst="bentConnector2">
            <a:avLst/>
          </a:prstGeom>
          <a:ln>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Connecteur : en angle 25">
            <a:extLst>
              <a:ext uri="{FF2B5EF4-FFF2-40B4-BE49-F238E27FC236}">
                <a16:creationId xmlns:a16="http://schemas.microsoft.com/office/drawing/2014/main" id="{6B5F501F-D0C3-4336-8556-05457BED6FAB}"/>
              </a:ext>
            </a:extLst>
          </p:cNvPr>
          <p:cNvCxnSpPr>
            <a:cxnSpLocks/>
            <a:stCxn id="7" idx="2"/>
          </p:cNvCxnSpPr>
          <p:nvPr/>
        </p:nvCxnSpPr>
        <p:spPr>
          <a:xfrm rot="16200000" flipH="1">
            <a:off x="3007778" y="2523034"/>
            <a:ext cx="827429" cy="1488819"/>
          </a:xfrm>
          <a:prstGeom prst="bentConnector2">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 en angle 27">
            <a:extLst>
              <a:ext uri="{FF2B5EF4-FFF2-40B4-BE49-F238E27FC236}">
                <a16:creationId xmlns:a16="http://schemas.microsoft.com/office/drawing/2014/main" id="{DFBFA76B-F5F7-42E2-B8BB-D149B73BF095}"/>
              </a:ext>
            </a:extLst>
          </p:cNvPr>
          <p:cNvCxnSpPr>
            <a:cxnSpLocks/>
          </p:cNvCxnSpPr>
          <p:nvPr/>
        </p:nvCxnSpPr>
        <p:spPr>
          <a:xfrm rot="10800000">
            <a:off x="3325402" y="5302002"/>
            <a:ext cx="4428616" cy="825"/>
          </a:xfrm>
          <a:prstGeom prst="bentConnector3">
            <a:avLst>
              <a:gd name="adj1" fmla="val 50000"/>
            </a:avLst>
          </a:prstGeom>
          <a:ln>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84775AB-4F04-4133-983E-DC67F175D0C4}"/>
              </a:ext>
            </a:extLst>
          </p:cNvPr>
          <p:cNvSpPr/>
          <p:nvPr/>
        </p:nvSpPr>
        <p:spPr>
          <a:xfrm>
            <a:off x="5885239" y="4603408"/>
            <a:ext cx="1364476" cy="338554"/>
          </a:xfrm>
          <a:prstGeom prst="rect">
            <a:avLst/>
          </a:prstGeom>
        </p:spPr>
        <p:txBody>
          <a:bodyPr wrap="none">
            <a:spAutoFit/>
          </a:bodyPr>
          <a:lstStyle/>
          <a:p>
            <a:r>
              <a:rPr lang="en-ZA" sz="1600" b="1" dirty="0">
                <a:solidFill>
                  <a:schemeClr val="accent6">
                    <a:lumMod val="50000"/>
                  </a:schemeClr>
                </a:solidFill>
                <a:latin typeface="Neo Sans Std Light" panose="020B0304030504040204" pitchFamily="34" charset="0"/>
                <a:ea typeface="Times New Roman" panose="02020603050405020304" pitchFamily="18" charset="0"/>
              </a:rPr>
              <a:t>(3) Financing</a:t>
            </a:r>
            <a:endParaRPr lang="en-GB" sz="1600" dirty="0">
              <a:solidFill>
                <a:schemeClr val="accent6">
                  <a:lumMod val="50000"/>
                </a:schemeClr>
              </a:solidFill>
              <a:latin typeface="Neo Sans Std Light" panose="020B0304030504040204" pitchFamily="34" charset="0"/>
            </a:endParaRPr>
          </a:p>
        </p:txBody>
      </p:sp>
      <p:sp>
        <p:nvSpPr>
          <p:cNvPr id="15" name="Rectangle 14">
            <a:extLst>
              <a:ext uri="{FF2B5EF4-FFF2-40B4-BE49-F238E27FC236}">
                <a16:creationId xmlns:a16="http://schemas.microsoft.com/office/drawing/2014/main" id="{3486852D-162D-411A-B6B6-1D2718C2ECA5}"/>
              </a:ext>
            </a:extLst>
          </p:cNvPr>
          <p:cNvSpPr/>
          <p:nvPr/>
        </p:nvSpPr>
        <p:spPr>
          <a:xfrm>
            <a:off x="4801443" y="5374010"/>
            <a:ext cx="1660647" cy="338554"/>
          </a:xfrm>
          <a:prstGeom prst="rect">
            <a:avLst/>
          </a:prstGeom>
        </p:spPr>
        <p:txBody>
          <a:bodyPr wrap="none">
            <a:spAutoFit/>
          </a:bodyPr>
          <a:lstStyle/>
          <a:p>
            <a:r>
              <a:rPr lang="en-ZA" sz="1600" b="1" dirty="0">
                <a:solidFill>
                  <a:schemeClr val="accent6">
                    <a:lumMod val="50000"/>
                  </a:schemeClr>
                </a:solidFill>
                <a:latin typeface="Neo Sans Std Light" panose="020B0304030504040204" pitchFamily="34" charset="0"/>
              </a:rPr>
              <a:t>(2) Project study</a:t>
            </a:r>
          </a:p>
        </p:txBody>
      </p:sp>
      <p:cxnSp>
        <p:nvCxnSpPr>
          <p:cNvPr id="27" name="Connecteur droit avec flèche 26">
            <a:extLst>
              <a:ext uri="{FF2B5EF4-FFF2-40B4-BE49-F238E27FC236}">
                <a16:creationId xmlns:a16="http://schemas.microsoft.com/office/drawing/2014/main" id="{F2A7AE79-52B0-4CE1-88C9-BF92FB105CF5}"/>
              </a:ext>
            </a:extLst>
          </p:cNvPr>
          <p:cNvCxnSpPr>
            <a:cxnSpLocks/>
          </p:cNvCxnSpPr>
          <p:nvPr/>
        </p:nvCxnSpPr>
        <p:spPr>
          <a:xfrm>
            <a:off x="8643876" y="2651355"/>
            <a:ext cx="0" cy="2028405"/>
          </a:xfrm>
          <a:prstGeom prst="straightConnector1">
            <a:avLst/>
          </a:prstGeom>
          <a:ln w="9525" cap="flat" cmpd="sng" algn="ctr">
            <a:solidFill>
              <a:srgbClr val="407939"/>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6E57D1F9-7C04-49C5-92DD-4740394EA1BB}"/>
              </a:ext>
            </a:extLst>
          </p:cNvPr>
          <p:cNvSpPr/>
          <p:nvPr/>
        </p:nvSpPr>
        <p:spPr>
          <a:xfrm>
            <a:off x="8689875" y="3127049"/>
            <a:ext cx="1782981" cy="830997"/>
          </a:xfrm>
          <a:prstGeom prst="rect">
            <a:avLst/>
          </a:prstGeom>
        </p:spPr>
        <p:txBody>
          <a:bodyPr wrap="square">
            <a:spAutoFit/>
          </a:bodyPr>
          <a:lstStyle/>
          <a:p>
            <a:pPr algn="ctr"/>
            <a:r>
              <a:rPr lang="en-ZA" sz="1600" b="1" dirty="0">
                <a:solidFill>
                  <a:schemeClr val="accent6">
                    <a:lumMod val="50000"/>
                  </a:schemeClr>
                </a:solidFill>
                <a:latin typeface="Neo Sans Std Light" panose="020B0304030504040204" pitchFamily="34" charset="0"/>
              </a:rPr>
              <a:t>(1) Smart partnerships for EE projects</a:t>
            </a:r>
          </a:p>
        </p:txBody>
      </p:sp>
      <p:cxnSp>
        <p:nvCxnSpPr>
          <p:cNvPr id="33" name="Connecteur : en angle 32">
            <a:extLst>
              <a:ext uri="{FF2B5EF4-FFF2-40B4-BE49-F238E27FC236}">
                <a16:creationId xmlns:a16="http://schemas.microsoft.com/office/drawing/2014/main" id="{843D2555-09DE-478A-AD83-89CDB1BDF0FA}"/>
              </a:ext>
            </a:extLst>
          </p:cNvPr>
          <p:cNvCxnSpPr>
            <a:cxnSpLocks/>
          </p:cNvCxnSpPr>
          <p:nvPr/>
        </p:nvCxnSpPr>
        <p:spPr>
          <a:xfrm flipV="1">
            <a:off x="5339528" y="1709952"/>
            <a:ext cx="2702275" cy="780570"/>
          </a:xfrm>
          <a:prstGeom prst="bentConnector3">
            <a:avLst>
              <a:gd name="adj1" fmla="val 544"/>
            </a:avLst>
          </a:prstGeom>
          <a:ln>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DA106D0-60B5-4232-A067-DAD3BAD58BB1}"/>
              </a:ext>
            </a:extLst>
          </p:cNvPr>
          <p:cNvSpPr/>
          <p:nvPr/>
        </p:nvSpPr>
        <p:spPr>
          <a:xfrm>
            <a:off x="2629435" y="3000648"/>
            <a:ext cx="1536465" cy="1077218"/>
          </a:xfrm>
          <a:prstGeom prst="rect">
            <a:avLst/>
          </a:prstGeom>
        </p:spPr>
        <p:txBody>
          <a:bodyPr wrap="square">
            <a:spAutoFit/>
          </a:bodyPr>
          <a:lstStyle/>
          <a:p>
            <a:pPr algn="ctr"/>
            <a:r>
              <a:rPr lang="en-ZA" sz="1600" b="1" dirty="0">
                <a:solidFill>
                  <a:schemeClr val="accent6">
                    <a:lumMod val="50000"/>
                  </a:schemeClr>
                </a:solidFill>
                <a:latin typeface="Neo Sans Std Light" panose="020B0304030504040204" pitchFamily="34" charset="0"/>
              </a:rPr>
              <a:t>(4) Assistance and follow up</a:t>
            </a:r>
          </a:p>
          <a:p>
            <a:pPr algn="ctr"/>
            <a:r>
              <a:rPr lang="en-ZA" sz="1600" b="1" dirty="0">
                <a:solidFill>
                  <a:schemeClr val="accent6">
                    <a:lumMod val="50000"/>
                  </a:schemeClr>
                </a:solidFill>
                <a:latin typeface="Neo Sans Std Light" panose="020B0304030504040204" pitchFamily="34" charset="0"/>
              </a:rPr>
              <a:t> </a:t>
            </a:r>
          </a:p>
          <a:p>
            <a:pPr algn="ctr"/>
            <a:r>
              <a:rPr lang="en-ZA" sz="1600" b="1" dirty="0">
                <a:solidFill>
                  <a:schemeClr val="accent6">
                    <a:lumMod val="50000"/>
                  </a:schemeClr>
                </a:solidFill>
                <a:latin typeface="Neo Sans Std Light" panose="020B0304030504040204" pitchFamily="34" charset="0"/>
              </a:rPr>
              <a:t>(3) Coaching</a:t>
            </a:r>
          </a:p>
        </p:txBody>
      </p:sp>
      <p:sp>
        <p:nvSpPr>
          <p:cNvPr id="39" name="Rectangle 38">
            <a:extLst>
              <a:ext uri="{FF2B5EF4-FFF2-40B4-BE49-F238E27FC236}">
                <a16:creationId xmlns:a16="http://schemas.microsoft.com/office/drawing/2014/main" id="{E4BB71BD-AD2C-431C-B0DB-06076D8646E8}"/>
              </a:ext>
            </a:extLst>
          </p:cNvPr>
          <p:cNvSpPr/>
          <p:nvPr/>
        </p:nvSpPr>
        <p:spPr>
          <a:xfrm>
            <a:off x="6169595" y="1914457"/>
            <a:ext cx="1258165" cy="338554"/>
          </a:xfrm>
          <a:prstGeom prst="rect">
            <a:avLst/>
          </a:prstGeom>
        </p:spPr>
        <p:txBody>
          <a:bodyPr wrap="none">
            <a:spAutoFit/>
          </a:bodyPr>
          <a:lstStyle/>
          <a:p>
            <a:r>
              <a:rPr lang="en-ZA" sz="1600" b="1" dirty="0">
                <a:solidFill>
                  <a:schemeClr val="accent6">
                    <a:lumMod val="50000"/>
                  </a:schemeClr>
                </a:solidFill>
                <a:latin typeface="Neo Sans Std Light" panose="020B0304030504040204" pitchFamily="34" charset="0"/>
                <a:ea typeface="Times New Roman" panose="02020603050405020304" pitchFamily="18" charset="0"/>
              </a:rPr>
              <a:t>(6) Payment</a:t>
            </a:r>
            <a:endParaRPr lang="en-GB" sz="1600" dirty="0">
              <a:solidFill>
                <a:schemeClr val="accent6">
                  <a:lumMod val="50000"/>
                </a:schemeClr>
              </a:solidFill>
              <a:latin typeface="Neo Sans Std Light" panose="020B0304030504040204" pitchFamily="34" charset="0"/>
            </a:endParaRPr>
          </a:p>
        </p:txBody>
      </p:sp>
      <p:sp>
        <p:nvSpPr>
          <p:cNvPr id="40" name="Rectangle 39">
            <a:extLst>
              <a:ext uri="{FF2B5EF4-FFF2-40B4-BE49-F238E27FC236}">
                <a16:creationId xmlns:a16="http://schemas.microsoft.com/office/drawing/2014/main" id="{583EFE14-88A7-4140-AC72-8253EB5C9C3E}"/>
              </a:ext>
            </a:extLst>
          </p:cNvPr>
          <p:cNvSpPr/>
          <p:nvPr/>
        </p:nvSpPr>
        <p:spPr>
          <a:xfrm>
            <a:off x="5737547" y="1410401"/>
            <a:ext cx="2586798" cy="338554"/>
          </a:xfrm>
          <a:prstGeom prst="rect">
            <a:avLst/>
          </a:prstGeom>
        </p:spPr>
        <p:txBody>
          <a:bodyPr wrap="none">
            <a:spAutoFit/>
          </a:bodyPr>
          <a:lstStyle/>
          <a:p>
            <a:r>
              <a:rPr lang="en-ZA" sz="1600" b="1" dirty="0">
                <a:solidFill>
                  <a:schemeClr val="accent6">
                    <a:lumMod val="50000"/>
                  </a:schemeClr>
                </a:solidFill>
                <a:latin typeface="Neo Sans Std Light" panose="020B0304030504040204" pitchFamily="34" charset="0"/>
                <a:ea typeface="Times New Roman" panose="02020603050405020304" pitchFamily="18" charset="0"/>
              </a:rPr>
              <a:t>(5) Providing goods/services</a:t>
            </a:r>
            <a:endParaRPr lang="en-GB" sz="1600" dirty="0">
              <a:solidFill>
                <a:schemeClr val="accent6">
                  <a:lumMod val="50000"/>
                </a:schemeClr>
              </a:solidFill>
              <a:latin typeface="Neo Sans Std Light" panose="020B0304030504040204" pitchFamily="34" charset="0"/>
            </a:endParaRPr>
          </a:p>
        </p:txBody>
      </p:sp>
      <p:cxnSp>
        <p:nvCxnSpPr>
          <p:cNvPr id="41" name="Connecteur : en angle 40">
            <a:extLst>
              <a:ext uri="{FF2B5EF4-FFF2-40B4-BE49-F238E27FC236}">
                <a16:creationId xmlns:a16="http://schemas.microsoft.com/office/drawing/2014/main" id="{E685F157-E486-48B1-8D28-4BC3FCF77422}"/>
              </a:ext>
            </a:extLst>
          </p:cNvPr>
          <p:cNvCxnSpPr>
            <a:cxnSpLocks/>
          </p:cNvCxnSpPr>
          <p:nvPr/>
        </p:nvCxnSpPr>
        <p:spPr>
          <a:xfrm flipV="1">
            <a:off x="3289547" y="4437970"/>
            <a:ext cx="2448000" cy="576000"/>
          </a:xfrm>
          <a:prstGeom prst="bentConnector2">
            <a:avLst/>
          </a:prstGeom>
          <a:ln>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160EBA9-2B42-4F29-B275-77DB248E5D25}"/>
              </a:ext>
            </a:extLst>
          </p:cNvPr>
          <p:cNvSpPr/>
          <p:nvPr/>
        </p:nvSpPr>
        <p:spPr>
          <a:xfrm>
            <a:off x="4081363" y="4603408"/>
            <a:ext cx="1258165" cy="338554"/>
          </a:xfrm>
          <a:prstGeom prst="rect">
            <a:avLst/>
          </a:prstGeom>
        </p:spPr>
        <p:txBody>
          <a:bodyPr wrap="none">
            <a:spAutoFit/>
          </a:bodyPr>
          <a:lstStyle/>
          <a:p>
            <a:r>
              <a:rPr lang="en-ZA" sz="1600" b="1" dirty="0">
                <a:solidFill>
                  <a:schemeClr val="accent6">
                    <a:lumMod val="50000"/>
                  </a:schemeClr>
                </a:solidFill>
                <a:latin typeface="Neo Sans Std Light" panose="020B0304030504040204" pitchFamily="34" charset="0"/>
                <a:ea typeface="Times New Roman" panose="02020603050405020304" pitchFamily="18" charset="0"/>
              </a:rPr>
              <a:t>(7) Payment</a:t>
            </a:r>
            <a:endParaRPr lang="en-GB" sz="1600" dirty="0">
              <a:solidFill>
                <a:schemeClr val="accent6">
                  <a:lumMod val="50000"/>
                </a:schemeClr>
              </a:solidFill>
              <a:latin typeface="Neo Sans Std Light" panose="020B0304030504040204" pitchFamily="34" charset="0"/>
            </a:endParaRPr>
          </a:p>
        </p:txBody>
      </p:sp>
      <p:sp>
        <p:nvSpPr>
          <p:cNvPr id="44" name="Rectangle 43">
            <a:extLst>
              <a:ext uri="{FF2B5EF4-FFF2-40B4-BE49-F238E27FC236}">
                <a16:creationId xmlns:a16="http://schemas.microsoft.com/office/drawing/2014/main" id="{17D7F264-C68D-4399-9442-EE1FC6976E1E}"/>
              </a:ext>
            </a:extLst>
          </p:cNvPr>
          <p:cNvSpPr/>
          <p:nvPr/>
        </p:nvSpPr>
        <p:spPr>
          <a:xfrm>
            <a:off x="1057275" y="1341438"/>
            <a:ext cx="10080625" cy="467995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e 8">
            <a:extLst>
              <a:ext uri="{FF2B5EF4-FFF2-40B4-BE49-F238E27FC236}">
                <a16:creationId xmlns:a16="http://schemas.microsoft.com/office/drawing/2014/main" id="{F9D13B3E-02FC-4102-B62B-4B011D893B18}"/>
              </a:ext>
            </a:extLst>
          </p:cNvPr>
          <p:cNvGrpSpPr/>
          <p:nvPr/>
        </p:nvGrpSpPr>
        <p:grpSpPr>
          <a:xfrm>
            <a:off x="8041803" y="1197546"/>
            <a:ext cx="2952946" cy="1453809"/>
            <a:chOff x="7681763" y="1344731"/>
            <a:chExt cx="2952946" cy="1453809"/>
          </a:xfrm>
        </p:grpSpPr>
        <p:pic>
          <p:nvPicPr>
            <p:cNvPr id="12" name="Image 11">
              <a:extLst>
                <a:ext uri="{FF2B5EF4-FFF2-40B4-BE49-F238E27FC236}">
                  <a16:creationId xmlns:a16="http://schemas.microsoft.com/office/drawing/2014/main" id="{62F9DB79-3B0A-49B1-B41A-6B161DC083D5}"/>
                </a:ext>
              </a:extLst>
            </p:cNvPr>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b="12219"/>
            <a:stretch/>
          </p:blipFill>
          <p:spPr>
            <a:xfrm>
              <a:off x="7681763" y="1344731"/>
              <a:ext cx="1656184" cy="1453809"/>
            </a:xfrm>
            <a:prstGeom prst="rect">
              <a:avLst/>
            </a:prstGeom>
          </p:spPr>
        </p:pic>
        <p:sp>
          <p:nvSpPr>
            <p:cNvPr id="4" name="ZoneTexte 3">
              <a:extLst>
                <a:ext uri="{FF2B5EF4-FFF2-40B4-BE49-F238E27FC236}">
                  <a16:creationId xmlns:a16="http://schemas.microsoft.com/office/drawing/2014/main" id="{2A7858D1-24AE-4875-9A0E-98E2217C36EB}"/>
                </a:ext>
              </a:extLst>
            </p:cNvPr>
            <p:cNvSpPr txBox="1"/>
            <p:nvPr/>
          </p:nvSpPr>
          <p:spPr>
            <a:xfrm>
              <a:off x="8905899" y="1868265"/>
              <a:ext cx="1728810" cy="769441"/>
            </a:xfrm>
            <a:prstGeom prst="rect">
              <a:avLst/>
            </a:prstGeom>
            <a:noFill/>
          </p:spPr>
          <p:txBody>
            <a:bodyPr wrap="square" rtlCol="0">
              <a:spAutoFit/>
            </a:bodyPr>
            <a:lstStyle/>
            <a:p>
              <a:pPr algn="ctr"/>
              <a:r>
                <a:rPr lang="en-GB" dirty="0">
                  <a:solidFill>
                    <a:schemeClr val="accent5">
                      <a:lumMod val="50000"/>
                    </a:schemeClr>
                  </a:solidFill>
                  <a:latin typeface="Neo Sans Std" panose="020B0504030504040204" pitchFamily="34" charset="0"/>
                </a:rPr>
                <a:t>Strategic partner</a:t>
              </a:r>
            </a:p>
          </p:txBody>
        </p:sp>
      </p:grpSp>
    </p:spTree>
    <p:extLst>
      <p:ext uri="{BB962C8B-B14F-4D97-AF65-F5344CB8AC3E}">
        <p14:creationId xmlns:p14="http://schemas.microsoft.com/office/powerpoint/2010/main" val="21185708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BC3F26A-1147-49D0-81D7-B1C25022B697}"/>
              </a:ext>
            </a:extLst>
          </p:cNvPr>
          <p:cNvSpPr>
            <a:spLocks noGrp="1"/>
          </p:cNvSpPr>
          <p:nvPr>
            <p:ph type="sldNum" sz="quarter" idx="12"/>
          </p:nvPr>
        </p:nvSpPr>
        <p:spPr/>
        <p:txBody>
          <a:bodyPr/>
          <a:lstStyle/>
          <a:p>
            <a:fld id="{00BDBE27-B6D1-DF40-883D-53A86A8A49AB}" type="slidenum">
              <a:rPr lang="fr-FR" smtClean="0"/>
              <a:t>27</a:t>
            </a:fld>
            <a:endParaRPr lang="fr-FR"/>
          </a:p>
        </p:txBody>
      </p:sp>
      <p:sp>
        <p:nvSpPr>
          <p:cNvPr id="5" name="Espace réservé du contenu 4">
            <a:extLst>
              <a:ext uri="{FF2B5EF4-FFF2-40B4-BE49-F238E27FC236}">
                <a16:creationId xmlns:a16="http://schemas.microsoft.com/office/drawing/2014/main" id="{4773AC50-7CA7-4B74-B21E-ADBCB20FA3A5}"/>
              </a:ext>
            </a:extLst>
          </p:cNvPr>
          <p:cNvSpPr>
            <a:spLocks noGrp="1"/>
          </p:cNvSpPr>
          <p:nvPr>
            <p:ph idx="1"/>
          </p:nvPr>
        </p:nvSpPr>
        <p:spPr>
          <a:xfrm>
            <a:off x="1273544" y="1774180"/>
            <a:ext cx="10080627" cy="4679950"/>
          </a:xfrm>
        </p:spPr>
        <p:txBody>
          <a:bodyPr>
            <a:normAutofit/>
          </a:bodyPr>
          <a:lstStyle/>
          <a:p>
            <a:pPr marL="0" indent="0" algn="just">
              <a:spcAft>
                <a:spcPts val="1200"/>
              </a:spcAft>
              <a:buNone/>
            </a:pPr>
            <a:r>
              <a:rPr lang="en-GB" sz="2400" dirty="0" err="1"/>
              <a:t>Zitouna</a:t>
            </a:r>
            <a:r>
              <a:rPr lang="en-GB" sz="2400" dirty="0"/>
              <a:t> </a:t>
            </a:r>
            <a:r>
              <a:rPr lang="en-GB" sz="2400" dirty="0" err="1"/>
              <a:t>Tamkeen’s</a:t>
            </a:r>
            <a:r>
              <a:rPr lang="en-GB" sz="2400" dirty="0"/>
              <a:t> model includes five parties with complementary roles. The implementation of an economic empowerment project goes through 4 steps:</a:t>
            </a:r>
          </a:p>
          <a:p>
            <a:pPr marL="800100" lvl="1" indent="-342900" algn="just">
              <a:buFont typeface="+mj-lt"/>
              <a:buAutoNum type="arabicPeriod"/>
            </a:pPr>
            <a:r>
              <a:rPr lang="en-GB" sz="2000" dirty="0"/>
              <a:t>Elaborate Smart partnerships: With the help of a strategic partner, the ICEE can identify a shortage in the market from which we can add value through a value chain approach. Therefore, a financial and technical study is elaborated by the ICEE to verify the profitability of the project for all parties involved.</a:t>
            </a:r>
          </a:p>
          <a:p>
            <a:pPr marL="800100" lvl="1" indent="-342900" algn="just">
              <a:buFont typeface="+mj-lt"/>
              <a:buAutoNum type="arabicPeriod"/>
            </a:pPr>
            <a:r>
              <a:rPr lang="en-GB" sz="2000" dirty="0"/>
              <a:t>The Project study is then communicated to </a:t>
            </a:r>
            <a:r>
              <a:rPr lang="en-GB" sz="2000" dirty="0" err="1"/>
              <a:t>Zitouna</a:t>
            </a:r>
            <a:r>
              <a:rPr lang="en-GB" sz="2000" dirty="0"/>
              <a:t> </a:t>
            </a:r>
            <a:r>
              <a:rPr lang="en-GB" sz="2000" dirty="0" err="1"/>
              <a:t>Tamkeen</a:t>
            </a:r>
            <a:r>
              <a:rPr lang="en-GB" sz="2000" dirty="0"/>
              <a:t> which identifies its potential clients for financing,</a:t>
            </a:r>
          </a:p>
          <a:p>
            <a:pPr marL="800100" lvl="1" indent="-342900" algn="just">
              <a:buFont typeface="+mj-lt"/>
              <a:buAutoNum type="arabicPeriod"/>
            </a:pPr>
            <a:r>
              <a:rPr lang="en-GB" sz="2000" dirty="0"/>
              <a:t>Meanwhile, </a:t>
            </a:r>
            <a:r>
              <a:rPr lang="en-GB" sz="2000" dirty="0" err="1"/>
              <a:t>Tamkeen</a:t>
            </a:r>
            <a:r>
              <a:rPr lang="en-GB" sz="2000" dirty="0"/>
              <a:t> for development starts with the training of the beneficiaries of the project.</a:t>
            </a:r>
          </a:p>
          <a:p>
            <a:pPr marL="800100" lvl="1" indent="-342900" algn="just">
              <a:buFont typeface="+mj-lt"/>
              <a:buAutoNum type="arabicPeriod"/>
            </a:pPr>
            <a:r>
              <a:rPr lang="en-GB" sz="2000" dirty="0"/>
              <a:t>After training and financing, the beneficiaries start the production phase with a guaranteed market and the assistance and follow up provided by the strategic partner and </a:t>
            </a:r>
            <a:r>
              <a:rPr lang="en-GB" sz="2000" dirty="0" err="1"/>
              <a:t>Zitouna</a:t>
            </a:r>
            <a:r>
              <a:rPr lang="en-GB" sz="2000" dirty="0"/>
              <a:t> </a:t>
            </a:r>
            <a:r>
              <a:rPr lang="en-GB" sz="2000" dirty="0" err="1"/>
              <a:t>tamkeen</a:t>
            </a:r>
            <a:r>
              <a:rPr lang="en-GB" sz="2000" dirty="0"/>
              <a:t>, which guarantees a constant revenue for the beneficiaries and therefore the payment of the MFI.</a:t>
            </a:r>
          </a:p>
          <a:p>
            <a:pPr marL="342900" indent="-342900" algn="just">
              <a:buFont typeface="+mj-lt"/>
              <a:buAutoNum type="arabicPeriod"/>
            </a:pPr>
            <a:endParaRPr lang="en-GB" sz="2400" dirty="0"/>
          </a:p>
          <a:p>
            <a:pPr marL="342900" indent="-342900" algn="just">
              <a:buFont typeface="+mj-lt"/>
              <a:buAutoNum type="arabicPeriod"/>
            </a:pPr>
            <a:endParaRPr lang="en-GB" sz="24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83" y="1845618"/>
            <a:ext cx="140824" cy="220624"/>
          </a:xfrm>
          <a:prstGeom prst="rect">
            <a:avLst/>
          </a:prstGeom>
        </p:spPr>
      </p:pic>
      <p:sp>
        <p:nvSpPr>
          <p:cNvPr id="8" name="Titre 2">
            <a:extLst>
              <a:ext uri="{FF2B5EF4-FFF2-40B4-BE49-F238E27FC236}">
                <a16:creationId xmlns:a16="http://schemas.microsoft.com/office/drawing/2014/main" id="{6358FA11-E5DC-443C-8075-2A239657ACA4}"/>
              </a:ext>
            </a:extLst>
          </p:cNvPr>
          <p:cNvSpPr>
            <a:spLocks noGrp="1"/>
          </p:cNvSpPr>
          <p:nvPr>
            <p:ph type="title"/>
          </p:nvPr>
        </p:nvSpPr>
        <p:spPr/>
        <p:txBody>
          <a:bodyPr>
            <a:normAutofit/>
          </a:bodyPr>
          <a:lstStyle/>
          <a:p>
            <a:pPr algn="ctr"/>
            <a:r>
              <a:rPr lang="fr-FR" dirty="0" err="1"/>
              <a:t>Zitouna</a:t>
            </a:r>
            <a:r>
              <a:rPr lang="fr-FR" dirty="0"/>
              <a:t> </a:t>
            </a:r>
            <a:r>
              <a:rPr lang="fr-FR" dirty="0" err="1"/>
              <a:t>Tamkeen</a:t>
            </a:r>
            <a:r>
              <a:rPr lang="fr-FR" dirty="0"/>
              <a:t> </a:t>
            </a:r>
            <a:r>
              <a:rPr lang="en-GB" dirty="0"/>
              <a:t>Business Model </a:t>
            </a:r>
          </a:p>
        </p:txBody>
      </p:sp>
    </p:spTree>
    <p:extLst>
      <p:ext uri="{BB962C8B-B14F-4D97-AF65-F5344CB8AC3E}">
        <p14:creationId xmlns:p14="http://schemas.microsoft.com/office/powerpoint/2010/main" val="9250246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4585C6A-7431-444D-88BD-498A0C51B4B7}"/>
              </a:ext>
            </a:extLst>
          </p:cNvPr>
          <p:cNvSpPr>
            <a:spLocks noGrp="1"/>
          </p:cNvSpPr>
          <p:nvPr>
            <p:ph type="sldNum" sz="quarter" idx="12"/>
          </p:nvPr>
        </p:nvSpPr>
        <p:spPr/>
        <p:txBody>
          <a:bodyPr/>
          <a:lstStyle/>
          <a:p>
            <a:pPr defTabSz="1088594"/>
            <a:fld id="{00BDBE27-B6D1-DF40-883D-53A86A8A49AB}" type="slidenum">
              <a:rPr lang="en-GB">
                <a:solidFill>
                  <a:prstClr val="black">
                    <a:tint val="75000"/>
                  </a:prstClr>
                </a:solidFill>
                <a:latin typeface="Calibri" panose="020F0502020204030204"/>
              </a:rPr>
              <a:pPr defTabSz="1088594"/>
              <a:t>28</a:t>
            </a:fld>
            <a:endParaRPr lang="en-GB">
              <a:solidFill>
                <a:prstClr val="black">
                  <a:tint val="75000"/>
                </a:prstClr>
              </a:solidFill>
              <a:latin typeface="Calibri" panose="020F0502020204030204"/>
            </a:endParaRPr>
          </a:p>
        </p:txBody>
      </p:sp>
      <p:sp>
        <p:nvSpPr>
          <p:cNvPr id="3" name="Titre 2">
            <a:extLst>
              <a:ext uri="{FF2B5EF4-FFF2-40B4-BE49-F238E27FC236}">
                <a16:creationId xmlns:a16="http://schemas.microsoft.com/office/drawing/2014/main" id="{8CBF143F-46A9-4912-82FB-D8EF9C64AFBF}"/>
              </a:ext>
            </a:extLst>
          </p:cNvPr>
          <p:cNvSpPr>
            <a:spLocks noGrp="1"/>
          </p:cNvSpPr>
          <p:nvPr>
            <p:ph type="title"/>
          </p:nvPr>
        </p:nvSpPr>
        <p:spPr>
          <a:xfrm>
            <a:off x="-1" y="262030"/>
            <a:ext cx="12195175" cy="719980"/>
          </a:xfrm>
        </p:spPr>
        <p:txBody>
          <a:bodyPr>
            <a:normAutofit/>
          </a:bodyPr>
          <a:lstStyle/>
          <a:p>
            <a:pPr algn="ctr"/>
            <a:r>
              <a:rPr lang="en-GB" dirty="0"/>
              <a:t>Case study: “</a:t>
            </a:r>
            <a:r>
              <a:rPr lang="en-GB" dirty="0" err="1"/>
              <a:t>Hlib</a:t>
            </a:r>
            <a:r>
              <a:rPr lang="en-GB" dirty="0"/>
              <a:t> El </a:t>
            </a:r>
            <a:r>
              <a:rPr lang="en-GB" dirty="0" err="1"/>
              <a:t>Khir</a:t>
            </a:r>
            <a:r>
              <a:rPr lang="en-GB" dirty="0"/>
              <a:t>” Project</a:t>
            </a:r>
          </a:p>
        </p:txBody>
      </p:sp>
      <p:sp>
        <p:nvSpPr>
          <p:cNvPr id="4" name="Espace réservé du contenu 3">
            <a:extLst>
              <a:ext uri="{FF2B5EF4-FFF2-40B4-BE49-F238E27FC236}">
                <a16:creationId xmlns:a16="http://schemas.microsoft.com/office/drawing/2014/main" id="{AD319D00-059A-4A41-9C74-74540B46FBAB}"/>
              </a:ext>
            </a:extLst>
          </p:cNvPr>
          <p:cNvSpPr>
            <a:spLocks noGrp="1"/>
          </p:cNvSpPr>
          <p:nvPr>
            <p:ph idx="1"/>
          </p:nvPr>
        </p:nvSpPr>
        <p:spPr>
          <a:xfrm>
            <a:off x="1057421" y="1989776"/>
            <a:ext cx="2627924" cy="791977"/>
          </a:xfrm>
          <a:ln>
            <a:solidFill>
              <a:schemeClr val="accent6">
                <a:lumMod val="75000"/>
              </a:schemeClr>
            </a:solidFill>
          </a:ln>
        </p:spPr>
        <p:txBody>
          <a:bodyPr vert="horz" lIns="107997" tIns="45731" rIns="107997" bIns="45731" rtlCol="0" anchor="ctr">
            <a:normAutofit lnSpcReduction="10000"/>
          </a:bodyPr>
          <a:lstStyle/>
          <a:p>
            <a:pPr marL="0" lvl="1" indent="0" algn="just">
              <a:lnSpc>
                <a:spcPct val="100000"/>
              </a:lnSpc>
              <a:spcBef>
                <a:spcPts val="1000"/>
              </a:spcBef>
              <a:buNone/>
            </a:pPr>
            <a:r>
              <a:rPr lang="en-US" dirty="0"/>
              <a:t>A major project in the North-western and Central regions of Tunisia.</a:t>
            </a:r>
          </a:p>
        </p:txBody>
      </p:sp>
      <p:pic>
        <p:nvPicPr>
          <p:cNvPr id="6" name="Image 5" descr="Résultat de recherche d'images pour &quot;délice&quot;">
            <a:extLst>
              <a:ext uri="{FF2B5EF4-FFF2-40B4-BE49-F238E27FC236}">
                <a16:creationId xmlns:a16="http://schemas.microsoft.com/office/drawing/2014/main" id="{F88FC599-507F-4E29-94CA-4C2048AE92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26" t="-1484" r="-1013" b="1419"/>
          <a:stretch/>
        </p:blipFill>
        <p:spPr bwMode="auto">
          <a:xfrm>
            <a:off x="9317724" y="2777041"/>
            <a:ext cx="1649230" cy="935973"/>
          </a:xfrm>
          <a:prstGeom prst="rect">
            <a:avLst/>
          </a:prstGeom>
        </p:spPr>
      </p:pic>
      <p:pic>
        <p:nvPicPr>
          <p:cNvPr id="8" name="Image 7">
            <a:extLst>
              <a:ext uri="{FF2B5EF4-FFF2-40B4-BE49-F238E27FC236}">
                <a16:creationId xmlns:a16="http://schemas.microsoft.com/office/drawing/2014/main" id="{A554BEA0-1AB1-4CA7-BE06-1475F63D6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230"/>
          <a:stretch/>
        </p:blipFill>
        <p:spPr>
          <a:xfrm>
            <a:off x="6425779" y="4339132"/>
            <a:ext cx="1629216" cy="1365069"/>
          </a:xfrm>
          <a:prstGeom prst="rect">
            <a:avLst/>
          </a:prstGeom>
        </p:spPr>
      </p:pic>
      <p:pic>
        <p:nvPicPr>
          <p:cNvPr id="10" name="Image 9">
            <a:extLst>
              <a:ext uri="{FF2B5EF4-FFF2-40B4-BE49-F238E27FC236}">
                <a16:creationId xmlns:a16="http://schemas.microsoft.com/office/drawing/2014/main" id="{5C84BE34-DE7C-4D3B-894A-EAFA88647FBD}"/>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8733" t="6156" r="8313" b="17230"/>
          <a:stretch/>
        </p:blipFill>
        <p:spPr>
          <a:xfrm>
            <a:off x="3766361" y="2613250"/>
            <a:ext cx="1368113" cy="1263556"/>
          </a:xfrm>
          <a:prstGeom prst="rect">
            <a:avLst/>
          </a:prstGeom>
        </p:spPr>
      </p:pic>
      <p:pic>
        <p:nvPicPr>
          <p:cNvPr id="11" name="Picture 2" descr="Résultat de recherche d'images pour &quot;zitouna tamkeen&quot;">
            <a:extLst>
              <a:ext uri="{FF2B5EF4-FFF2-40B4-BE49-F238E27FC236}">
                <a16:creationId xmlns:a16="http://schemas.microsoft.com/office/drawing/2014/main" id="{EC930D33-6B94-496D-8083-D1E0E05028AE}"/>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4426" b="9318"/>
          <a:stretch/>
        </p:blipFill>
        <p:spPr bwMode="auto">
          <a:xfrm>
            <a:off x="6552499" y="2651678"/>
            <a:ext cx="1375774" cy="1186700"/>
          </a:xfrm>
          <a:prstGeom prst="rect">
            <a:avLst/>
          </a:prstGeom>
          <a:extLst>
            <a:ext uri="{909E8E84-426E-40DD-AFC4-6F175D3DCCD1}">
              <a14:hiddenFill xmlns:a14="http://schemas.microsoft.com/office/drawing/2010/main">
                <a:solidFill>
                  <a:srgbClr val="FFFFFF"/>
                </a:solidFill>
              </a14:hiddenFill>
            </a:ext>
          </a:extLst>
        </p:spPr>
      </p:pic>
      <p:pic>
        <p:nvPicPr>
          <p:cNvPr id="12" name="Picture 2" descr="T4D">
            <a:extLst>
              <a:ext uri="{FF2B5EF4-FFF2-40B4-BE49-F238E27FC236}">
                <a16:creationId xmlns:a16="http://schemas.microsoft.com/office/drawing/2014/main" id="{D66FAE7B-5BF0-4B64-8B7B-231B24C78D6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tretch/>
        </p:blipFill>
        <p:spPr bwMode="auto">
          <a:xfrm>
            <a:off x="9190444" y="4427683"/>
            <a:ext cx="1903789" cy="1187966"/>
          </a:xfrm>
          <a:prstGeom prst="rect">
            <a:avLst/>
          </a:prstGeom>
          <a:extLst>
            <a:ext uri="{909E8E84-426E-40DD-AFC4-6F175D3DCCD1}">
              <a14:hiddenFill xmlns:a14="http://schemas.microsoft.com/office/drawing/2010/main">
                <a:solidFill>
                  <a:srgbClr val="FFFFFF"/>
                </a:solidFill>
              </a14:hiddenFill>
            </a:ext>
          </a:extLst>
        </p:spPr>
      </p:pic>
      <p:cxnSp>
        <p:nvCxnSpPr>
          <p:cNvPr id="14" name="Connecteur droit avec flèche 13">
            <a:extLst>
              <a:ext uri="{FF2B5EF4-FFF2-40B4-BE49-F238E27FC236}">
                <a16:creationId xmlns:a16="http://schemas.microsoft.com/office/drawing/2014/main" id="{4F424A33-56FE-41F1-99D8-FF2F8ED74EA6}"/>
              </a:ext>
            </a:extLst>
          </p:cNvPr>
          <p:cNvCxnSpPr>
            <a:cxnSpLocks/>
            <a:stCxn id="11" idx="3"/>
            <a:endCxn id="6" idx="1"/>
          </p:cNvCxnSpPr>
          <p:nvPr/>
        </p:nvCxnSpPr>
        <p:spPr>
          <a:xfrm>
            <a:off x="7928273" y="3245027"/>
            <a:ext cx="1389451" cy="0"/>
          </a:xfrm>
          <a:prstGeom prst="straightConnector1">
            <a:avLst/>
          </a:prstGeom>
          <a:ln w="28575">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4">
            <a:extLst>
              <a:ext uri="{FF2B5EF4-FFF2-40B4-BE49-F238E27FC236}">
                <a16:creationId xmlns:a16="http://schemas.microsoft.com/office/drawing/2014/main" id="{F98AB605-8DEA-4894-8462-C66B80D92046}"/>
              </a:ext>
            </a:extLst>
          </p:cNvPr>
          <p:cNvSpPr txBox="1"/>
          <p:nvPr/>
        </p:nvSpPr>
        <p:spPr>
          <a:xfrm>
            <a:off x="7808982" y="2660271"/>
            <a:ext cx="1557109" cy="584758"/>
          </a:xfrm>
          <a:prstGeom prst="rect">
            <a:avLst/>
          </a:prstGeom>
          <a:noFill/>
        </p:spPr>
        <p:txBody>
          <a:bodyPr wrap="square" rtlCol="0">
            <a:spAutoFit/>
          </a:bodyPr>
          <a:lstStyle/>
          <a:p>
            <a:pPr algn="ctr" defTabSz="1088267"/>
            <a:r>
              <a:rPr lang="en-GB" sz="1600" b="1" dirty="0">
                <a:solidFill>
                  <a:srgbClr val="70AD47">
                    <a:lumMod val="50000"/>
                  </a:srgbClr>
                </a:solidFill>
                <a:latin typeface="Neo Sans Std Light" panose="020B0304030504040204" pitchFamily="34" charset="0"/>
                <a:ea typeface="Times New Roman" panose="02020603050405020304" pitchFamily="18" charset="0"/>
              </a:rPr>
              <a:t>(1) Strategic partnership</a:t>
            </a:r>
          </a:p>
        </p:txBody>
      </p:sp>
      <p:cxnSp>
        <p:nvCxnSpPr>
          <p:cNvPr id="17" name="Connecteur : en angle 16">
            <a:extLst>
              <a:ext uri="{FF2B5EF4-FFF2-40B4-BE49-F238E27FC236}">
                <a16:creationId xmlns:a16="http://schemas.microsoft.com/office/drawing/2014/main" id="{2CBE0DA6-3313-4FAC-A25C-59C83A2CA072}"/>
              </a:ext>
            </a:extLst>
          </p:cNvPr>
          <p:cNvCxnSpPr>
            <a:cxnSpLocks/>
          </p:cNvCxnSpPr>
          <p:nvPr/>
        </p:nvCxnSpPr>
        <p:spPr>
          <a:xfrm rot="10800000">
            <a:off x="4414415" y="3855296"/>
            <a:ext cx="1655952" cy="1007971"/>
          </a:xfrm>
          <a:prstGeom prst="bentConnector2">
            <a:avLst/>
          </a:prstGeom>
          <a:ln w="28575">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 en angle 17">
            <a:extLst>
              <a:ext uri="{FF2B5EF4-FFF2-40B4-BE49-F238E27FC236}">
                <a16:creationId xmlns:a16="http://schemas.microsoft.com/office/drawing/2014/main" id="{086B795F-D237-4B8F-953F-C0A5CA1654E6}"/>
              </a:ext>
            </a:extLst>
          </p:cNvPr>
          <p:cNvCxnSpPr>
            <a:cxnSpLocks/>
          </p:cNvCxnSpPr>
          <p:nvPr/>
        </p:nvCxnSpPr>
        <p:spPr>
          <a:xfrm rot="10800000">
            <a:off x="4286237" y="3899695"/>
            <a:ext cx="1835947" cy="1115967"/>
          </a:xfrm>
          <a:prstGeom prst="bentConnector2">
            <a:avLst/>
          </a:prstGeom>
          <a:ln w="28575">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925259F7-880F-4405-A43A-6B7C1E367AEC}"/>
              </a:ext>
            </a:extLst>
          </p:cNvPr>
          <p:cNvCxnSpPr>
            <a:cxnSpLocks/>
            <a:stCxn id="12" idx="1"/>
            <a:endCxn id="8" idx="3"/>
          </p:cNvCxnSpPr>
          <p:nvPr/>
        </p:nvCxnSpPr>
        <p:spPr>
          <a:xfrm flipH="1">
            <a:off x="8054994" y="5021666"/>
            <a:ext cx="1135449" cy="0"/>
          </a:xfrm>
          <a:prstGeom prst="straightConnector1">
            <a:avLst/>
          </a:prstGeom>
          <a:ln w="28575">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5713335-F712-4CDF-B62D-B1F7FD961E48}"/>
              </a:ext>
            </a:extLst>
          </p:cNvPr>
          <p:cNvSpPr/>
          <p:nvPr/>
        </p:nvSpPr>
        <p:spPr>
          <a:xfrm>
            <a:off x="7997978" y="4479660"/>
            <a:ext cx="1439958" cy="830973"/>
          </a:xfrm>
          <a:prstGeom prst="rect">
            <a:avLst/>
          </a:prstGeom>
          <a:noFill/>
        </p:spPr>
        <p:txBody>
          <a:bodyPr wrap="square" rtlCol="0">
            <a:spAutoFit/>
          </a:bodyPr>
          <a:lstStyle/>
          <a:p>
            <a:pPr algn="ctr" defTabSz="1088267"/>
            <a:r>
              <a:rPr lang="en-GB" sz="1600" b="1" dirty="0">
                <a:solidFill>
                  <a:srgbClr val="70AD47">
                    <a:lumMod val="50000"/>
                  </a:srgbClr>
                </a:solidFill>
                <a:latin typeface="Neo Sans Std Light" panose="020B0304030504040204" pitchFamily="34" charset="0"/>
              </a:rPr>
              <a:t>(2) Coaching , assistance and follow up </a:t>
            </a:r>
          </a:p>
        </p:txBody>
      </p:sp>
      <p:cxnSp>
        <p:nvCxnSpPr>
          <p:cNvPr id="32" name="Connecteur droit avec flèche 31">
            <a:extLst>
              <a:ext uri="{FF2B5EF4-FFF2-40B4-BE49-F238E27FC236}">
                <a16:creationId xmlns:a16="http://schemas.microsoft.com/office/drawing/2014/main" id="{7E8802DE-DC1D-414F-89C3-14EF3CFB66AD}"/>
              </a:ext>
            </a:extLst>
          </p:cNvPr>
          <p:cNvCxnSpPr>
            <a:cxnSpLocks/>
            <a:stCxn id="11" idx="2"/>
            <a:endCxn id="8" idx="0"/>
          </p:cNvCxnSpPr>
          <p:nvPr/>
        </p:nvCxnSpPr>
        <p:spPr>
          <a:xfrm>
            <a:off x="7240386" y="3838378"/>
            <a:ext cx="1" cy="500755"/>
          </a:xfrm>
          <a:prstGeom prst="straightConnector1">
            <a:avLst/>
          </a:prstGeom>
          <a:ln w="28575">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EF17DE68-7185-4CB4-B6F7-CF737C2F8E13}"/>
              </a:ext>
            </a:extLst>
          </p:cNvPr>
          <p:cNvCxnSpPr/>
          <p:nvPr/>
        </p:nvCxnSpPr>
        <p:spPr>
          <a:xfrm flipV="1">
            <a:off x="5134475" y="3245028"/>
            <a:ext cx="1418025" cy="1"/>
          </a:xfrm>
          <a:prstGeom prst="straightConnector1">
            <a:avLst/>
          </a:prstGeom>
          <a:ln w="28575">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ZoneTexte 4">
            <a:extLst>
              <a:ext uri="{FF2B5EF4-FFF2-40B4-BE49-F238E27FC236}">
                <a16:creationId xmlns:a16="http://schemas.microsoft.com/office/drawing/2014/main" id="{882F2BA4-B763-4AE6-8015-BCD8D074EA13}"/>
              </a:ext>
            </a:extLst>
          </p:cNvPr>
          <p:cNvSpPr txBox="1"/>
          <p:nvPr/>
        </p:nvSpPr>
        <p:spPr>
          <a:xfrm flipH="1">
            <a:off x="4558427" y="4477031"/>
            <a:ext cx="1223964" cy="338456"/>
          </a:xfrm>
          <a:prstGeom prst="rect">
            <a:avLst/>
          </a:prstGeom>
          <a:noFill/>
        </p:spPr>
        <p:txBody>
          <a:bodyPr wrap="square" rtlCol="0">
            <a:spAutoFit/>
          </a:bodyPr>
          <a:lstStyle>
            <a:defPPr>
              <a:defRPr lang="fr-FR"/>
            </a:defPPr>
            <a:lvl1pPr algn="ctr" defTabSz="1088376">
              <a:defRPr sz="1600" b="1">
                <a:solidFill>
                  <a:schemeClr val="accent6">
                    <a:lumMod val="50000"/>
                  </a:schemeClr>
                </a:solidFill>
                <a:latin typeface="Garamond" panose="02020404030301010803" pitchFamily="18" charset="0"/>
              </a:defRPr>
            </a:lvl1pPr>
          </a:lstStyle>
          <a:p>
            <a:pPr defTabSz="1088267"/>
            <a:r>
              <a:rPr lang="en-GB">
                <a:solidFill>
                  <a:srgbClr val="70AD47">
                    <a:lumMod val="50000"/>
                  </a:srgbClr>
                </a:solidFill>
                <a:latin typeface="Neo Sans Std Light" panose="020B0304030504040204" pitchFamily="34" charset="0"/>
              </a:rPr>
              <a:t>(4) Sell milk</a:t>
            </a:r>
          </a:p>
        </p:txBody>
      </p:sp>
      <p:sp>
        <p:nvSpPr>
          <p:cNvPr id="36" name="ZoneTexte 4">
            <a:extLst>
              <a:ext uri="{FF2B5EF4-FFF2-40B4-BE49-F238E27FC236}">
                <a16:creationId xmlns:a16="http://schemas.microsoft.com/office/drawing/2014/main" id="{9DA0381B-2F59-45C7-9492-3D7016DB3950}"/>
              </a:ext>
            </a:extLst>
          </p:cNvPr>
          <p:cNvSpPr txBox="1"/>
          <p:nvPr/>
        </p:nvSpPr>
        <p:spPr>
          <a:xfrm flipH="1">
            <a:off x="7133907" y="3726687"/>
            <a:ext cx="1151967" cy="584758"/>
          </a:xfrm>
          <a:prstGeom prst="rect">
            <a:avLst/>
          </a:prstGeom>
          <a:noFill/>
        </p:spPr>
        <p:txBody>
          <a:bodyPr wrap="square" rtlCol="0">
            <a:spAutoFit/>
          </a:bodyPr>
          <a:lstStyle>
            <a:defPPr>
              <a:defRPr lang="fr-FR"/>
            </a:defPPr>
            <a:lvl1pPr algn="ctr" defTabSz="1088376">
              <a:defRPr sz="1600" b="1">
                <a:solidFill>
                  <a:schemeClr val="accent6">
                    <a:lumMod val="50000"/>
                  </a:schemeClr>
                </a:solidFill>
                <a:latin typeface="Garamond" panose="02020404030301010803" pitchFamily="18" charset="0"/>
              </a:defRPr>
            </a:lvl1pPr>
          </a:lstStyle>
          <a:p>
            <a:pPr defTabSz="1088267"/>
            <a:r>
              <a:rPr lang="en-GB" dirty="0">
                <a:solidFill>
                  <a:srgbClr val="70AD47">
                    <a:lumMod val="50000"/>
                  </a:srgbClr>
                </a:solidFill>
                <a:latin typeface="Neo Sans Std Light" panose="020B0304030504040204" pitchFamily="34" charset="0"/>
              </a:rPr>
              <a:t>(3) Financing</a:t>
            </a:r>
          </a:p>
        </p:txBody>
      </p:sp>
      <p:sp>
        <p:nvSpPr>
          <p:cNvPr id="37" name="ZoneTexte 4">
            <a:extLst>
              <a:ext uri="{FF2B5EF4-FFF2-40B4-BE49-F238E27FC236}">
                <a16:creationId xmlns:a16="http://schemas.microsoft.com/office/drawing/2014/main" id="{62DE67C3-4E33-40F6-A31C-B01D7E2E019E}"/>
              </a:ext>
            </a:extLst>
          </p:cNvPr>
          <p:cNvSpPr txBox="1"/>
          <p:nvPr/>
        </p:nvSpPr>
        <p:spPr>
          <a:xfrm flipH="1">
            <a:off x="4630569" y="5031504"/>
            <a:ext cx="1295963" cy="338544"/>
          </a:xfrm>
          <a:prstGeom prst="rect">
            <a:avLst/>
          </a:prstGeom>
          <a:noFill/>
        </p:spPr>
        <p:txBody>
          <a:bodyPr wrap="square" rtlCol="0">
            <a:spAutoFit/>
          </a:bodyPr>
          <a:lstStyle>
            <a:defPPr>
              <a:defRPr lang="fr-FR"/>
            </a:defPPr>
            <a:lvl1pPr algn="ctr" defTabSz="1088376">
              <a:defRPr sz="1600" b="1">
                <a:solidFill>
                  <a:schemeClr val="accent6">
                    <a:lumMod val="50000"/>
                  </a:schemeClr>
                </a:solidFill>
                <a:latin typeface="Garamond" panose="02020404030301010803" pitchFamily="18" charset="0"/>
              </a:defRPr>
            </a:lvl1pPr>
          </a:lstStyle>
          <a:p>
            <a:pPr defTabSz="1088267"/>
            <a:r>
              <a:rPr lang="en-GB" dirty="0">
                <a:solidFill>
                  <a:srgbClr val="70AD47">
                    <a:lumMod val="50000"/>
                  </a:srgbClr>
                </a:solidFill>
                <a:latin typeface="Neo Sans Std Light" panose="020B0304030504040204" pitchFamily="34" charset="0"/>
              </a:rPr>
              <a:t>(8) Payment</a:t>
            </a:r>
          </a:p>
        </p:txBody>
      </p:sp>
      <p:cxnSp>
        <p:nvCxnSpPr>
          <p:cNvPr id="42" name="Connecteur : en angle 41">
            <a:extLst>
              <a:ext uri="{FF2B5EF4-FFF2-40B4-BE49-F238E27FC236}">
                <a16:creationId xmlns:a16="http://schemas.microsoft.com/office/drawing/2014/main" id="{6AAC28D1-CB2F-4258-8820-67F6668BE935}"/>
              </a:ext>
            </a:extLst>
          </p:cNvPr>
          <p:cNvCxnSpPr/>
          <p:nvPr/>
        </p:nvCxnSpPr>
        <p:spPr>
          <a:xfrm rot="16200000" flipH="1">
            <a:off x="7242380" y="-122918"/>
            <a:ext cx="107997" cy="5691921"/>
          </a:xfrm>
          <a:prstGeom prst="bentConnector3">
            <a:avLst>
              <a:gd name="adj1" fmla="val -450722"/>
            </a:avLst>
          </a:prstGeom>
          <a:ln w="28575">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a16="http://schemas.microsoft.com/office/drawing/2014/main" id="{E35848B9-52E3-455B-9791-6467500B1C45}"/>
              </a:ext>
            </a:extLst>
          </p:cNvPr>
          <p:cNvCxnSpPr/>
          <p:nvPr/>
        </p:nvCxnSpPr>
        <p:spPr>
          <a:xfrm rot="16200000" flipH="1">
            <a:off x="7199565" y="-288890"/>
            <a:ext cx="179995" cy="6011826"/>
          </a:xfrm>
          <a:prstGeom prst="bentConnector3">
            <a:avLst>
              <a:gd name="adj1" fmla="val -377503"/>
            </a:avLst>
          </a:prstGeom>
          <a:ln w="28575">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ZoneTexte 4">
            <a:extLst>
              <a:ext uri="{FF2B5EF4-FFF2-40B4-BE49-F238E27FC236}">
                <a16:creationId xmlns:a16="http://schemas.microsoft.com/office/drawing/2014/main" id="{A8F2D1F5-D8BE-4B67-AE34-E5AEC763292C}"/>
              </a:ext>
            </a:extLst>
          </p:cNvPr>
          <p:cNvSpPr txBox="1"/>
          <p:nvPr/>
        </p:nvSpPr>
        <p:spPr>
          <a:xfrm>
            <a:off x="7664105" y="1660001"/>
            <a:ext cx="2483928" cy="338544"/>
          </a:xfrm>
          <a:prstGeom prst="rect">
            <a:avLst/>
          </a:prstGeom>
          <a:noFill/>
        </p:spPr>
        <p:txBody>
          <a:bodyPr wrap="square" rtlCol="0">
            <a:spAutoFit/>
          </a:bodyPr>
          <a:lstStyle/>
          <a:p>
            <a:pPr algn="ctr" defTabSz="1088267"/>
            <a:r>
              <a:rPr lang="en-GB" sz="1600" b="1" dirty="0">
                <a:solidFill>
                  <a:srgbClr val="70AD47">
                    <a:lumMod val="50000"/>
                  </a:srgbClr>
                </a:solidFill>
                <a:latin typeface="Neo Sans Std Light" panose="020B0304030504040204" pitchFamily="34" charset="0"/>
                <a:ea typeface="Times New Roman" panose="02020603050405020304" pitchFamily="18" charset="0"/>
              </a:rPr>
              <a:t>(5) Milk selling</a:t>
            </a:r>
          </a:p>
        </p:txBody>
      </p:sp>
      <p:sp>
        <p:nvSpPr>
          <p:cNvPr id="47" name="ZoneTexte 4">
            <a:extLst>
              <a:ext uri="{FF2B5EF4-FFF2-40B4-BE49-F238E27FC236}">
                <a16:creationId xmlns:a16="http://schemas.microsoft.com/office/drawing/2014/main" id="{1DE74C3E-F256-4C81-B47C-35C0B0FEBAD0}"/>
              </a:ext>
            </a:extLst>
          </p:cNvPr>
          <p:cNvSpPr txBox="1"/>
          <p:nvPr/>
        </p:nvSpPr>
        <p:spPr>
          <a:xfrm>
            <a:off x="4919644" y="2164042"/>
            <a:ext cx="3504689" cy="338544"/>
          </a:xfrm>
          <a:prstGeom prst="rect">
            <a:avLst/>
          </a:prstGeom>
          <a:noFill/>
        </p:spPr>
        <p:txBody>
          <a:bodyPr wrap="square" rtlCol="0">
            <a:spAutoFit/>
          </a:bodyPr>
          <a:lstStyle/>
          <a:p>
            <a:pPr algn="ctr" defTabSz="1088267"/>
            <a:r>
              <a:rPr lang="en-GB" sz="1600" b="1" dirty="0">
                <a:solidFill>
                  <a:srgbClr val="70AD47">
                    <a:lumMod val="50000"/>
                  </a:srgbClr>
                </a:solidFill>
                <a:latin typeface="Neo Sans Std Light" panose="020B0304030504040204" pitchFamily="34" charset="0"/>
                <a:ea typeface="Times New Roman" panose="02020603050405020304" pitchFamily="18" charset="0"/>
              </a:rPr>
              <a:t>(6) Collection sites reimbursement </a:t>
            </a:r>
          </a:p>
        </p:txBody>
      </p:sp>
      <p:sp>
        <p:nvSpPr>
          <p:cNvPr id="48" name="ZoneTexte 4">
            <a:extLst>
              <a:ext uri="{FF2B5EF4-FFF2-40B4-BE49-F238E27FC236}">
                <a16:creationId xmlns:a16="http://schemas.microsoft.com/office/drawing/2014/main" id="{181C8E41-51E3-4E78-987F-8B54464EF544}"/>
              </a:ext>
            </a:extLst>
          </p:cNvPr>
          <p:cNvSpPr txBox="1"/>
          <p:nvPr/>
        </p:nvSpPr>
        <p:spPr>
          <a:xfrm>
            <a:off x="5159430" y="3225547"/>
            <a:ext cx="1368113" cy="1077187"/>
          </a:xfrm>
          <a:prstGeom prst="rect">
            <a:avLst/>
          </a:prstGeom>
          <a:noFill/>
        </p:spPr>
        <p:txBody>
          <a:bodyPr wrap="square" rtlCol="0">
            <a:spAutoFit/>
          </a:bodyPr>
          <a:lstStyle/>
          <a:p>
            <a:pPr algn="ctr" defTabSz="1088267"/>
            <a:r>
              <a:rPr lang="en-GB" sz="1600" b="1" dirty="0">
                <a:solidFill>
                  <a:srgbClr val="70AD47">
                    <a:lumMod val="50000"/>
                  </a:srgbClr>
                </a:solidFill>
                <a:latin typeface="Neo Sans Std Light" panose="020B0304030504040204" pitchFamily="34" charset="0"/>
                <a:ea typeface="Times New Roman" panose="02020603050405020304" pitchFamily="18" charset="0"/>
              </a:rPr>
              <a:t>(7) </a:t>
            </a:r>
            <a:r>
              <a:rPr lang="en-US" sz="1600" b="1" dirty="0">
                <a:solidFill>
                  <a:srgbClr val="70AD47">
                    <a:lumMod val="50000"/>
                  </a:srgbClr>
                </a:solidFill>
                <a:latin typeface="Neo Sans Std Light" panose="020B0304030504040204" pitchFamily="34" charset="0"/>
                <a:ea typeface="Times New Roman" panose="02020603050405020304" pitchFamily="18" charset="0"/>
              </a:rPr>
              <a:t>Deduct installment on behalf of ZTM </a:t>
            </a:r>
          </a:p>
        </p:txBody>
      </p:sp>
      <p:sp>
        <p:nvSpPr>
          <p:cNvPr id="50" name="Rectangle 49">
            <a:extLst>
              <a:ext uri="{FF2B5EF4-FFF2-40B4-BE49-F238E27FC236}">
                <a16:creationId xmlns:a16="http://schemas.microsoft.com/office/drawing/2014/main" id="{9F995D5F-2CC7-4FEA-83E0-8FACA268B2FB}"/>
              </a:ext>
            </a:extLst>
          </p:cNvPr>
          <p:cNvSpPr/>
          <p:nvPr/>
        </p:nvSpPr>
        <p:spPr>
          <a:xfrm>
            <a:off x="3793398" y="1342192"/>
            <a:ext cx="7344359" cy="482390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defTabSz="1088594"/>
            <a:endParaRPr lang="en-GB" sz="2199">
              <a:solidFill>
                <a:prstClr val="white"/>
              </a:solidFill>
              <a:latin typeface="Calibri" panose="020F0502020204030204"/>
            </a:endParaRPr>
          </a:p>
        </p:txBody>
      </p:sp>
      <p:sp>
        <p:nvSpPr>
          <p:cNvPr id="52" name="Rectangle 51">
            <a:extLst>
              <a:ext uri="{FF2B5EF4-FFF2-40B4-BE49-F238E27FC236}">
                <a16:creationId xmlns:a16="http://schemas.microsoft.com/office/drawing/2014/main" id="{312CB5F3-CCEC-4819-B94B-F7BCB579FCF6}"/>
              </a:ext>
            </a:extLst>
          </p:cNvPr>
          <p:cNvSpPr/>
          <p:nvPr/>
        </p:nvSpPr>
        <p:spPr>
          <a:xfrm>
            <a:off x="1057421" y="1342192"/>
            <a:ext cx="2627924" cy="503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594"/>
            <a:r>
              <a:rPr lang="en-GB" sz="1999" dirty="0">
                <a:solidFill>
                  <a:prstClr val="white"/>
                </a:solidFill>
                <a:latin typeface="Neo Sans Std" panose="020B0504030504040204" pitchFamily="34" charset="0"/>
              </a:rPr>
              <a:t>Project presentation</a:t>
            </a:r>
          </a:p>
        </p:txBody>
      </p:sp>
      <p:sp>
        <p:nvSpPr>
          <p:cNvPr id="53" name="Espace réservé du contenu 3">
            <a:extLst>
              <a:ext uri="{FF2B5EF4-FFF2-40B4-BE49-F238E27FC236}">
                <a16:creationId xmlns:a16="http://schemas.microsoft.com/office/drawing/2014/main" id="{617EF18C-79F4-41E9-82D4-EC2E2FA96F10}"/>
              </a:ext>
            </a:extLst>
          </p:cNvPr>
          <p:cNvSpPr txBox="1">
            <a:spLocks/>
          </p:cNvSpPr>
          <p:nvPr/>
        </p:nvSpPr>
        <p:spPr>
          <a:xfrm>
            <a:off x="1057421" y="2925865"/>
            <a:ext cx="2627924" cy="1331961"/>
          </a:xfrm>
          <a:prstGeom prst="rect">
            <a:avLst/>
          </a:prstGeom>
          <a:noFill/>
          <a:ln>
            <a:solidFill>
              <a:schemeClr val="accent6">
                <a:lumMod val="75000"/>
              </a:schemeClr>
            </a:solidFill>
          </a:ln>
        </p:spPr>
        <p:txBody>
          <a:bodyPr vert="horz" lIns="107997" tIns="45719" rIns="107997" bIns="45719" rtlCol="0" anchor="ctr">
            <a:normAutofit/>
          </a:bodyPr>
          <a:lstStyle>
            <a:lvl1pPr marL="228600" indent="-228600" algn="l" defTabSz="914400" rtl="0" eaLnBrk="1" latinLnBrk="0" hangingPunct="1">
              <a:lnSpc>
                <a:spcPct val="90000"/>
              </a:lnSpc>
              <a:spcBef>
                <a:spcPts val="1000"/>
              </a:spcBef>
              <a:buClr>
                <a:schemeClr val="accent6">
                  <a:lumMod val="50000"/>
                </a:schemeClr>
              </a:buClr>
              <a:buFont typeface="Wingdings" panose="05000000000000000000" pitchFamily="2" charset="2"/>
              <a:buChar char="§"/>
              <a:defRPr sz="1800" kern="1200">
                <a:solidFill>
                  <a:schemeClr val="accent6">
                    <a:lumMod val="50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accent6">
                    <a:lumMod val="50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400" kern="1200">
                <a:solidFill>
                  <a:schemeClr val="accent6">
                    <a:lumMod val="50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gn="just" defTabSz="914309">
              <a:lnSpc>
                <a:spcPct val="100000"/>
              </a:lnSpc>
              <a:spcBef>
                <a:spcPts val="1000"/>
              </a:spcBef>
              <a:buClr>
                <a:srgbClr val="70AD47">
                  <a:lumMod val="50000"/>
                </a:srgbClr>
              </a:buClr>
              <a:buNone/>
            </a:pPr>
            <a:r>
              <a:rPr lang="en-US" dirty="0">
                <a:solidFill>
                  <a:srgbClr val="70AD47">
                    <a:lumMod val="50000"/>
                  </a:srgbClr>
                </a:solidFill>
              </a:rPr>
              <a:t>2500 small-scale breeders will benefit from the financing of purebred herds, milking equipment and secure an outlet for their production.</a:t>
            </a:r>
          </a:p>
        </p:txBody>
      </p:sp>
      <p:sp>
        <p:nvSpPr>
          <p:cNvPr id="54" name="Espace réservé du contenu 3">
            <a:extLst>
              <a:ext uri="{FF2B5EF4-FFF2-40B4-BE49-F238E27FC236}">
                <a16:creationId xmlns:a16="http://schemas.microsoft.com/office/drawing/2014/main" id="{6E10659C-149B-4E47-8E81-E5F01552EF19}"/>
              </a:ext>
            </a:extLst>
          </p:cNvPr>
          <p:cNvSpPr txBox="1">
            <a:spLocks/>
          </p:cNvSpPr>
          <p:nvPr/>
        </p:nvSpPr>
        <p:spPr>
          <a:xfrm>
            <a:off x="1057421" y="4401938"/>
            <a:ext cx="2627924" cy="791977"/>
          </a:xfrm>
          <a:prstGeom prst="rect">
            <a:avLst/>
          </a:prstGeom>
          <a:noFill/>
          <a:ln>
            <a:solidFill>
              <a:schemeClr val="accent6">
                <a:lumMod val="75000"/>
              </a:schemeClr>
            </a:solidFill>
          </a:ln>
        </p:spPr>
        <p:txBody>
          <a:bodyPr vert="horz" lIns="107997" tIns="45719" rIns="107997" bIns="45719" rtlCol="0" anchor="ctr">
            <a:normAutofit lnSpcReduction="10000"/>
          </a:bodyPr>
          <a:lstStyle>
            <a:lvl1pPr marL="228600" indent="-228600" algn="l" defTabSz="914400" rtl="0" eaLnBrk="1" latinLnBrk="0" hangingPunct="1">
              <a:lnSpc>
                <a:spcPct val="90000"/>
              </a:lnSpc>
              <a:spcBef>
                <a:spcPts val="1000"/>
              </a:spcBef>
              <a:buClr>
                <a:schemeClr val="accent6">
                  <a:lumMod val="50000"/>
                </a:schemeClr>
              </a:buClr>
              <a:buFont typeface="Wingdings" panose="05000000000000000000" pitchFamily="2" charset="2"/>
              <a:buChar char="§"/>
              <a:defRPr sz="1800" kern="1200">
                <a:solidFill>
                  <a:schemeClr val="accent6">
                    <a:lumMod val="50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accent6">
                    <a:lumMod val="50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400" kern="1200">
                <a:solidFill>
                  <a:schemeClr val="accent6">
                    <a:lumMod val="50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gn="just" defTabSz="914309">
              <a:lnSpc>
                <a:spcPct val="100000"/>
              </a:lnSpc>
              <a:spcBef>
                <a:spcPts val="1000"/>
              </a:spcBef>
              <a:buClr>
                <a:srgbClr val="70AD47">
                  <a:lumMod val="50000"/>
                </a:srgbClr>
              </a:buClr>
              <a:buNone/>
            </a:pPr>
            <a:r>
              <a:rPr lang="en-US" dirty="0">
                <a:solidFill>
                  <a:srgbClr val="70AD47">
                    <a:lumMod val="50000"/>
                  </a:srgbClr>
                </a:solidFill>
              </a:rPr>
              <a:t>Project includes a training and technical assistance program provided by livestock advisers. </a:t>
            </a:r>
          </a:p>
        </p:txBody>
      </p:sp>
      <p:sp>
        <p:nvSpPr>
          <p:cNvPr id="38" name="Espace réservé du contenu 3">
            <a:extLst>
              <a:ext uri="{FF2B5EF4-FFF2-40B4-BE49-F238E27FC236}">
                <a16:creationId xmlns:a16="http://schemas.microsoft.com/office/drawing/2014/main" id="{88AA33FF-A0A8-4863-9521-21531C5BD0F1}"/>
              </a:ext>
            </a:extLst>
          </p:cNvPr>
          <p:cNvSpPr txBox="1">
            <a:spLocks/>
          </p:cNvSpPr>
          <p:nvPr/>
        </p:nvSpPr>
        <p:spPr>
          <a:xfrm>
            <a:off x="1057275" y="5338082"/>
            <a:ext cx="2628000" cy="828016"/>
          </a:xfrm>
          <a:prstGeom prst="rect">
            <a:avLst/>
          </a:prstGeom>
          <a:noFill/>
          <a:ln>
            <a:solidFill>
              <a:schemeClr val="accent6">
                <a:lumMod val="75000"/>
              </a:schemeClr>
            </a:solidFill>
          </a:ln>
        </p:spPr>
        <p:txBody>
          <a:bodyPr vert="horz" lIns="108000" tIns="45720" rIns="108000" bIns="45720" rtlCol="0" anchor="ctr">
            <a:normAutofit/>
          </a:bodyPr>
          <a:lstStyle>
            <a:lvl1pPr marL="228600" indent="-228600" algn="l" defTabSz="914400" rtl="0" eaLnBrk="1" latinLnBrk="0" hangingPunct="1">
              <a:lnSpc>
                <a:spcPct val="90000"/>
              </a:lnSpc>
              <a:spcBef>
                <a:spcPts val="1000"/>
              </a:spcBef>
              <a:buClr>
                <a:schemeClr val="accent6">
                  <a:lumMod val="50000"/>
                </a:schemeClr>
              </a:buClr>
              <a:buFont typeface="Wingdings" panose="05000000000000000000" pitchFamily="2" charset="2"/>
              <a:buChar char="§"/>
              <a:defRPr sz="1800" kern="1200">
                <a:solidFill>
                  <a:schemeClr val="accent6">
                    <a:lumMod val="50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accent6">
                    <a:lumMod val="50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400" kern="1200">
                <a:solidFill>
                  <a:schemeClr val="accent6">
                    <a:lumMod val="50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gn="just">
              <a:lnSpc>
                <a:spcPct val="100000"/>
              </a:lnSpc>
              <a:spcBef>
                <a:spcPts val="1000"/>
              </a:spcBef>
              <a:buNone/>
            </a:pPr>
            <a:r>
              <a:rPr lang="en-US" dirty="0"/>
              <a:t>No branches required in execution areas and innovative guaranty system.</a:t>
            </a:r>
          </a:p>
        </p:txBody>
      </p:sp>
    </p:spTree>
    <p:extLst>
      <p:ext uri="{BB962C8B-B14F-4D97-AF65-F5344CB8AC3E}">
        <p14:creationId xmlns:p14="http://schemas.microsoft.com/office/powerpoint/2010/main" val="206498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A97CA8B-FCE1-4676-ACBF-3FAD182CE449}"/>
              </a:ext>
            </a:extLst>
          </p:cNvPr>
          <p:cNvSpPr>
            <a:spLocks noGrp="1"/>
          </p:cNvSpPr>
          <p:nvPr>
            <p:ph type="sldNum" sz="quarter" idx="12"/>
          </p:nvPr>
        </p:nvSpPr>
        <p:spPr>
          <a:xfrm>
            <a:off x="8900220" y="6214480"/>
            <a:ext cx="2744787" cy="365125"/>
          </a:xfrm>
        </p:spPr>
        <p:txBody>
          <a:bodyPr/>
          <a:lstStyle/>
          <a:p>
            <a:fld id="{00BDBE27-B6D1-DF40-883D-53A86A8A49AB}" type="slidenum">
              <a:rPr lang="fr-FR" smtClean="0"/>
              <a:t>29</a:t>
            </a:fld>
            <a:endParaRPr lang="fr-FR"/>
          </a:p>
        </p:txBody>
      </p:sp>
      <p:sp>
        <p:nvSpPr>
          <p:cNvPr id="5" name="Titre 4">
            <a:extLst>
              <a:ext uri="{FF2B5EF4-FFF2-40B4-BE49-F238E27FC236}">
                <a16:creationId xmlns:a16="http://schemas.microsoft.com/office/drawing/2014/main" id="{E3FA795F-261C-4D32-92B1-B255B546C3D7}"/>
              </a:ext>
            </a:extLst>
          </p:cNvPr>
          <p:cNvSpPr>
            <a:spLocks noGrp="1"/>
          </p:cNvSpPr>
          <p:nvPr>
            <p:ph type="title"/>
          </p:nvPr>
        </p:nvSpPr>
        <p:spPr>
          <a:xfrm>
            <a:off x="1345307" y="118480"/>
            <a:ext cx="8351815" cy="720000"/>
          </a:xfrm>
        </p:spPr>
        <p:txBody>
          <a:bodyPr/>
          <a:lstStyle/>
          <a:p>
            <a:pPr algn="ctr"/>
            <a:r>
              <a:rPr lang="en-GB" dirty="0"/>
              <a:t>Impact of </a:t>
            </a:r>
            <a:r>
              <a:rPr lang="en-GB" dirty="0" err="1"/>
              <a:t>Hlib</a:t>
            </a:r>
            <a:r>
              <a:rPr lang="en-GB" dirty="0"/>
              <a:t> El </a:t>
            </a:r>
            <a:r>
              <a:rPr lang="en-GB" dirty="0" err="1"/>
              <a:t>Khir</a:t>
            </a:r>
            <a:r>
              <a:rPr lang="en-GB" dirty="0"/>
              <a:t> Project</a:t>
            </a:r>
          </a:p>
        </p:txBody>
      </p:sp>
      <p:grpSp>
        <p:nvGrpSpPr>
          <p:cNvPr id="37" name="Groupe 36">
            <a:extLst>
              <a:ext uri="{FF2B5EF4-FFF2-40B4-BE49-F238E27FC236}">
                <a16:creationId xmlns:a16="http://schemas.microsoft.com/office/drawing/2014/main" id="{AC70ADCE-62F6-4C74-B3B3-E9F15D0224AC}"/>
              </a:ext>
            </a:extLst>
          </p:cNvPr>
          <p:cNvGrpSpPr/>
          <p:nvPr/>
        </p:nvGrpSpPr>
        <p:grpSpPr>
          <a:xfrm>
            <a:off x="1921123" y="856978"/>
            <a:ext cx="8625501" cy="4667596"/>
            <a:chOff x="1648199" y="1342192"/>
            <a:chExt cx="8625501" cy="4667596"/>
          </a:xfrm>
        </p:grpSpPr>
        <p:sp>
          <p:nvSpPr>
            <p:cNvPr id="6" name="Rectangle à coins arrondis 16">
              <a:extLst>
                <a:ext uri="{FF2B5EF4-FFF2-40B4-BE49-F238E27FC236}">
                  <a16:creationId xmlns:a16="http://schemas.microsoft.com/office/drawing/2014/main" id="{CF287BCE-E576-4587-9895-7EAF8ACF5556}"/>
                </a:ext>
              </a:extLst>
            </p:cNvPr>
            <p:cNvSpPr/>
            <p:nvPr/>
          </p:nvSpPr>
          <p:spPr>
            <a:xfrm>
              <a:off x="1648200" y="1989634"/>
              <a:ext cx="3168000" cy="64800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294">
                <a:lnSpc>
                  <a:spcPct val="90000"/>
                </a:lnSpc>
                <a:spcBef>
                  <a:spcPct val="0"/>
                </a:spcBef>
                <a:spcAft>
                  <a:spcPct val="35000"/>
                </a:spcAft>
              </a:pP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Cattle</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size : 4 </a:t>
              </a: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cows</a:t>
              </a:r>
              <a:endParaRPr lang="fr-FR" sz="1600" b="1" kern="0" dirty="0">
                <a:solidFill>
                  <a:schemeClr val="accent6">
                    <a:lumMod val="50000"/>
                  </a:schemeClr>
                </a:solidFill>
                <a:latin typeface="Neo Sans Std Light" panose="020B0304030504040204" pitchFamily="34" charset="0"/>
                <a:cs typeface="Times New Roman" panose="02020603050405020304" pitchFamily="18" charset="0"/>
              </a:endParaRPr>
            </a:p>
          </p:txBody>
        </p:sp>
        <p:sp>
          <p:nvSpPr>
            <p:cNvPr id="7" name="Rectangle à coins arrondis 17">
              <a:extLst>
                <a:ext uri="{FF2B5EF4-FFF2-40B4-BE49-F238E27FC236}">
                  <a16:creationId xmlns:a16="http://schemas.microsoft.com/office/drawing/2014/main" id="{8C8753A8-472F-4CE7-AADC-BCEC635F475A}"/>
                </a:ext>
              </a:extLst>
            </p:cNvPr>
            <p:cNvSpPr/>
            <p:nvPr/>
          </p:nvSpPr>
          <p:spPr>
            <a:xfrm>
              <a:off x="1648200" y="2832673"/>
              <a:ext cx="3168000" cy="64800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294">
                <a:lnSpc>
                  <a:spcPct val="90000"/>
                </a:lnSpc>
                <a:spcBef>
                  <a:spcPct val="0"/>
                </a:spcBef>
                <a:spcAft>
                  <a:spcPct val="35000"/>
                </a:spcAft>
              </a:pP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Random</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a:t>
              </a: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Silage</a:t>
              </a:r>
              <a:endParaRPr lang="fr-FR" sz="1600" b="1" kern="0" dirty="0">
                <a:solidFill>
                  <a:schemeClr val="accent6">
                    <a:lumMod val="50000"/>
                  </a:schemeClr>
                </a:solidFill>
                <a:latin typeface="Neo Sans Std Light" panose="020B0304030504040204" pitchFamily="34" charset="0"/>
                <a:cs typeface="Times New Roman" panose="02020603050405020304" pitchFamily="18" charset="0"/>
              </a:endParaRPr>
            </a:p>
          </p:txBody>
        </p:sp>
        <p:sp>
          <p:nvSpPr>
            <p:cNvPr id="8" name="Rectangle à coins arrondis 18">
              <a:extLst>
                <a:ext uri="{FF2B5EF4-FFF2-40B4-BE49-F238E27FC236}">
                  <a16:creationId xmlns:a16="http://schemas.microsoft.com/office/drawing/2014/main" id="{F5FC1DCF-4192-4DEE-9B2D-20444E1BB2D4}"/>
                </a:ext>
              </a:extLst>
            </p:cNvPr>
            <p:cNvSpPr/>
            <p:nvPr/>
          </p:nvSpPr>
          <p:spPr>
            <a:xfrm>
              <a:off x="1648200" y="3675712"/>
              <a:ext cx="3168000" cy="64800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294">
                <a:lnSpc>
                  <a:spcPct val="90000"/>
                </a:lnSpc>
                <a:spcBef>
                  <a:spcPct val="0"/>
                </a:spcBef>
                <a:spcAft>
                  <a:spcPct val="35000"/>
                </a:spcAft>
              </a:pP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Random</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a:t>
              </a: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feeding</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a:t>
              </a:r>
            </a:p>
          </p:txBody>
        </p:sp>
        <p:sp>
          <p:nvSpPr>
            <p:cNvPr id="9" name="Rectangle à coins arrondis 19">
              <a:extLst>
                <a:ext uri="{FF2B5EF4-FFF2-40B4-BE49-F238E27FC236}">
                  <a16:creationId xmlns:a16="http://schemas.microsoft.com/office/drawing/2014/main" id="{7CD3D696-7CE4-47E6-A0AE-FED2914D3EA7}"/>
                </a:ext>
              </a:extLst>
            </p:cNvPr>
            <p:cNvSpPr/>
            <p:nvPr/>
          </p:nvSpPr>
          <p:spPr>
            <a:xfrm>
              <a:off x="1648200" y="4518751"/>
              <a:ext cx="3168000" cy="64800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294">
                <a:lnSpc>
                  <a:spcPct val="90000"/>
                </a:lnSpc>
                <a:spcBef>
                  <a:spcPct val="0"/>
                </a:spcBef>
                <a:spcAft>
                  <a:spcPct val="35000"/>
                </a:spcAft>
              </a:pPr>
              <a:r>
                <a:rPr lang="en-ZA" sz="1600" b="1" kern="0" dirty="0">
                  <a:solidFill>
                    <a:schemeClr val="accent6">
                      <a:lumMod val="50000"/>
                    </a:schemeClr>
                  </a:solidFill>
                  <a:latin typeface="Neo Sans Std Light" panose="020B0304030504040204" pitchFamily="34" charset="0"/>
                  <a:cs typeface="Times New Roman" panose="02020603050405020304" pitchFamily="18" charset="0"/>
                </a:rPr>
                <a:t>Average daily milk production: 9L/cow</a:t>
              </a:r>
            </a:p>
          </p:txBody>
        </p:sp>
        <p:sp>
          <p:nvSpPr>
            <p:cNvPr id="10" name="Rectangle à coins arrondis 20">
              <a:extLst>
                <a:ext uri="{FF2B5EF4-FFF2-40B4-BE49-F238E27FC236}">
                  <a16:creationId xmlns:a16="http://schemas.microsoft.com/office/drawing/2014/main" id="{5710FFAF-5D40-4100-A011-02D4E9E6E442}"/>
                </a:ext>
              </a:extLst>
            </p:cNvPr>
            <p:cNvSpPr/>
            <p:nvPr/>
          </p:nvSpPr>
          <p:spPr>
            <a:xfrm>
              <a:off x="1648200" y="5361788"/>
              <a:ext cx="3168000" cy="64800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294">
                <a:lnSpc>
                  <a:spcPct val="90000"/>
                </a:lnSpc>
                <a:spcBef>
                  <a:spcPct val="0"/>
                </a:spcBef>
                <a:spcAft>
                  <a:spcPct val="35000"/>
                </a:spcAft>
              </a:pP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Average</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a:t>
              </a: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daily</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a:t>
              </a: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milk</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sales: 29 L</a:t>
              </a:r>
            </a:p>
          </p:txBody>
        </p:sp>
        <p:sp>
          <p:nvSpPr>
            <p:cNvPr id="11" name="Rectangle à coins arrondis 37">
              <a:extLst>
                <a:ext uri="{FF2B5EF4-FFF2-40B4-BE49-F238E27FC236}">
                  <a16:creationId xmlns:a16="http://schemas.microsoft.com/office/drawing/2014/main" id="{585AA2AC-A2D4-4A31-AF9C-7A2C5DA7C9EC}"/>
                </a:ext>
              </a:extLst>
            </p:cNvPr>
            <p:cNvSpPr/>
            <p:nvPr/>
          </p:nvSpPr>
          <p:spPr>
            <a:xfrm>
              <a:off x="7105700" y="2011774"/>
              <a:ext cx="3168000" cy="648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5"/>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Cattle</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size : 8 </a:t>
              </a: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cows</a:t>
              </a:r>
              <a:endParaRPr lang="fr-FR" sz="1600" b="1" kern="0" dirty="0">
                <a:solidFill>
                  <a:schemeClr val="accent6">
                    <a:lumMod val="50000"/>
                  </a:schemeClr>
                </a:solidFill>
                <a:latin typeface="Neo Sans Std Light" panose="020B0304030504040204" pitchFamily="34" charset="0"/>
                <a:cs typeface="Times New Roman" panose="02020603050405020304" pitchFamily="18" charset="0"/>
              </a:endParaRPr>
            </a:p>
          </p:txBody>
        </p:sp>
        <p:sp>
          <p:nvSpPr>
            <p:cNvPr id="12" name="Rectangle à coins arrondis 38">
              <a:extLst>
                <a:ext uri="{FF2B5EF4-FFF2-40B4-BE49-F238E27FC236}">
                  <a16:creationId xmlns:a16="http://schemas.microsoft.com/office/drawing/2014/main" id="{0B1FD457-4E8D-442F-86CE-AB6BAC732FB0}"/>
                </a:ext>
              </a:extLst>
            </p:cNvPr>
            <p:cNvSpPr/>
            <p:nvPr/>
          </p:nvSpPr>
          <p:spPr>
            <a:xfrm>
              <a:off x="7105699" y="2849278"/>
              <a:ext cx="3168000" cy="648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5"/>
              <a:r>
                <a:rPr lang="en-ZA" sz="1600" b="1" kern="0" dirty="0">
                  <a:solidFill>
                    <a:schemeClr val="accent6">
                      <a:lumMod val="50000"/>
                    </a:schemeClr>
                  </a:solidFill>
                  <a:latin typeface="Neo Sans Std Light" panose="020B0304030504040204" pitchFamily="34" charset="0"/>
                  <a:cs typeface="Times New Roman" panose="02020603050405020304" pitchFamily="18" charset="0"/>
                </a:rPr>
                <a:t>Customized silage at the farm to reduce farmers operational costs</a:t>
              </a:r>
            </a:p>
          </p:txBody>
        </p:sp>
        <p:sp>
          <p:nvSpPr>
            <p:cNvPr id="13" name="Rectangle à coins arrondis 39">
              <a:extLst>
                <a:ext uri="{FF2B5EF4-FFF2-40B4-BE49-F238E27FC236}">
                  <a16:creationId xmlns:a16="http://schemas.microsoft.com/office/drawing/2014/main" id="{AF5E1B91-69FF-4BB9-A127-BFDC496263BE}"/>
                </a:ext>
              </a:extLst>
            </p:cNvPr>
            <p:cNvSpPr/>
            <p:nvPr/>
          </p:nvSpPr>
          <p:spPr>
            <a:xfrm>
              <a:off x="7105700" y="3686782"/>
              <a:ext cx="3168000" cy="648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035">
                <a:lnSpc>
                  <a:spcPct val="80000"/>
                </a:lnSpc>
              </a:pPr>
              <a:r>
                <a:rPr lang="en-ZA" sz="1600" b="1" kern="0" dirty="0">
                  <a:solidFill>
                    <a:schemeClr val="accent6">
                      <a:lumMod val="50000"/>
                    </a:schemeClr>
                  </a:solidFill>
                  <a:latin typeface="Neo Sans Std Light" panose="020B0304030504040204" pitchFamily="34" charset="0"/>
                  <a:cs typeface="Times New Roman" panose="02020603050405020304" pitchFamily="18" charset="0"/>
                </a:rPr>
                <a:t>Carefully examined feeding (nature and quantities) adapted for the needs of the cattle</a:t>
              </a:r>
            </a:p>
          </p:txBody>
        </p:sp>
        <p:sp>
          <p:nvSpPr>
            <p:cNvPr id="14" name="Rectangle à coins arrondis 40">
              <a:extLst>
                <a:ext uri="{FF2B5EF4-FFF2-40B4-BE49-F238E27FC236}">
                  <a16:creationId xmlns:a16="http://schemas.microsoft.com/office/drawing/2014/main" id="{F7E2D25E-C81C-4A07-B7DD-9AB257079F67}"/>
                </a:ext>
              </a:extLst>
            </p:cNvPr>
            <p:cNvSpPr/>
            <p:nvPr/>
          </p:nvSpPr>
          <p:spPr>
            <a:xfrm>
              <a:off x="7105699" y="4524286"/>
              <a:ext cx="3168000" cy="648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5"/>
              <a:r>
                <a:rPr lang="en-ZA" sz="1600" b="1" kern="0" dirty="0">
                  <a:solidFill>
                    <a:schemeClr val="accent6">
                      <a:lumMod val="50000"/>
                    </a:schemeClr>
                  </a:solidFill>
                  <a:latin typeface="Neo Sans Std Light" panose="020B0304030504040204" pitchFamily="34" charset="0"/>
                  <a:cs typeface="Times New Roman" panose="02020603050405020304" pitchFamily="18" charset="0"/>
                </a:rPr>
                <a:t>Average daily milk production : 15L/cow</a:t>
              </a:r>
            </a:p>
          </p:txBody>
        </p:sp>
        <p:sp>
          <p:nvSpPr>
            <p:cNvPr id="15" name="Rectangle à coins arrondis 41">
              <a:extLst>
                <a:ext uri="{FF2B5EF4-FFF2-40B4-BE49-F238E27FC236}">
                  <a16:creationId xmlns:a16="http://schemas.microsoft.com/office/drawing/2014/main" id="{E2A01C6A-ABFF-4AE6-A5ED-31C1E86237E6}"/>
                </a:ext>
              </a:extLst>
            </p:cNvPr>
            <p:cNvSpPr/>
            <p:nvPr/>
          </p:nvSpPr>
          <p:spPr>
            <a:xfrm>
              <a:off x="7105699" y="5361788"/>
              <a:ext cx="3168000" cy="648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5"/>
              <a:r>
                <a:rPr lang="en-ZA" sz="1600" b="1" kern="0" dirty="0">
                  <a:solidFill>
                    <a:schemeClr val="accent6">
                      <a:lumMod val="50000"/>
                    </a:schemeClr>
                  </a:solidFill>
                  <a:latin typeface="Neo Sans Std Light" panose="020B0304030504040204" pitchFamily="34" charset="0"/>
                  <a:cs typeface="Times New Roman" panose="02020603050405020304" pitchFamily="18" charset="0"/>
                </a:rPr>
                <a:t>Average daily milk sales: 104 L</a:t>
              </a:r>
            </a:p>
          </p:txBody>
        </p:sp>
        <p:cxnSp>
          <p:nvCxnSpPr>
            <p:cNvPr id="16" name="Connecteur droit avec flèche 15">
              <a:extLst>
                <a:ext uri="{FF2B5EF4-FFF2-40B4-BE49-F238E27FC236}">
                  <a16:creationId xmlns:a16="http://schemas.microsoft.com/office/drawing/2014/main" id="{AF2647CA-4652-4678-8AA1-E3940518CE56}"/>
                </a:ext>
              </a:extLst>
            </p:cNvPr>
            <p:cNvCxnSpPr>
              <a:cxnSpLocks/>
              <a:stCxn id="6" idx="3"/>
              <a:endCxn id="11" idx="1"/>
            </p:cNvCxnSpPr>
            <p:nvPr/>
          </p:nvCxnSpPr>
          <p:spPr>
            <a:xfrm>
              <a:off x="4816200" y="2313634"/>
              <a:ext cx="2289500" cy="2214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6D66189F-0188-4F8A-9BE5-E7EF3CA44B9B}"/>
                </a:ext>
              </a:extLst>
            </p:cNvPr>
            <p:cNvCxnSpPr>
              <a:cxnSpLocks/>
              <a:stCxn id="7" idx="3"/>
              <a:endCxn id="12" idx="1"/>
            </p:cNvCxnSpPr>
            <p:nvPr/>
          </p:nvCxnSpPr>
          <p:spPr>
            <a:xfrm>
              <a:off x="4816200" y="3156673"/>
              <a:ext cx="2289499" cy="166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2238CB28-7100-4D8E-B284-7FA5A8C9FF05}"/>
                </a:ext>
              </a:extLst>
            </p:cNvPr>
            <p:cNvCxnSpPr>
              <a:cxnSpLocks/>
              <a:stCxn id="8" idx="3"/>
              <a:endCxn id="13" idx="1"/>
            </p:cNvCxnSpPr>
            <p:nvPr/>
          </p:nvCxnSpPr>
          <p:spPr>
            <a:xfrm>
              <a:off x="4816200" y="3999712"/>
              <a:ext cx="2289500" cy="1107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060D2DB-6768-4C49-B2BD-5786FF0891A7}"/>
                </a:ext>
              </a:extLst>
            </p:cNvPr>
            <p:cNvCxnSpPr>
              <a:cxnSpLocks/>
              <a:stCxn id="9" idx="3"/>
              <a:endCxn id="14" idx="1"/>
            </p:cNvCxnSpPr>
            <p:nvPr/>
          </p:nvCxnSpPr>
          <p:spPr>
            <a:xfrm>
              <a:off x="4816200" y="4842751"/>
              <a:ext cx="2289499" cy="553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A615A56E-C12D-455E-B1C7-9650044446C4}"/>
                </a:ext>
              </a:extLst>
            </p:cNvPr>
            <p:cNvCxnSpPr>
              <a:cxnSpLocks/>
              <a:stCxn id="10" idx="3"/>
              <a:endCxn id="15" idx="1"/>
            </p:cNvCxnSpPr>
            <p:nvPr/>
          </p:nvCxnSpPr>
          <p:spPr>
            <a:xfrm>
              <a:off x="4816200" y="5685788"/>
              <a:ext cx="2289499"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D46E149-C304-4F5D-8572-B7260131C4E9}"/>
                </a:ext>
              </a:extLst>
            </p:cNvPr>
            <p:cNvSpPr/>
            <p:nvPr/>
          </p:nvSpPr>
          <p:spPr>
            <a:xfrm>
              <a:off x="1648199" y="1342192"/>
              <a:ext cx="3168000" cy="503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594"/>
              <a:r>
                <a:rPr lang="en-GB" sz="1999" dirty="0">
                  <a:solidFill>
                    <a:prstClr val="white"/>
                  </a:solidFill>
                  <a:latin typeface="Neo Sans Std" panose="020B0504030504040204" pitchFamily="34" charset="0"/>
                </a:rPr>
                <a:t>Out of the project</a:t>
              </a:r>
            </a:p>
          </p:txBody>
        </p:sp>
        <p:sp>
          <p:nvSpPr>
            <p:cNvPr id="36" name="Rectangle 35">
              <a:extLst>
                <a:ext uri="{FF2B5EF4-FFF2-40B4-BE49-F238E27FC236}">
                  <a16:creationId xmlns:a16="http://schemas.microsoft.com/office/drawing/2014/main" id="{9F9F4658-8888-417F-A4A9-072B6B61A8F8}"/>
                </a:ext>
              </a:extLst>
            </p:cNvPr>
            <p:cNvSpPr/>
            <p:nvPr/>
          </p:nvSpPr>
          <p:spPr>
            <a:xfrm>
              <a:off x="7105700" y="1342192"/>
              <a:ext cx="3168000" cy="503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594"/>
              <a:r>
                <a:rPr lang="en-GB" sz="1999" dirty="0">
                  <a:solidFill>
                    <a:prstClr val="white"/>
                  </a:solidFill>
                  <a:latin typeface="Neo Sans Std" panose="020B0504030504040204" pitchFamily="34" charset="0"/>
                </a:rPr>
                <a:t>Part of the project</a:t>
              </a:r>
            </a:p>
          </p:txBody>
        </p:sp>
      </p:grpSp>
      <p:sp>
        <p:nvSpPr>
          <p:cNvPr id="23" name="Rectangle à coins arrondis 20">
            <a:extLst>
              <a:ext uri="{FF2B5EF4-FFF2-40B4-BE49-F238E27FC236}">
                <a16:creationId xmlns:a16="http://schemas.microsoft.com/office/drawing/2014/main" id="{94964EE0-A579-4F89-A66D-173D06DE0E13}"/>
              </a:ext>
            </a:extLst>
          </p:cNvPr>
          <p:cNvSpPr/>
          <p:nvPr/>
        </p:nvSpPr>
        <p:spPr>
          <a:xfrm>
            <a:off x="1936584" y="5734050"/>
            <a:ext cx="3168000" cy="64800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294">
              <a:lnSpc>
                <a:spcPct val="90000"/>
              </a:lnSpc>
              <a:spcBef>
                <a:spcPct val="0"/>
              </a:spcBef>
              <a:spcAft>
                <a:spcPct val="35000"/>
              </a:spcAft>
            </a:pPr>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Average</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revenu: &lt; 330 TND</a:t>
            </a:r>
          </a:p>
        </p:txBody>
      </p:sp>
      <p:sp>
        <p:nvSpPr>
          <p:cNvPr id="24" name="Rectangle à coins arrondis 41">
            <a:extLst>
              <a:ext uri="{FF2B5EF4-FFF2-40B4-BE49-F238E27FC236}">
                <a16:creationId xmlns:a16="http://schemas.microsoft.com/office/drawing/2014/main" id="{038F8616-F960-4948-8C9C-B5DDE3AE669D}"/>
              </a:ext>
            </a:extLst>
          </p:cNvPr>
          <p:cNvSpPr/>
          <p:nvPr/>
        </p:nvSpPr>
        <p:spPr>
          <a:xfrm>
            <a:off x="7394083" y="5734050"/>
            <a:ext cx="3168000" cy="648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5"/>
            <a:r>
              <a:rPr lang="fr-FR" sz="1600" b="1" kern="0" dirty="0" err="1">
                <a:solidFill>
                  <a:schemeClr val="accent6">
                    <a:lumMod val="50000"/>
                  </a:schemeClr>
                </a:solidFill>
                <a:latin typeface="Neo Sans Std Light" panose="020B0304030504040204" pitchFamily="34" charset="0"/>
                <a:cs typeface="Times New Roman" panose="02020603050405020304" pitchFamily="18" charset="0"/>
              </a:rPr>
              <a:t>Average</a:t>
            </a:r>
            <a:r>
              <a:rPr lang="fr-FR" sz="1600" b="1" kern="0" dirty="0">
                <a:solidFill>
                  <a:schemeClr val="accent6">
                    <a:lumMod val="50000"/>
                  </a:schemeClr>
                </a:solidFill>
                <a:latin typeface="Neo Sans Std Light" panose="020B0304030504040204" pitchFamily="34" charset="0"/>
                <a:cs typeface="Times New Roman" panose="02020603050405020304" pitchFamily="18" charset="0"/>
              </a:rPr>
              <a:t> revenu (5yrs) </a:t>
            </a:r>
            <a:r>
              <a:rPr lang="en-ZA" sz="1600" b="1" kern="0" dirty="0">
                <a:solidFill>
                  <a:schemeClr val="accent6">
                    <a:lumMod val="50000"/>
                  </a:schemeClr>
                </a:solidFill>
                <a:latin typeface="Neo Sans Std Light" panose="020B0304030504040204" pitchFamily="34" charset="0"/>
                <a:cs typeface="Times New Roman" panose="02020603050405020304" pitchFamily="18" charset="0"/>
              </a:rPr>
              <a:t>: 760 TND</a:t>
            </a:r>
          </a:p>
        </p:txBody>
      </p:sp>
      <p:cxnSp>
        <p:nvCxnSpPr>
          <p:cNvPr id="25" name="Connecteur droit avec flèche 24">
            <a:extLst>
              <a:ext uri="{FF2B5EF4-FFF2-40B4-BE49-F238E27FC236}">
                <a16:creationId xmlns:a16="http://schemas.microsoft.com/office/drawing/2014/main" id="{BC57D6F6-02CB-4B0E-92C7-C52D69F1D4D0}"/>
              </a:ext>
            </a:extLst>
          </p:cNvPr>
          <p:cNvCxnSpPr>
            <a:cxnSpLocks/>
            <a:stCxn id="23" idx="3"/>
            <a:endCxn id="24" idx="1"/>
          </p:cNvCxnSpPr>
          <p:nvPr/>
        </p:nvCxnSpPr>
        <p:spPr>
          <a:xfrm>
            <a:off x="5104584" y="6058050"/>
            <a:ext cx="2289499"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571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BAEAE040-3D2B-4194-9138-D79BB805B43D}"/>
              </a:ext>
            </a:extLst>
          </p:cNvPr>
          <p:cNvGrpSpPr/>
          <p:nvPr/>
        </p:nvGrpSpPr>
        <p:grpSpPr>
          <a:xfrm>
            <a:off x="2210400" y="1798988"/>
            <a:ext cx="7812000" cy="528039"/>
            <a:chOff x="2137527" y="2044934"/>
            <a:chExt cx="7812000" cy="528039"/>
          </a:xfrm>
        </p:grpSpPr>
        <p:cxnSp>
          <p:nvCxnSpPr>
            <p:cNvPr id="5" name="Connecteur droit 4">
              <a:extLst>
                <a:ext uri="{FF2B5EF4-FFF2-40B4-BE49-F238E27FC236}">
                  <a16:creationId xmlns:a16="http://schemas.microsoft.com/office/drawing/2014/main" id="{C9313FC0-6B60-4831-A6AC-7BC51C7D62F8}"/>
                </a:ext>
              </a:extLst>
            </p:cNvPr>
            <p:cNvCxnSpPr/>
            <p:nvPr/>
          </p:nvCxnSpPr>
          <p:spPr>
            <a:xfrm>
              <a:off x="2137527" y="2572973"/>
              <a:ext cx="78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3BAC88A-9360-486A-A5D2-04F4FD4EDB56}"/>
                </a:ext>
              </a:extLst>
            </p:cNvPr>
            <p:cNvSpPr txBox="1"/>
            <p:nvPr/>
          </p:nvSpPr>
          <p:spPr>
            <a:xfrm>
              <a:off x="2137527" y="2044934"/>
              <a:ext cx="7812000" cy="461665"/>
            </a:xfrm>
            <a:prstGeom prst="rect">
              <a:avLst/>
            </a:prstGeom>
            <a:noFill/>
          </p:spPr>
          <p:txBody>
            <a:bodyPr wrap="square" rtlCol="0">
              <a:spAutoFit/>
            </a:bodyPr>
            <a:lstStyle/>
            <a:p>
              <a:r>
                <a:rPr lang="en-GB" sz="2400" b="1" dirty="0">
                  <a:solidFill>
                    <a:schemeClr val="accent6">
                      <a:lumMod val="50000"/>
                    </a:schemeClr>
                  </a:solidFill>
                  <a:latin typeface="Neo Sans Std Light" panose="020B0304030504040204" pitchFamily="34" charset="0"/>
                </a:rPr>
                <a:t>     </a:t>
              </a:r>
              <a:r>
                <a:rPr lang="en-GB" sz="2400" b="1" dirty="0" err="1">
                  <a:solidFill>
                    <a:schemeClr val="accent6">
                      <a:lumMod val="50000"/>
                    </a:schemeClr>
                  </a:solidFill>
                  <a:latin typeface="Neo Sans Std Light" panose="020B0304030504040204" pitchFamily="34" charset="0"/>
                </a:rPr>
                <a:t>Zitouna</a:t>
              </a:r>
              <a:r>
                <a:rPr lang="en-GB" sz="2400" b="1" dirty="0">
                  <a:solidFill>
                    <a:schemeClr val="accent6">
                      <a:lumMod val="50000"/>
                    </a:schemeClr>
                  </a:solidFill>
                  <a:latin typeface="Neo Sans Std Light" panose="020B0304030504040204" pitchFamily="34" charset="0"/>
                </a:rPr>
                <a:t> </a:t>
              </a:r>
              <a:r>
                <a:rPr lang="en-GB" sz="2400" b="1" dirty="0" err="1">
                  <a:solidFill>
                    <a:schemeClr val="accent6">
                      <a:lumMod val="50000"/>
                    </a:schemeClr>
                  </a:solidFill>
                  <a:latin typeface="Neo Sans Std Light" panose="020B0304030504040204" pitchFamily="34" charset="0"/>
                </a:rPr>
                <a:t>Tamkeen</a:t>
              </a:r>
              <a:endParaRPr lang="en-GB" sz="2400" b="1" dirty="0">
                <a:solidFill>
                  <a:schemeClr val="accent6">
                    <a:lumMod val="50000"/>
                  </a:schemeClr>
                </a:solidFill>
                <a:latin typeface="Neo Sans Std Light" panose="020B0304030504040204" pitchFamily="34" charset="0"/>
              </a:endParaRPr>
            </a:p>
          </p:txBody>
        </p:sp>
      </p:grpSp>
      <p:grpSp>
        <p:nvGrpSpPr>
          <p:cNvPr id="13" name="Groupe 12">
            <a:extLst>
              <a:ext uri="{FF2B5EF4-FFF2-40B4-BE49-F238E27FC236}">
                <a16:creationId xmlns:a16="http://schemas.microsoft.com/office/drawing/2014/main" id="{41C7BA3B-1CEB-4C5B-AFDB-1516623C5061}"/>
              </a:ext>
            </a:extLst>
          </p:cNvPr>
          <p:cNvGrpSpPr/>
          <p:nvPr/>
        </p:nvGrpSpPr>
        <p:grpSpPr>
          <a:xfrm>
            <a:off x="2210400" y="3401600"/>
            <a:ext cx="7920000" cy="461665"/>
            <a:chOff x="2677587" y="3472185"/>
            <a:chExt cx="7812000" cy="461665"/>
          </a:xfrm>
        </p:grpSpPr>
        <p:cxnSp>
          <p:nvCxnSpPr>
            <p:cNvPr id="15" name="Connecteur droit 14">
              <a:extLst>
                <a:ext uri="{FF2B5EF4-FFF2-40B4-BE49-F238E27FC236}">
                  <a16:creationId xmlns:a16="http://schemas.microsoft.com/office/drawing/2014/main" id="{8C27A7F7-7276-490D-8A46-E149A868AC75}"/>
                </a:ext>
              </a:extLst>
            </p:cNvPr>
            <p:cNvCxnSpPr/>
            <p:nvPr/>
          </p:nvCxnSpPr>
          <p:spPr>
            <a:xfrm>
              <a:off x="2677587" y="3933850"/>
              <a:ext cx="781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5990AD79-6343-451C-A797-A89C5D558D83}"/>
                </a:ext>
              </a:extLst>
            </p:cNvPr>
            <p:cNvSpPr txBox="1"/>
            <p:nvPr/>
          </p:nvSpPr>
          <p:spPr>
            <a:xfrm>
              <a:off x="2677587" y="3472185"/>
              <a:ext cx="7812000" cy="461665"/>
            </a:xfrm>
            <a:prstGeom prst="rect">
              <a:avLst/>
            </a:prstGeom>
            <a:noFill/>
            <a:ln>
              <a:noFill/>
            </a:ln>
          </p:spPr>
          <p:txBody>
            <a:bodyPr wrap="square" rtlCol="0">
              <a:spAutoFit/>
            </a:bodyPr>
            <a:lstStyle/>
            <a:p>
              <a:r>
                <a:rPr lang="en-GB" sz="2400" b="1" dirty="0">
                  <a:solidFill>
                    <a:schemeClr val="bg1">
                      <a:lumMod val="85000"/>
                    </a:schemeClr>
                  </a:solidFill>
                  <a:latin typeface="Neo Sans Std Light" panose="020B0304030504040204" pitchFamily="34" charset="0"/>
                </a:rPr>
                <a:t>     Economic empowerment for poverty alleviation</a:t>
              </a:r>
            </a:p>
          </p:txBody>
        </p:sp>
      </p:grpSp>
      <p:grpSp>
        <p:nvGrpSpPr>
          <p:cNvPr id="17" name="Groupe 16">
            <a:extLst>
              <a:ext uri="{FF2B5EF4-FFF2-40B4-BE49-F238E27FC236}">
                <a16:creationId xmlns:a16="http://schemas.microsoft.com/office/drawing/2014/main" id="{ED692BFE-E602-435C-B980-708BCC1060EC}"/>
              </a:ext>
            </a:extLst>
          </p:cNvPr>
          <p:cNvGrpSpPr/>
          <p:nvPr/>
        </p:nvGrpSpPr>
        <p:grpSpPr>
          <a:xfrm>
            <a:off x="2210400" y="4574647"/>
            <a:ext cx="7812000" cy="769441"/>
            <a:chOff x="3217647" y="4820593"/>
            <a:chExt cx="7812000" cy="769441"/>
          </a:xfrm>
        </p:grpSpPr>
        <p:cxnSp>
          <p:nvCxnSpPr>
            <p:cNvPr id="16" name="Connecteur droit 15">
              <a:extLst>
                <a:ext uri="{FF2B5EF4-FFF2-40B4-BE49-F238E27FC236}">
                  <a16:creationId xmlns:a16="http://schemas.microsoft.com/office/drawing/2014/main" id="{572DEE92-F63A-4671-9515-035B25ECFD3F}"/>
                </a:ext>
              </a:extLst>
            </p:cNvPr>
            <p:cNvCxnSpPr/>
            <p:nvPr/>
          </p:nvCxnSpPr>
          <p:spPr>
            <a:xfrm>
              <a:off x="3217647" y="5590034"/>
              <a:ext cx="781200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1BBDB530-402D-481B-9A81-B80407667280}"/>
                </a:ext>
              </a:extLst>
            </p:cNvPr>
            <p:cNvSpPr txBox="1"/>
            <p:nvPr/>
          </p:nvSpPr>
          <p:spPr>
            <a:xfrm>
              <a:off x="3217647" y="4820593"/>
              <a:ext cx="7812000" cy="461665"/>
            </a:xfrm>
            <a:prstGeom prst="rect">
              <a:avLst/>
            </a:prstGeom>
            <a:noFill/>
            <a:ln>
              <a:noFill/>
            </a:ln>
          </p:spPr>
          <p:txBody>
            <a:bodyPr wrap="square" rtlCol="0">
              <a:spAutoFit/>
            </a:bodyPr>
            <a:lstStyle/>
            <a:p>
              <a:r>
                <a:rPr lang="en-GB" sz="2400" b="1" dirty="0">
                  <a:solidFill>
                    <a:schemeClr val="bg1">
                      <a:lumMod val="85000"/>
                    </a:schemeClr>
                  </a:solidFill>
                  <a:latin typeface="Neo Sans Std Light" panose="020B0304030504040204" pitchFamily="34" charset="0"/>
                </a:rPr>
                <a:t>     Innovation model for agricultural rural finance</a:t>
              </a:r>
            </a:p>
          </p:txBody>
        </p:sp>
      </p:grpSp>
    </p:spTree>
    <p:extLst>
      <p:ext uri="{BB962C8B-B14F-4D97-AF65-F5344CB8AC3E}">
        <p14:creationId xmlns:p14="http://schemas.microsoft.com/office/powerpoint/2010/main" val="1653019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1A1F4FE-E0A3-4127-B4D2-6D0D2EC3355C}"/>
              </a:ext>
            </a:extLst>
          </p:cNvPr>
          <p:cNvSpPr>
            <a:spLocks noGrp="1"/>
          </p:cNvSpPr>
          <p:nvPr>
            <p:ph type="sldNum" sz="quarter" idx="12"/>
          </p:nvPr>
        </p:nvSpPr>
        <p:spPr/>
        <p:txBody>
          <a:bodyPr/>
          <a:lstStyle/>
          <a:p>
            <a:fld id="{00BDBE27-B6D1-DF40-883D-53A86A8A49AB}" type="slidenum">
              <a:rPr lang="fr-FR" smtClean="0"/>
              <a:t>30</a:t>
            </a:fld>
            <a:endParaRPr lang="fr-FR"/>
          </a:p>
        </p:txBody>
      </p:sp>
      <p:sp>
        <p:nvSpPr>
          <p:cNvPr id="3" name="Titre 2">
            <a:extLst>
              <a:ext uri="{FF2B5EF4-FFF2-40B4-BE49-F238E27FC236}">
                <a16:creationId xmlns:a16="http://schemas.microsoft.com/office/drawing/2014/main" id="{8E231C72-A3DA-4F83-9A88-9DE6022E5D26}"/>
              </a:ext>
            </a:extLst>
          </p:cNvPr>
          <p:cNvSpPr>
            <a:spLocks noGrp="1"/>
          </p:cNvSpPr>
          <p:nvPr>
            <p:ph type="title"/>
          </p:nvPr>
        </p:nvSpPr>
        <p:spPr>
          <a:xfrm>
            <a:off x="1" y="261938"/>
            <a:ext cx="12195174" cy="720000"/>
          </a:xfrm>
        </p:spPr>
        <p:txBody>
          <a:bodyPr/>
          <a:lstStyle/>
          <a:p>
            <a:pPr algn="ctr"/>
            <a:r>
              <a:rPr lang="en-GB" dirty="0"/>
              <a:t>Always closer</a:t>
            </a:r>
          </a:p>
        </p:txBody>
      </p:sp>
      <p:sp>
        <p:nvSpPr>
          <p:cNvPr id="4" name="Espace réservé du contenu 3">
            <a:extLst>
              <a:ext uri="{FF2B5EF4-FFF2-40B4-BE49-F238E27FC236}">
                <a16:creationId xmlns:a16="http://schemas.microsoft.com/office/drawing/2014/main" id="{24E2263C-6325-4DBC-BA2C-82ACBE995557}"/>
              </a:ext>
            </a:extLst>
          </p:cNvPr>
          <p:cNvSpPr>
            <a:spLocks noGrp="1"/>
          </p:cNvSpPr>
          <p:nvPr>
            <p:ph idx="1"/>
          </p:nvPr>
        </p:nvSpPr>
        <p:spPr>
          <a:xfrm>
            <a:off x="1273587" y="2094865"/>
            <a:ext cx="4824000" cy="1440160"/>
          </a:xfrm>
        </p:spPr>
        <p:txBody>
          <a:bodyPr>
            <a:normAutofit lnSpcReduction="10000"/>
          </a:bodyPr>
          <a:lstStyle/>
          <a:p>
            <a:pPr marL="0" indent="0" algn="just">
              <a:buNone/>
            </a:pPr>
            <a:r>
              <a:rPr lang="en-GB" sz="2000" dirty="0"/>
              <a:t>Financial institutions are usually located in urban areas, which creates an additional difficulty for small farmers and small business owners in the rural areas to access financial services</a:t>
            </a:r>
          </a:p>
          <a:p>
            <a:pPr marL="0" indent="0" algn="just">
              <a:buNone/>
            </a:pPr>
            <a:endParaRPr lang="en-GB" sz="2000" dirty="0"/>
          </a:p>
          <a:p>
            <a:pPr marL="0" indent="0" algn="just">
              <a:buNone/>
            </a:pPr>
            <a:endParaRPr lang="en-GB" sz="2000" dirty="0"/>
          </a:p>
        </p:txBody>
      </p:sp>
      <p:pic>
        <p:nvPicPr>
          <p:cNvPr id="7" name="Espace réservé du contenu 6">
            <a:extLst>
              <a:ext uri="{FF2B5EF4-FFF2-40B4-BE49-F238E27FC236}">
                <a16:creationId xmlns:a16="http://schemas.microsoft.com/office/drawing/2014/main" id="{3103107A-3F6E-45B6-BB2E-174E806071B5}"/>
              </a:ext>
            </a:extLst>
          </p:cNvPr>
          <p:cNvPicPr>
            <a:picLocks noGrp="1" noChangeAspect="1"/>
          </p:cNvPicPr>
          <p:nvPr>
            <p:ph idx="13"/>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8078258" y="2302177"/>
            <a:ext cx="2087985" cy="2099586"/>
          </a:xfrm>
        </p:spPr>
      </p:pic>
      <p:pic>
        <p:nvPicPr>
          <p:cNvPr id="8" name="Image 7">
            <a:extLst>
              <a:ext uri="{FF2B5EF4-FFF2-40B4-BE49-F238E27FC236}">
                <a16:creationId xmlns:a16="http://schemas.microsoft.com/office/drawing/2014/main" id="{ABF17ECE-7C2F-4A69-9291-4E336F11D70F}"/>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2512" r="25065" b="15646"/>
          <a:stretch/>
        </p:blipFill>
        <p:spPr>
          <a:xfrm>
            <a:off x="10359880" y="2817522"/>
            <a:ext cx="778267" cy="1260000"/>
          </a:xfrm>
          <a:prstGeom prst="rect">
            <a:avLst/>
          </a:prstGeom>
        </p:spPr>
      </p:pic>
      <p:pic>
        <p:nvPicPr>
          <p:cNvPr id="9" name="Picture 2" descr="Résultat de recherche d'images pour &quot;zitouna tamkeen&quot;">
            <a:extLst>
              <a:ext uri="{FF2B5EF4-FFF2-40B4-BE49-F238E27FC236}">
                <a16:creationId xmlns:a16="http://schemas.microsoft.com/office/drawing/2014/main" id="{B311364F-3CA8-40FF-9A53-CDAB0FB0E4B4}"/>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4426" b="9318"/>
          <a:stretch/>
        </p:blipFill>
        <p:spPr bwMode="auto">
          <a:xfrm>
            <a:off x="8726410" y="3310289"/>
            <a:ext cx="667847" cy="576064"/>
          </a:xfrm>
          <a:prstGeom prst="rect">
            <a:avLst/>
          </a:prstGeom>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954212B9-3AFE-4B17-BA47-E78A06D90BB0}"/>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9531083" y="4315789"/>
            <a:ext cx="1063388" cy="1260000"/>
          </a:xfrm>
          <a:prstGeom prst="rect">
            <a:avLst/>
          </a:prstGeom>
        </p:spPr>
      </p:pic>
      <p:pic>
        <p:nvPicPr>
          <p:cNvPr id="21" name="Image 20">
            <a:extLst>
              <a:ext uri="{FF2B5EF4-FFF2-40B4-BE49-F238E27FC236}">
                <a16:creationId xmlns:a16="http://schemas.microsoft.com/office/drawing/2014/main" id="{663432C3-B9F7-4BAF-9F94-C0018710960E}"/>
              </a:ext>
            </a:extLst>
          </p:cNvPr>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9518317" y="1485578"/>
            <a:ext cx="1500584" cy="1260000"/>
          </a:xfrm>
          <a:prstGeom prst="rect">
            <a:avLst/>
          </a:prstGeom>
        </p:spPr>
      </p:pic>
      <p:pic>
        <p:nvPicPr>
          <p:cNvPr id="23" name="Image 22">
            <a:extLst>
              <a:ext uri="{FF2B5EF4-FFF2-40B4-BE49-F238E27FC236}">
                <a16:creationId xmlns:a16="http://schemas.microsoft.com/office/drawing/2014/main" id="{E2E0EBD3-2CCA-408A-A24D-DE767B8AF6A1}"/>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051270" y="1576076"/>
            <a:ext cx="1500585" cy="1260000"/>
          </a:xfrm>
          <a:prstGeom prst="rect">
            <a:avLst/>
          </a:prstGeom>
        </p:spPr>
      </p:pic>
      <p:pic>
        <p:nvPicPr>
          <p:cNvPr id="25" name="Image 24">
            <a:extLst>
              <a:ext uri="{FF2B5EF4-FFF2-40B4-BE49-F238E27FC236}">
                <a16:creationId xmlns:a16="http://schemas.microsoft.com/office/drawing/2014/main" id="{9EF41D62-67D6-47B5-BE77-56417013C333}"/>
              </a:ext>
            </a:extLst>
          </p:cNvPr>
          <p:cNvPicPr>
            <a:picLocks noChangeAspect="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6491626" y="3277006"/>
            <a:ext cx="1500585" cy="1260000"/>
          </a:xfrm>
          <a:prstGeom prst="rect">
            <a:avLst/>
          </a:prstGeom>
        </p:spPr>
      </p:pic>
      <p:pic>
        <p:nvPicPr>
          <p:cNvPr id="29" name="Image 28">
            <a:extLst>
              <a:ext uri="{FF2B5EF4-FFF2-40B4-BE49-F238E27FC236}">
                <a16:creationId xmlns:a16="http://schemas.microsoft.com/office/drawing/2014/main" id="{E9FDC409-827B-4DEC-84B0-F3870C5AA7F6}"/>
              </a:ext>
            </a:extLst>
          </p:cNvPr>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7684364" y="4397598"/>
            <a:ext cx="1365551" cy="1260000"/>
          </a:xfrm>
          <a:prstGeom prst="rect">
            <a:avLst/>
          </a:prstGeom>
        </p:spPr>
      </p:pic>
      <p:sp>
        <p:nvSpPr>
          <p:cNvPr id="31" name="Rectangle 30">
            <a:extLst>
              <a:ext uri="{FF2B5EF4-FFF2-40B4-BE49-F238E27FC236}">
                <a16:creationId xmlns:a16="http://schemas.microsoft.com/office/drawing/2014/main" id="{227AFEBA-30FD-44D5-B59F-4A71E08905F1}"/>
              </a:ext>
            </a:extLst>
          </p:cNvPr>
          <p:cNvSpPr/>
          <p:nvPr/>
        </p:nvSpPr>
        <p:spPr>
          <a:xfrm>
            <a:off x="1057029" y="1342132"/>
            <a:ext cx="4824000" cy="50348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Neo Sans Std" panose="020B0504030504040204" pitchFamily="34" charset="0"/>
              </a:rPr>
              <a:t>Proximity to smallholder farmers</a:t>
            </a:r>
          </a:p>
        </p:txBody>
      </p:sp>
      <p:sp>
        <p:nvSpPr>
          <p:cNvPr id="32" name="Rectangle 31">
            <a:extLst>
              <a:ext uri="{FF2B5EF4-FFF2-40B4-BE49-F238E27FC236}">
                <a16:creationId xmlns:a16="http://schemas.microsoft.com/office/drawing/2014/main" id="{D5299345-B6A0-4D3C-9AF3-30534C2BF60B}"/>
              </a:ext>
            </a:extLst>
          </p:cNvPr>
          <p:cNvSpPr/>
          <p:nvPr/>
        </p:nvSpPr>
        <p:spPr>
          <a:xfrm>
            <a:off x="1057029" y="3784272"/>
            <a:ext cx="4824000" cy="50348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Neo Sans Std" panose="020B0504030504040204" pitchFamily="34" charset="0"/>
              </a:rPr>
              <a:t>Remedy</a:t>
            </a:r>
          </a:p>
        </p:txBody>
      </p:sp>
      <p:sp>
        <p:nvSpPr>
          <p:cNvPr id="33" name="Espace réservé du contenu 3">
            <a:extLst>
              <a:ext uri="{FF2B5EF4-FFF2-40B4-BE49-F238E27FC236}">
                <a16:creationId xmlns:a16="http://schemas.microsoft.com/office/drawing/2014/main" id="{1F49FA61-A449-4CB2-BFCD-848CE2927F16}"/>
              </a:ext>
            </a:extLst>
          </p:cNvPr>
          <p:cNvSpPr txBox="1">
            <a:spLocks/>
          </p:cNvSpPr>
          <p:nvPr/>
        </p:nvSpPr>
        <p:spPr>
          <a:xfrm>
            <a:off x="1273343" y="4537006"/>
            <a:ext cx="4824000" cy="1485076"/>
          </a:xfrm>
          <a:prstGeom prst="rect">
            <a:avLst/>
          </a:prstGeom>
          <a:noFill/>
        </p:spPr>
        <p:txBody>
          <a:bodyPr vert="horz" lIns="91440" tIns="45720" rIns="91440" bIns="45720" rtlCol="0">
            <a:normAutofit/>
          </a:bodyPr>
          <a:lstStyle>
            <a:lvl1pPr marL="228600" indent="-228600" algn="just" defTabSz="914400">
              <a:lnSpc>
                <a:spcPct val="90000"/>
              </a:lnSpc>
              <a:spcBef>
                <a:spcPts val="1000"/>
              </a:spcBef>
              <a:buClr>
                <a:schemeClr val="accent6">
                  <a:lumMod val="50000"/>
                </a:schemeClr>
              </a:buClr>
              <a:buFont typeface="Wingdings" panose="05000000000000000000" pitchFamily="2" charset="2"/>
              <a:buChar char="§"/>
              <a:defRPr sz="2000">
                <a:solidFill>
                  <a:schemeClr val="accent6">
                    <a:lumMod val="50000"/>
                  </a:schemeClr>
                </a:solidFill>
                <a:latin typeface="Garamond" panose="02020404030301010803" pitchFamily="18" charset="0"/>
              </a:defRPr>
            </a:lvl1pPr>
            <a:lvl2pPr marL="685800" indent="-228600" defTabSz="914400">
              <a:lnSpc>
                <a:spcPct val="90000"/>
              </a:lnSpc>
              <a:spcBef>
                <a:spcPts val="500"/>
              </a:spcBef>
              <a:buClr>
                <a:schemeClr val="accent6">
                  <a:lumMod val="50000"/>
                </a:schemeClr>
              </a:buClr>
              <a:buFont typeface="Wingdings" panose="05000000000000000000" pitchFamily="2" charset="2"/>
              <a:buChar char="§"/>
              <a:defRPr sz="1600">
                <a:solidFill>
                  <a:schemeClr val="accent6">
                    <a:lumMod val="50000"/>
                  </a:schemeClr>
                </a:solidFill>
                <a:latin typeface="Garamond" panose="02020404030301010803" pitchFamily="18" charset="0"/>
              </a:defRPr>
            </a:lvl2pPr>
            <a:lvl3pPr marL="1143000" indent="-228600" defTabSz="914400">
              <a:lnSpc>
                <a:spcPct val="90000"/>
              </a:lnSpc>
              <a:spcBef>
                <a:spcPts val="500"/>
              </a:spcBef>
              <a:buClr>
                <a:schemeClr val="accent6">
                  <a:lumMod val="50000"/>
                </a:schemeClr>
              </a:buClr>
              <a:buFont typeface="Wingdings" panose="05000000000000000000" pitchFamily="2" charset="2"/>
              <a:buChar char="§"/>
              <a:defRPr sz="1400">
                <a:solidFill>
                  <a:schemeClr val="accent6">
                    <a:lumMod val="50000"/>
                  </a:schemeClr>
                </a:solidFill>
                <a:latin typeface="Garamond" panose="02020404030301010803" pitchFamily="18" charset="0"/>
              </a:defRPr>
            </a:lvl3pPr>
            <a:lvl4pPr marL="1600200" indent="-228600" defTabSz="914400">
              <a:lnSpc>
                <a:spcPct val="90000"/>
              </a:lnSpc>
              <a:spcBef>
                <a:spcPts val="500"/>
              </a:spcBef>
              <a:buClr>
                <a:schemeClr val="accent6">
                  <a:lumMod val="50000"/>
                </a:schemeClr>
              </a:buClr>
              <a:buFont typeface="Wingdings" panose="05000000000000000000" pitchFamily="2" charset="2"/>
              <a:buChar char="§"/>
              <a:defRPr sz="1200">
                <a:solidFill>
                  <a:schemeClr val="accent6">
                    <a:lumMod val="50000"/>
                  </a:schemeClr>
                </a:solidFill>
                <a:latin typeface="Garamond" panose="02020404030301010803" pitchFamily="18" charset="0"/>
              </a:defRPr>
            </a:lvl4pPr>
            <a:lvl5pPr marL="2057400" indent="-228600" defTabSz="914400">
              <a:lnSpc>
                <a:spcPct val="90000"/>
              </a:lnSpc>
              <a:spcBef>
                <a:spcPts val="500"/>
              </a:spcBef>
              <a:buClr>
                <a:schemeClr val="accent6">
                  <a:lumMod val="50000"/>
                </a:schemeClr>
              </a:buClr>
              <a:buFont typeface="Wingdings" panose="05000000000000000000" pitchFamily="2" charset="2"/>
              <a:buChar char="§"/>
              <a:defRPr sz="1200">
                <a:solidFill>
                  <a:schemeClr val="accent6">
                    <a:lumMod val="50000"/>
                  </a:schemeClr>
                </a:solidFill>
                <a:latin typeface="Garamond" panose="02020404030301010803" pitchFamily="18" charset="0"/>
              </a:defRPr>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marL="0" indent="0">
              <a:buNone/>
            </a:pPr>
            <a:r>
              <a:rPr lang="en-GB" dirty="0">
                <a:latin typeface="Neo Sans Std Light" panose="020B0304030504040204" pitchFamily="34" charset="0"/>
              </a:rPr>
              <a:t>Mobile Branches can help to create more proximity to small holder farmers and other small business owners wherever they are.</a:t>
            </a:r>
          </a:p>
          <a:p>
            <a:pPr marL="0" indent="0">
              <a:buNone/>
            </a:pPr>
            <a:endParaRPr lang="en-GB" dirty="0">
              <a:latin typeface="Neo Sans Std Light" panose="020B0304030504040204" pitchFamily="34" charset="0"/>
            </a:endParaRPr>
          </a:p>
        </p:txBody>
      </p:sp>
      <p:pic>
        <p:nvPicPr>
          <p:cNvPr id="16" name="Imag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9035" y="2129050"/>
            <a:ext cx="140824" cy="220624"/>
          </a:xfrm>
          <a:prstGeom prst="rect">
            <a:avLst/>
          </a:prstGeom>
        </p:spPr>
      </p:pic>
      <p:pic>
        <p:nvPicPr>
          <p:cNvPr id="18" name="Imag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9035" y="4618973"/>
            <a:ext cx="140824" cy="220624"/>
          </a:xfrm>
          <a:prstGeom prst="rect">
            <a:avLst/>
          </a:prstGeom>
        </p:spPr>
      </p:pic>
    </p:spTree>
    <p:extLst>
      <p:ext uri="{BB962C8B-B14F-4D97-AF65-F5344CB8AC3E}">
        <p14:creationId xmlns:p14="http://schemas.microsoft.com/office/powerpoint/2010/main" val="25925237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FEC7897-382C-4781-93D4-F5411F7E55A8}"/>
              </a:ext>
            </a:extLst>
          </p:cNvPr>
          <p:cNvSpPr>
            <a:spLocks noGrp="1"/>
          </p:cNvSpPr>
          <p:nvPr>
            <p:ph type="sldNum" sz="quarter" idx="12"/>
          </p:nvPr>
        </p:nvSpPr>
        <p:spPr/>
        <p:txBody>
          <a:bodyPr/>
          <a:lstStyle/>
          <a:p>
            <a:fld id="{00BDBE27-B6D1-DF40-883D-53A86A8A49AB}" type="slidenum">
              <a:rPr lang="fr-FR" smtClean="0"/>
              <a:t>31</a:t>
            </a:fld>
            <a:endParaRPr lang="fr-FR"/>
          </a:p>
        </p:txBody>
      </p:sp>
      <p:sp>
        <p:nvSpPr>
          <p:cNvPr id="5" name="Titre 4">
            <a:extLst>
              <a:ext uri="{FF2B5EF4-FFF2-40B4-BE49-F238E27FC236}">
                <a16:creationId xmlns:a16="http://schemas.microsoft.com/office/drawing/2014/main" id="{8FA12111-CC82-4299-9A89-6634C2F8BF7A}"/>
              </a:ext>
            </a:extLst>
          </p:cNvPr>
          <p:cNvSpPr>
            <a:spLocks noGrp="1"/>
          </p:cNvSpPr>
          <p:nvPr>
            <p:ph type="title"/>
          </p:nvPr>
        </p:nvSpPr>
        <p:spPr>
          <a:xfrm>
            <a:off x="1632766" y="256076"/>
            <a:ext cx="8351815" cy="720000"/>
          </a:xfrm>
        </p:spPr>
        <p:txBody>
          <a:bodyPr/>
          <a:lstStyle/>
          <a:p>
            <a:pPr algn="ctr"/>
            <a:r>
              <a:rPr lang="en-GB" dirty="0"/>
              <a:t>Further Innovations</a:t>
            </a:r>
          </a:p>
        </p:txBody>
      </p:sp>
      <p:sp>
        <p:nvSpPr>
          <p:cNvPr id="6" name="Espace réservé du contenu 5">
            <a:extLst>
              <a:ext uri="{FF2B5EF4-FFF2-40B4-BE49-F238E27FC236}">
                <a16:creationId xmlns:a16="http://schemas.microsoft.com/office/drawing/2014/main" id="{6A013B49-D5E4-4E7E-B06F-AE4521DC1163}"/>
              </a:ext>
            </a:extLst>
          </p:cNvPr>
          <p:cNvSpPr>
            <a:spLocks noGrp="1"/>
          </p:cNvSpPr>
          <p:nvPr>
            <p:ph idx="1"/>
          </p:nvPr>
        </p:nvSpPr>
        <p:spPr>
          <a:xfrm>
            <a:off x="1057273" y="5157986"/>
            <a:ext cx="10080338" cy="864096"/>
          </a:xfrm>
        </p:spPr>
        <p:txBody>
          <a:bodyPr numCol="2" anchor="ctr">
            <a:normAutofit fontScale="92500"/>
          </a:bodyPr>
          <a:lstStyle/>
          <a:p>
            <a:pPr algn="just"/>
            <a:r>
              <a:rPr lang="en-US" dirty="0"/>
              <a:t>Mitigate default risk</a:t>
            </a:r>
          </a:p>
          <a:p>
            <a:pPr algn="just"/>
            <a:r>
              <a:rPr lang="en-US" dirty="0"/>
              <a:t>Support Government strategy to develop the sector </a:t>
            </a:r>
          </a:p>
          <a:p>
            <a:pPr algn="just"/>
            <a:r>
              <a:rPr lang="en-US" dirty="0"/>
              <a:t>Increase number of beneficiaries </a:t>
            </a:r>
          </a:p>
          <a:p>
            <a:pPr algn="just"/>
            <a:r>
              <a:rPr lang="en-US" dirty="0"/>
              <a:t>Support assets growth over certain sectors </a:t>
            </a:r>
          </a:p>
        </p:txBody>
      </p:sp>
      <p:sp>
        <p:nvSpPr>
          <p:cNvPr id="8" name="Rectangle 7">
            <a:extLst>
              <a:ext uri="{FF2B5EF4-FFF2-40B4-BE49-F238E27FC236}">
                <a16:creationId xmlns:a16="http://schemas.microsoft.com/office/drawing/2014/main" id="{977CE73A-D29F-45D2-A16E-A9933AFCD773}"/>
              </a:ext>
            </a:extLst>
          </p:cNvPr>
          <p:cNvSpPr/>
          <p:nvPr/>
        </p:nvSpPr>
        <p:spPr>
          <a:xfrm>
            <a:off x="1057421" y="4510498"/>
            <a:ext cx="10080190" cy="503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594"/>
            <a:r>
              <a:rPr lang="en-GB" sz="1999" dirty="0">
                <a:solidFill>
                  <a:prstClr val="white"/>
                </a:solidFill>
                <a:latin typeface="Neo Sans Std" panose="020B0504030504040204" pitchFamily="34" charset="0"/>
              </a:rPr>
              <a:t>Guaranty fund for small farmers </a:t>
            </a:r>
          </a:p>
        </p:txBody>
      </p:sp>
      <p:sp>
        <p:nvSpPr>
          <p:cNvPr id="9" name="Espace réservé du contenu 5">
            <a:extLst>
              <a:ext uri="{FF2B5EF4-FFF2-40B4-BE49-F238E27FC236}">
                <a16:creationId xmlns:a16="http://schemas.microsoft.com/office/drawing/2014/main" id="{90D1D748-7B1F-4208-AADA-72010ECABAC5}"/>
              </a:ext>
            </a:extLst>
          </p:cNvPr>
          <p:cNvSpPr txBox="1">
            <a:spLocks/>
          </p:cNvSpPr>
          <p:nvPr/>
        </p:nvSpPr>
        <p:spPr>
          <a:xfrm>
            <a:off x="1059199" y="2061882"/>
            <a:ext cx="3022164" cy="151216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50000"/>
                </a:schemeClr>
              </a:buClr>
              <a:buFont typeface="Wingdings" panose="05000000000000000000" pitchFamily="2" charset="2"/>
              <a:buChar char="§"/>
              <a:defRPr sz="1800" kern="1200">
                <a:solidFill>
                  <a:schemeClr val="accent6">
                    <a:lumMod val="50000"/>
                  </a:schemeClr>
                </a:solidFill>
                <a:latin typeface="Neo Sans Std Light" panose="020B0304030504040204" pitchFamily="34" charset="0"/>
                <a:ea typeface="+mn-ea"/>
                <a:cs typeface="+mn-cs"/>
              </a:defRPr>
            </a:lvl1pPr>
            <a:lvl2pPr marL="6858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accent6">
                    <a:lumMod val="50000"/>
                  </a:schemeClr>
                </a:solidFill>
                <a:latin typeface="Neo Sans Std Light" panose="020B0304030504040204" pitchFamily="34" charset="0"/>
                <a:ea typeface="+mn-ea"/>
                <a:cs typeface="+mn-cs"/>
              </a:defRPr>
            </a:lvl2pPr>
            <a:lvl3pPr marL="11430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400" kern="1200">
                <a:solidFill>
                  <a:schemeClr val="accent6">
                    <a:lumMod val="50000"/>
                  </a:schemeClr>
                </a:solidFill>
                <a:latin typeface="Neo Sans Std Light" panose="020B0304030504040204" pitchFamily="34" charset="0"/>
                <a:ea typeface="+mn-ea"/>
                <a:cs typeface="+mn-cs"/>
              </a:defRPr>
            </a:lvl3pPr>
            <a:lvl4pPr marL="16002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Neo Sans Std Light" panose="020B0304030504040204" pitchFamily="34" charset="0"/>
                <a:ea typeface="+mn-ea"/>
                <a:cs typeface="+mn-cs"/>
              </a:defRPr>
            </a:lvl4pPr>
            <a:lvl5pPr marL="2057400" indent="-2286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200" kern="1200">
                <a:solidFill>
                  <a:schemeClr val="accent6">
                    <a:lumMod val="50000"/>
                  </a:schemeClr>
                </a:solidFill>
                <a:latin typeface="Neo Sans Std Light" panose="020B03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GB" dirty="0"/>
              <a:t>Mobile financial services in microfinance include: </a:t>
            </a:r>
          </a:p>
          <a:p>
            <a:pPr lvl="1" algn="just"/>
            <a:r>
              <a:rPr lang="en-GB" dirty="0"/>
              <a:t>Information</a:t>
            </a:r>
          </a:p>
          <a:p>
            <a:pPr lvl="1" algn="just"/>
            <a:r>
              <a:rPr lang="en-GB" dirty="0"/>
              <a:t>Funding pre applications </a:t>
            </a:r>
          </a:p>
          <a:p>
            <a:pPr lvl="1" algn="just"/>
            <a:r>
              <a:rPr lang="en-GB" dirty="0"/>
              <a:t>Payment</a:t>
            </a:r>
          </a:p>
        </p:txBody>
      </p:sp>
      <p:sp>
        <p:nvSpPr>
          <p:cNvPr id="10" name="Rectangle 9">
            <a:extLst>
              <a:ext uri="{FF2B5EF4-FFF2-40B4-BE49-F238E27FC236}">
                <a16:creationId xmlns:a16="http://schemas.microsoft.com/office/drawing/2014/main" id="{7645CE2B-1555-4FC9-BB0B-1E005C169389}"/>
              </a:ext>
            </a:extLst>
          </p:cNvPr>
          <p:cNvSpPr/>
          <p:nvPr/>
        </p:nvSpPr>
        <p:spPr>
          <a:xfrm>
            <a:off x="1059347" y="1342132"/>
            <a:ext cx="4317871" cy="503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594"/>
            <a:r>
              <a:rPr lang="en-GB" sz="1999" dirty="0">
                <a:solidFill>
                  <a:prstClr val="white"/>
                </a:solidFill>
                <a:latin typeface="Neo Sans Std" panose="020B0504030504040204" pitchFamily="34" charset="0"/>
              </a:rPr>
              <a:t>Mobile financial services</a:t>
            </a:r>
          </a:p>
        </p:txBody>
      </p:sp>
      <p:sp>
        <p:nvSpPr>
          <p:cNvPr id="11" name="Espace réservé du contenu 10">
            <a:extLst>
              <a:ext uri="{FF2B5EF4-FFF2-40B4-BE49-F238E27FC236}">
                <a16:creationId xmlns:a16="http://schemas.microsoft.com/office/drawing/2014/main" id="{CED1E9E9-E698-4061-8625-CC3F5422AE29}"/>
              </a:ext>
            </a:extLst>
          </p:cNvPr>
          <p:cNvSpPr>
            <a:spLocks noGrp="1"/>
          </p:cNvSpPr>
          <p:nvPr>
            <p:ph idx="13"/>
          </p:nvPr>
        </p:nvSpPr>
        <p:spPr>
          <a:xfrm>
            <a:off x="5665539" y="2061883"/>
            <a:ext cx="3960000" cy="1800000"/>
          </a:xfrm>
        </p:spPr>
        <p:txBody>
          <a:bodyPr/>
          <a:lstStyle/>
          <a:p>
            <a:pPr algn="just"/>
            <a:r>
              <a:rPr lang="en-GB" dirty="0"/>
              <a:t>Crowdfunding platforms can:</a:t>
            </a:r>
          </a:p>
          <a:p>
            <a:pPr lvl="1" algn="just"/>
            <a:r>
              <a:rPr lang="en-GB" dirty="0"/>
              <a:t>Increase the capacity of financing of MFIs through </a:t>
            </a:r>
            <a:r>
              <a:rPr lang="en-US" dirty="0"/>
              <a:t>funds raised by their clients on these platforms.</a:t>
            </a:r>
            <a:endParaRPr lang="en-GB" dirty="0"/>
          </a:p>
          <a:p>
            <a:pPr lvl="1" algn="just"/>
            <a:r>
              <a:rPr lang="en-GB" dirty="0"/>
              <a:t>Provide a new source for funding for MFIs</a:t>
            </a:r>
          </a:p>
          <a:p>
            <a:pPr algn="just"/>
            <a:endParaRPr lang="en-GB" dirty="0"/>
          </a:p>
        </p:txBody>
      </p:sp>
      <p:pic>
        <p:nvPicPr>
          <p:cNvPr id="12" name="Espace réservé du contenu 3">
            <a:extLst>
              <a:ext uri="{FF2B5EF4-FFF2-40B4-BE49-F238E27FC236}">
                <a16:creationId xmlns:a16="http://schemas.microsoft.com/office/drawing/2014/main" id="{61143762-7507-4FCA-840C-436813212C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81363" y="2128044"/>
            <a:ext cx="1295855" cy="1733798"/>
          </a:xfrm>
          <a:prstGeom prst="rect">
            <a:avLst/>
          </a:prstGeom>
        </p:spPr>
      </p:pic>
      <p:sp>
        <p:nvSpPr>
          <p:cNvPr id="13" name="Rectangle 12">
            <a:extLst>
              <a:ext uri="{FF2B5EF4-FFF2-40B4-BE49-F238E27FC236}">
                <a16:creationId xmlns:a16="http://schemas.microsoft.com/office/drawing/2014/main" id="{6DCDD233-45F0-4F47-BAB8-FAAB7B689CF9}"/>
              </a:ext>
            </a:extLst>
          </p:cNvPr>
          <p:cNvSpPr/>
          <p:nvPr/>
        </p:nvSpPr>
        <p:spPr>
          <a:xfrm>
            <a:off x="5665539" y="1342132"/>
            <a:ext cx="5472072" cy="503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594"/>
            <a:r>
              <a:rPr lang="en-GB" sz="1999" dirty="0">
                <a:solidFill>
                  <a:prstClr val="white"/>
                </a:solidFill>
                <a:latin typeface="Neo Sans Std" panose="020B0504030504040204" pitchFamily="34" charset="0"/>
              </a:rPr>
              <a:t>Crowdfunding in microfinance</a:t>
            </a:r>
          </a:p>
        </p:txBody>
      </p:sp>
      <p:pic>
        <p:nvPicPr>
          <p:cNvPr id="15" name="Image 14">
            <a:extLst>
              <a:ext uri="{FF2B5EF4-FFF2-40B4-BE49-F238E27FC236}">
                <a16:creationId xmlns:a16="http://schemas.microsoft.com/office/drawing/2014/main" id="{F6C07A7E-5CA0-46F6-8C5C-2FD424D0B5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88" r="3190"/>
          <a:stretch/>
        </p:blipFill>
        <p:spPr>
          <a:xfrm>
            <a:off x="9676664" y="2337556"/>
            <a:ext cx="1460947" cy="1248654"/>
          </a:xfrm>
          <a:prstGeom prst="rect">
            <a:avLst/>
          </a:prstGeom>
        </p:spPr>
      </p:pic>
    </p:spTree>
    <p:extLst>
      <p:ext uri="{BB962C8B-B14F-4D97-AF65-F5344CB8AC3E}">
        <p14:creationId xmlns:p14="http://schemas.microsoft.com/office/powerpoint/2010/main" val="532518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2413346-E2B8-483F-8101-7B777E0D56F5}"/>
              </a:ext>
            </a:extLst>
          </p:cNvPr>
          <p:cNvSpPr>
            <a:spLocks noGrp="1"/>
          </p:cNvSpPr>
          <p:nvPr>
            <p:ph type="sldNum" sz="quarter" idx="12"/>
          </p:nvPr>
        </p:nvSpPr>
        <p:spPr/>
        <p:txBody>
          <a:bodyPr/>
          <a:lstStyle/>
          <a:p>
            <a:fld id="{00BDBE27-B6D1-DF40-883D-53A86A8A49AB}" type="slidenum">
              <a:rPr lang="fr-FR" smtClean="0"/>
              <a:t>32</a:t>
            </a:fld>
            <a:endParaRPr lang="fr-FR"/>
          </a:p>
        </p:txBody>
      </p:sp>
      <p:sp>
        <p:nvSpPr>
          <p:cNvPr id="4" name="Titre 40">
            <a:extLst>
              <a:ext uri="{FF2B5EF4-FFF2-40B4-BE49-F238E27FC236}">
                <a16:creationId xmlns:a16="http://schemas.microsoft.com/office/drawing/2014/main" id="{F5FAC80E-B529-4D87-8998-A528516C6237}"/>
              </a:ext>
            </a:extLst>
          </p:cNvPr>
          <p:cNvSpPr txBox="1">
            <a:spLocks/>
          </p:cNvSpPr>
          <p:nvPr/>
        </p:nvSpPr>
        <p:spPr>
          <a:xfrm>
            <a:off x="1633215" y="1341438"/>
            <a:ext cx="8928744" cy="4679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4000" b="1" kern="1200" dirty="0">
                <a:solidFill>
                  <a:schemeClr val="accent6">
                    <a:lumMod val="75000"/>
                  </a:schemeClr>
                </a:solidFill>
                <a:latin typeface="Garamond" panose="02020404030301010803" pitchFamily="18" charset="0"/>
                <a:ea typeface="+mj-ea"/>
                <a:cs typeface="+mj-cs"/>
              </a:defRPr>
            </a:lvl1pPr>
          </a:lstStyle>
          <a:p>
            <a:pPr algn="ctr"/>
            <a:r>
              <a:rPr lang="en-US" sz="6000" b="0" dirty="0">
                <a:latin typeface="Neo Sans Std" panose="020B0504030504040204" pitchFamily="34" charset="0"/>
              </a:rPr>
              <a:t>Thank you!</a:t>
            </a:r>
            <a:endParaRPr lang="en-US" sz="6000" b="0" dirty="0">
              <a:latin typeface="Neo Sans Std" panose="020B0504030504040204" pitchFamily="34" charset="0"/>
              <a:cs typeface="Arial" panose="020B0604020202020204" pitchFamily="34" charset="0"/>
            </a:endParaRPr>
          </a:p>
        </p:txBody>
      </p:sp>
    </p:spTree>
    <p:extLst>
      <p:ext uri="{BB962C8B-B14F-4D97-AF65-F5344CB8AC3E}">
        <p14:creationId xmlns:p14="http://schemas.microsoft.com/office/powerpoint/2010/main" val="8546236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55F2E81-7FA1-44DC-89CA-AD3951E618F0}"/>
              </a:ext>
            </a:extLst>
          </p:cNvPr>
          <p:cNvSpPr>
            <a:spLocks noGrp="1"/>
          </p:cNvSpPr>
          <p:nvPr>
            <p:ph type="sldNum" sz="quarter" idx="12"/>
          </p:nvPr>
        </p:nvSpPr>
        <p:spPr/>
        <p:txBody>
          <a:bodyPr/>
          <a:lstStyle/>
          <a:p>
            <a:fld id="{00BDBE27-B6D1-DF40-883D-53A86A8A49AB}" type="slidenum">
              <a:rPr lang="fr-FR" smtClean="0"/>
              <a:t>4</a:t>
            </a:fld>
            <a:endParaRPr lang="fr-FR"/>
          </a:p>
        </p:txBody>
      </p:sp>
      <p:sp>
        <p:nvSpPr>
          <p:cNvPr id="3" name="Titre 2">
            <a:extLst>
              <a:ext uri="{FF2B5EF4-FFF2-40B4-BE49-F238E27FC236}">
                <a16:creationId xmlns:a16="http://schemas.microsoft.com/office/drawing/2014/main" id="{37FDCE67-C949-4087-BBB0-1C3501FD447F}"/>
              </a:ext>
            </a:extLst>
          </p:cNvPr>
          <p:cNvSpPr>
            <a:spLocks noGrp="1"/>
          </p:cNvSpPr>
          <p:nvPr>
            <p:ph type="title"/>
          </p:nvPr>
        </p:nvSpPr>
        <p:spPr>
          <a:xfrm>
            <a:off x="0" y="284888"/>
            <a:ext cx="12195176" cy="720000"/>
          </a:xfrm>
        </p:spPr>
        <p:txBody>
          <a:bodyPr/>
          <a:lstStyle/>
          <a:p>
            <a:pPr algn="ctr"/>
            <a:r>
              <a:rPr lang="en-GB" dirty="0"/>
              <a:t>Who We Are</a:t>
            </a:r>
          </a:p>
        </p:txBody>
      </p:sp>
      <p:sp>
        <p:nvSpPr>
          <p:cNvPr id="4" name="Espace réservé du contenu 3">
            <a:extLst>
              <a:ext uri="{FF2B5EF4-FFF2-40B4-BE49-F238E27FC236}">
                <a16:creationId xmlns:a16="http://schemas.microsoft.com/office/drawing/2014/main" id="{7D38BFF3-6245-42AF-ADF6-D7453DDA5D3B}"/>
              </a:ext>
            </a:extLst>
          </p:cNvPr>
          <p:cNvSpPr>
            <a:spLocks noGrp="1"/>
          </p:cNvSpPr>
          <p:nvPr>
            <p:ph idx="1"/>
          </p:nvPr>
        </p:nvSpPr>
        <p:spPr>
          <a:xfrm>
            <a:off x="4945459" y="1341438"/>
            <a:ext cx="6192440" cy="4679950"/>
          </a:xfrm>
        </p:spPr>
        <p:txBody>
          <a:bodyPr anchor="ctr">
            <a:normAutofit/>
          </a:bodyPr>
          <a:lstStyle/>
          <a:p>
            <a:pPr marL="0" indent="0" algn="just">
              <a:buNone/>
            </a:pPr>
            <a:r>
              <a:rPr lang="en-US" sz="2000" dirty="0" err="1"/>
              <a:t>Zitouna</a:t>
            </a:r>
            <a:r>
              <a:rPr lang="en-US" sz="2000" dirty="0"/>
              <a:t> </a:t>
            </a:r>
            <a:r>
              <a:rPr lang="en-US" sz="2000" dirty="0" err="1"/>
              <a:t>tamkeen</a:t>
            </a:r>
            <a:r>
              <a:rPr lang="en-US" sz="2000" dirty="0"/>
              <a:t> is the first and unique Islamic microfinance institution in Tunisia and was created with the intention to institutionalize the economic empowerment financing approach by building a financial institution whose activity goes beyond financial inclusion and promotes vulnerable people empowerment and economic inclusion.</a:t>
            </a:r>
          </a:p>
          <a:p>
            <a:pPr marL="0" indent="0" algn="just">
              <a:buNone/>
            </a:pPr>
            <a:endParaRPr lang="en-US" sz="2000" dirty="0"/>
          </a:p>
          <a:p>
            <a:pPr marL="0" indent="0" algn="just">
              <a:buNone/>
            </a:pPr>
            <a:r>
              <a:rPr lang="en-US" sz="2000" dirty="0" err="1"/>
              <a:t>Zitouna</a:t>
            </a:r>
            <a:r>
              <a:rPr lang="en-US" sz="2000" dirty="0"/>
              <a:t> </a:t>
            </a:r>
            <a:r>
              <a:rPr lang="en-US" sz="2000" dirty="0" err="1"/>
              <a:t>Tamkeen</a:t>
            </a:r>
            <a:r>
              <a:rPr lang="en-US" sz="2000" dirty="0"/>
              <a:t> adopts the economic empowerment financing model and uses the tools of Islamic microfinance. This approach combines innovation, resourcefulness and opportunity to address critical social challenges.</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6428" y="1806559"/>
            <a:ext cx="140824" cy="220624"/>
          </a:xfrm>
          <a:prstGeom prst="rect">
            <a:avLst/>
          </a:prstGeom>
        </p:spPr>
      </p:pic>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635" y="4221882"/>
            <a:ext cx="140824" cy="22062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059" y="2205658"/>
            <a:ext cx="2952328" cy="2857451"/>
          </a:xfrm>
          <a:prstGeom prst="rect">
            <a:avLst/>
          </a:prstGeom>
        </p:spPr>
      </p:pic>
    </p:spTree>
    <p:extLst>
      <p:ext uri="{BB962C8B-B14F-4D97-AF65-F5344CB8AC3E}">
        <p14:creationId xmlns:p14="http://schemas.microsoft.com/office/powerpoint/2010/main" val="37605895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CF0F08-7BD2-492D-B5D4-EE9FD0F820B3}"/>
              </a:ext>
            </a:extLst>
          </p:cNvPr>
          <p:cNvSpPr>
            <a:spLocks noGrp="1"/>
          </p:cNvSpPr>
          <p:nvPr>
            <p:ph type="sldNum" sz="quarter" idx="12"/>
          </p:nvPr>
        </p:nvSpPr>
        <p:spPr/>
        <p:txBody>
          <a:bodyPr/>
          <a:lstStyle/>
          <a:p>
            <a:fld id="{00BDBE27-B6D1-DF40-883D-53A86A8A49AB}" type="slidenum">
              <a:rPr lang="fr-FR" smtClean="0"/>
              <a:t>5</a:t>
            </a:fld>
            <a:endParaRPr lang="fr-FR"/>
          </a:p>
        </p:txBody>
      </p:sp>
      <p:sp>
        <p:nvSpPr>
          <p:cNvPr id="3" name="Titre 2">
            <a:extLst>
              <a:ext uri="{FF2B5EF4-FFF2-40B4-BE49-F238E27FC236}">
                <a16:creationId xmlns:a16="http://schemas.microsoft.com/office/drawing/2014/main" id="{43DE3C18-7E24-4394-BC4F-0AD5AFBEDB17}"/>
              </a:ext>
            </a:extLst>
          </p:cNvPr>
          <p:cNvSpPr>
            <a:spLocks noGrp="1"/>
          </p:cNvSpPr>
          <p:nvPr>
            <p:ph type="title"/>
          </p:nvPr>
        </p:nvSpPr>
        <p:spPr>
          <a:xfrm>
            <a:off x="0" y="268556"/>
            <a:ext cx="12195175" cy="720000"/>
          </a:xfrm>
        </p:spPr>
        <p:txBody>
          <a:bodyPr/>
          <a:lstStyle/>
          <a:p>
            <a:pPr algn="ctr"/>
            <a:r>
              <a:rPr lang="en-GB" dirty="0"/>
              <a:t>Vision &amp; Mission</a:t>
            </a:r>
          </a:p>
        </p:txBody>
      </p:sp>
      <p:sp>
        <p:nvSpPr>
          <p:cNvPr id="22" name="TextBox 7">
            <a:extLst>
              <a:ext uri="{FF2B5EF4-FFF2-40B4-BE49-F238E27FC236}">
                <a16:creationId xmlns:a16="http://schemas.microsoft.com/office/drawing/2014/main" id="{9C7C38B2-6424-4131-903F-58C601AEA611}"/>
              </a:ext>
            </a:extLst>
          </p:cNvPr>
          <p:cNvSpPr txBox="1"/>
          <p:nvPr/>
        </p:nvSpPr>
        <p:spPr>
          <a:xfrm>
            <a:off x="1057027" y="1691949"/>
            <a:ext cx="4746163" cy="1708160"/>
          </a:xfrm>
          <a:prstGeom prst="rect">
            <a:avLst/>
          </a:prstGeom>
          <a:noFill/>
        </p:spPr>
        <p:txBody>
          <a:bodyPr wrap="square">
            <a:spAutoFit/>
          </a:bodyPr>
          <a:lstStyle/>
          <a:p>
            <a:pPr marL="0" marR="0" lvl="0" indent="0" algn="ctr" defTabSz="914400" rtl="1" eaLnBrk="1" fontAlgn="auto" latinLnBrk="1" hangingPunct="1">
              <a:lnSpc>
                <a:spcPct val="100000"/>
              </a:lnSpc>
              <a:spcBef>
                <a:spcPts val="0"/>
              </a:spcBef>
              <a:spcAft>
                <a:spcPts val="0"/>
              </a:spcAft>
              <a:buClrTx/>
              <a:buSzTx/>
              <a:buFontTx/>
              <a:buNone/>
              <a:tabLst/>
              <a:defRPr/>
            </a:pPr>
            <a:r>
              <a:rPr kumimoji="0" lang="fr-FR" sz="2500" b="1" i="0" u="none" strike="noStrike" kern="0" cap="none" spc="0" normalizeH="0" baseline="0" noProof="0" dirty="0">
                <a:ln>
                  <a:noFill/>
                </a:ln>
                <a:solidFill>
                  <a:srgbClr val="9BBB59">
                    <a:lumMod val="75000"/>
                  </a:srgbClr>
                </a:solidFill>
                <a:effectLst/>
                <a:uLnTx/>
                <a:uFillTx/>
                <a:latin typeface="Neo Sans Std Light" panose="020B0304030504040204" pitchFamily="34" charset="0"/>
                <a:cs typeface="Calibri" panose="020F0502020204030204" pitchFamily="34" charset="0"/>
              </a:rPr>
              <a:t>Mission</a:t>
            </a:r>
            <a:endParaRPr kumimoji="0" lang="fr-FR" sz="2500" b="0" i="0" u="none" strike="noStrike" kern="0" cap="none" spc="0" normalizeH="0" baseline="0" noProof="0" dirty="0">
              <a:ln>
                <a:noFill/>
              </a:ln>
              <a:solidFill>
                <a:prstClr val="black"/>
              </a:solidFill>
              <a:effectLst/>
              <a:uLnTx/>
              <a:uFillTx/>
              <a:latin typeface="Neo Sans Std Light" panose="020B03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6">
                    <a:lumMod val="50000"/>
                  </a:schemeClr>
                </a:solidFill>
                <a:effectLst/>
                <a:uLnTx/>
                <a:uFillTx/>
                <a:latin typeface="Neo Sans Std Light" panose="020B0304030504040204" pitchFamily="34" charset="0"/>
                <a:cs typeface="Calibri Light" panose="020F0302020204030204" pitchFamily="34" charset="0"/>
              </a:rPr>
              <a:t>Participate in the economic inclusion of disadvantaged populations through Islamic microfinance and support self-employment projects and initiative</a:t>
            </a:r>
          </a:p>
        </p:txBody>
      </p:sp>
      <p:sp>
        <p:nvSpPr>
          <p:cNvPr id="23" name="TextBox 31">
            <a:extLst>
              <a:ext uri="{FF2B5EF4-FFF2-40B4-BE49-F238E27FC236}">
                <a16:creationId xmlns:a16="http://schemas.microsoft.com/office/drawing/2014/main" id="{2BBEEC70-C41F-4EB7-A968-E63A369B54DC}"/>
              </a:ext>
            </a:extLst>
          </p:cNvPr>
          <p:cNvSpPr txBox="1">
            <a:spLocks noChangeArrowheads="1"/>
          </p:cNvSpPr>
          <p:nvPr/>
        </p:nvSpPr>
        <p:spPr bwMode="auto">
          <a:xfrm>
            <a:off x="6740604" y="3872124"/>
            <a:ext cx="4965586" cy="1092607"/>
          </a:xfrm>
          <a:prstGeom prst="rect">
            <a:avLst/>
          </a:prstGeom>
          <a:noFill/>
          <a:ln w="9525">
            <a:noFill/>
            <a:miter lim="800000"/>
            <a:headEnd/>
            <a:tailEnd/>
          </a:ln>
        </p:spPr>
        <p:txBody>
          <a:bodyPr wrap="square" lIns="36000" rIns="36000">
            <a:spAutoFit/>
          </a:bodyPr>
          <a:lstStyle/>
          <a:p>
            <a:pPr marL="0" marR="0" lvl="0" indent="0" algn="ctr" defTabSz="914126" rtl="1" eaLnBrk="1" fontAlgn="auto" latinLnBrk="1" hangingPunct="1">
              <a:lnSpc>
                <a:spcPct val="100000"/>
              </a:lnSpc>
              <a:spcBef>
                <a:spcPts val="0"/>
              </a:spcBef>
              <a:spcAft>
                <a:spcPts val="0"/>
              </a:spcAft>
              <a:buClrTx/>
              <a:buSzTx/>
              <a:buFontTx/>
              <a:buNone/>
              <a:tabLst/>
              <a:defRPr/>
            </a:pPr>
            <a:r>
              <a:rPr kumimoji="0" lang="fr-FR" sz="2500" b="1" i="0" u="none" strike="noStrike" kern="0" cap="none" spc="0" normalizeH="0" baseline="0" noProof="0" dirty="0">
                <a:ln>
                  <a:noFill/>
                </a:ln>
                <a:solidFill>
                  <a:srgbClr val="9BBB59">
                    <a:lumMod val="75000"/>
                  </a:srgbClr>
                </a:solidFill>
                <a:effectLst/>
                <a:uLnTx/>
                <a:uFillTx/>
                <a:latin typeface="Neo Sans Std Light" panose="020B0304030504040204" pitchFamily="34" charset="0"/>
                <a:ea typeface="맑은 고딕" panose="020B0503020000020004" pitchFamily="34" charset="-127"/>
                <a:cs typeface="Calibri" panose="020F0502020204030204" pitchFamily="34" charset="0"/>
              </a:rPr>
              <a:t>Vision</a:t>
            </a:r>
            <a:endParaRPr kumimoji="0" lang="fr-FR" sz="2500" b="0" i="0" u="none" strike="noStrike" kern="0" cap="none" spc="0" normalizeH="0" baseline="0" noProof="0" dirty="0">
              <a:ln>
                <a:noFill/>
              </a:ln>
              <a:solidFill>
                <a:prstClr val="black"/>
              </a:solidFill>
              <a:effectLst/>
              <a:uLnTx/>
              <a:uFillTx/>
              <a:latin typeface="Neo Sans Std Light" panose="020B0304030504040204" pitchFamily="34" charset="0"/>
            </a:endParaRPr>
          </a:p>
          <a:p>
            <a:pPr marL="0" marR="0" lvl="0" indent="0" algn="ctr" defTabSz="914400" eaLnBrk="1" fontAlgn="auto" latinLnBrk="1"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6">
                    <a:lumMod val="50000"/>
                  </a:schemeClr>
                </a:solidFill>
                <a:effectLst/>
                <a:uLnTx/>
                <a:uFillTx/>
                <a:latin typeface="Neo Sans Std Light" panose="020B0304030504040204" pitchFamily="34" charset="0"/>
              </a:rPr>
              <a:t>Become a key player in Islamic microfinance </a:t>
            </a:r>
          </a:p>
          <a:p>
            <a:pPr marL="0" marR="0" lvl="0" indent="0" algn="ctr" defTabSz="914400" eaLnBrk="1" fontAlgn="auto" latinLnBrk="1"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6">
                    <a:lumMod val="50000"/>
                  </a:schemeClr>
                </a:solidFill>
                <a:effectLst/>
                <a:uLnTx/>
                <a:uFillTx/>
                <a:latin typeface="Neo Sans Std Light" panose="020B0304030504040204" pitchFamily="34" charset="0"/>
              </a:rPr>
              <a:t>sector at the national level and  internationally</a:t>
            </a:r>
            <a:endParaRPr kumimoji="0" lang="ar-TN" altLang="ko-KR" sz="1999" b="0" i="0" u="none" strike="noStrike" kern="0" cap="none" spc="0" normalizeH="0" baseline="0" noProof="0" dirty="0">
              <a:ln>
                <a:noFill/>
              </a:ln>
              <a:solidFill>
                <a:schemeClr val="accent6">
                  <a:lumMod val="50000"/>
                </a:schemeClr>
              </a:solidFill>
              <a:effectLst/>
              <a:uLnTx/>
              <a:uFillTx/>
              <a:latin typeface="Neo Sans Std Light" panose="020B0304030504040204" pitchFamily="34" charset="0"/>
              <a:cs typeface="Calibri" panose="020F0502020204030204" pitchFamily="34" charset="0"/>
            </a:endParaRPr>
          </a:p>
        </p:txBody>
      </p:sp>
      <p:cxnSp>
        <p:nvCxnSpPr>
          <p:cNvPr id="24" name="직선 화살표 연결선 17">
            <a:extLst>
              <a:ext uri="{FF2B5EF4-FFF2-40B4-BE49-F238E27FC236}">
                <a16:creationId xmlns:a16="http://schemas.microsoft.com/office/drawing/2014/main" id="{D68E1649-3EC4-4F3B-9F6F-A171A9FDB190}"/>
              </a:ext>
            </a:extLst>
          </p:cNvPr>
          <p:cNvCxnSpPr/>
          <p:nvPr/>
        </p:nvCxnSpPr>
        <p:spPr>
          <a:xfrm>
            <a:off x="1970493" y="3482234"/>
            <a:ext cx="2919232" cy="1190"/>
          </a:xfrm>
          <a:prstGeom prst="straightConnector1">
            <a:avLst/>
          </a:prstGeom>
          <a:noFill/>
          <a:ln w="9525" cap="flat" cmpd="sng" algn="ctr">
            <a:solidFill>
              <a:sysClr val="windowText" lastClr="000000"/>
            </a:solidFill>
            <a:prstDash val="dash"/>
            <a:round/>
            <a:headEnd type="none" w="med" len="med"/>
            <a:tailEnd type="none" w="med" len="med"/>
          </a:ln>
          <a:effectLst/>
        </p:spPr>
      </p:cxnSp>
      <p:cxnSp>
        <p:nvCxnSpPr>
          <p:cNvPr id="25" name="직선 화살표 연결선 19">
            <a:extLst>
              <a:ext uri="{FF2B5EF4-FFF2-40B4-BE49-F238E27FC236}">
                <a16:creationId xmlns:a16="http://schemas.microsoft.com/office/drawing/2014/main" id="{3A200813-1564-440E-8AA8-0824190CA52F}"/>
              </a:ext>
            </a:extLst>
          </p:cNvPr>
          <p:cNvCxnSpPr/>
          <p:nvPr/>
        </p:nvCxnSpPr>
        <p:spPr>
          <a:xfrm rot="10800000">
            <a:off x="6313611" y="4964731"/>
            <a:ext cx="2582095" cy="1190"/>
          </a:xfrm>
          <a:prstGeom prst="straightConnector1">
            <a:avLst/>
          </a:prstGeom>
          <a:noFill/>
          <a:ln w="9525" cap="flat" cmpd="sng" algn="ctr">
            <a:solidFill>
              <a:sysClr val="windowText" lastClr="000000"/>
            </a:solidFill>
            <a:prstDash val="dash"/>
            <a:round/>
            <a:headEnd type="none" w="med" len="med"/>
            <a:tailEnd type="none" w="med" len="med"/>
          </a:ln>
          <a:effectLst/>
        </p:spPr>
      </p:cxnSp>
      <p:grpSp>
        <p:nvGrpSpPr>
          <p:cNvPr id="19" name="그룹 4">
            <a:extLst>
              <a:ext uri="{FF2B5EF4-FFF2-40B4-BE49-F238E27FC236}">
                <a16:creationId xmlns:a16="http://schemas.microsoft.com/office/drawing/2014/main" id="{AF175543-6D48-4FA0-BE67-257075E2553F}"/>
              </a:ext>
            </a:extLst>
          </p:cNvPr>
          <p:cNvGrpSpPr/>
          <p:nvPr/>
        </p:nvGrpSpPr>
        <p:grpSpPr>
          <a:xfrm>
            <a:off x="4112592" y="2626121"/>
            <a:ext cx="2909785" cy="3012105"/>
            <a:chOff x="2686171" y="1838366"/>
            <a:chExt cx="3771659" cy="4020903"/>
          </a:xfrm>
          <a:solidFill>
            <a:srgbClr val="1F497D"/>
          </a:solidFill>
          <a:effectLst>
            <a:outerShdw blurRad="76200" dir="18900000" sy="23000" kx="-1200000" algn="bl" rotWithShape="0">
              <a:prstClr val="black">
                <a:alpha val="20000"/>
              </a:prstClr>
            </a:outerShdw>
          </a:effectLst>
          <a:scene3d>
            <a:camera prst="perspectiveRelaxedModerately">
              <a:rot lat="19800000" lon="1800000" rev="21000000"/>
            </a:camera>
            <a:lightRig rig="balanced" dir="t"/>
          </a:scene3d>
        </p:grpSpPr>
        <p:sp>
          <p:nvSpPr>
            <p:cNvPr id="20" name="자유형 5">
              <a:extLst>
                <a:ext uri="{FF2B5EF4-FFF2-40B4-BE49-F238E27FC236}">
                  <a16:creationId xmlns:a16="http://schemas.microsoft.com/office/drawing/2014/main" id="{7FBDDBD0-ED62-4526-B76E-0D1F9F65246C}"/>
                </a:ext>
              </a:extLst>
            </p:cNvPr>
            <p:cNvSpPr/>
            <p:nvPr/>
          </p:nvSpPr>
          <p:spPr>
            <a:xfrm>
              <a:off x="2686171" y="1838366"/>
              <a:ext cx="3771659" cy="2466937"/>
            </a:xfrm>
            <a:custGeom>
              <a:avLst/>
              <a:gdLst>
                <a:gd name="connsiteX0" fmla="*/ 0 w 3771658"/>
                <a:gd name="connsiteY0" fmla="*/ 1885827 h 3771658"/>
                <a:gd name="connsiteX1" fmla="*/ 942917 w 3771658"/>
                <a:gd name="connsiteY1" fmla="*/ 252652 h 3771658"/>
                <a:gd name="connsiteX2" fmla="*/ 2828746 w 3771658"/>
                <a:gd name="connsiteY2" fmla="*/ 252655 h 3771658"/>
                <a:gd name="connsiteX3" fmla="*/ 3771657 w 3771658"/>
                <a:gd name="connsiteY3" fmla="*/ 1885833 h 3771658"/>
                <a:gd name="connsiteX4" fmla="*/ 3181167 w 3771658"/>
                <a:gd name="connsiteY4" fmla="*/ 1885829 h 3771658"/>
                <a:gd name="connsiteX5" fmla="*/ 2533498 w 3771658"/>
                <a:gd name="connsiteY5" fmla="*/ 764033 h 3771658"/>
                <a:gd name="connsiteX6" fmla="*/ 1238160 w 3771658"/>
                <a:gd name="connsiteY6" fmla="*/ 764034 h 3771658"/>
                <a:gd name="connsiteX7" fmla="*/ 590492 w 3771658"/>
                <a:gd name="connsiteY7" fmla="*/ 1885831 h 3771658"/>
                <a:gd name="connsiteX8" fmla="*/ 0 w 3771658"/>
                <a:gd name="connsiteY8" fmla="*/ 1885827 h 3771658"/>
                <a:gd name="connsiteX0" fmla="*/ 3181167 w 3771659"/>
                <a:gd name="connsiteY0" fmla="*/ 1970047 h 2061487"/>
                <a:gd name="connsiteX1" fmla="*/ 2533498 w 3771659"/>
                <a:gd name="connsiteY1" fmla="*/ 848251 h 2061487"/>
                <a:gd name="connsiteX2" fmla="*/ 1238160 w 3771659"/>
                <a:gd name="connsiteY2" fmla="*/ 848252 h 2061487"/>
                <a:gd name="connsiteX3" fmla="*/ 590492 w 3771659"/>
                <a:gd name="connsiteY3" fmla="*/ 1970049 h 2061487"/>
                <a:gd name="connsiteX4" fmla="*/ 0 w 3771659"/>
                <a:gd name="connsiteY4" fmla="*/ 1970045 h 2061487"/>
                <a:gd name="connsiteX5" fmla="*/ 942917 w 3771659"/>
                <a:gd name="connsiteY5" fmla="*/ 336870 h 2061487"/>
                <a:gd name="connsiteX6" fmla="*/ 2828746 w 3771659"/>
                <a:gd name="connsiteY6" fmla="*/ 336873 h 2061487"/>
                <a:gd name="connsiteX7" fmla="*/ 3771657 w 3771659"/>
                <a:gd name="connsiteY7" fmla="*/ 1970051 h 2061487"/>
                <a:gd name="connsiteX8" fmla="*/ 3272607 w 3771659"/>
                <a:gd name="connsiteY8" fmla="*/ 2061487 h 2061487"/>
                <a:gd name="connsiteX0" fmla="*/ 3181167 w 3771659"/>
                <a:gd name="connsiteY0" fmla="*/ 1970047 h 2464780"/>
                <a:gd name="connsiteX1" fmla="*/ 2533498 w 3771659"/>
                <a:gd name="connsiteY1" fmla="*/ 848251 h 2464780"/>
                <a:gd name="connsiteX2" fmla="*/ 1238160 w 3771659"/>
                <a:gd name="connsiteY2" fmla="*/ 848252 h 2464780"/>
                <a:gd name="connsiteX3" fmla="*/ 590492 w 3771659"/>
                <a:gd name="connsiteY3" fmla="*/ 1970049 h 2464780"/>
                <a:gd name="connsiteX4" fmla="*/ 0 w 3771659"/>
                <a:gd name="connsiteY4" fmla="*/ 1970045 h 2464780"/>
                <a:gd name="connsiteX5" fmla="*/ 942917 w 3771659"/>
                <a:gd name="connsiteY5" fmla="*/ 336870 h 2464780"/>
                <a:gd name="connsiteX6" fmla="*/ 2828746 w 3771659"/>
                <a:gd name="connsiteY6" fmla="*/ 336873 h 2464780"/>
                <a:gd name="connsiteX7" fmla="*/ 3771657 w 3771659"/>
                <a:gd name="connsiteY7" fmla="*/ 1970051 h 2464780"/>
                <a:gd name="connsiteX8" fmla="*/ 3461004 w 3771659"/>
                <a:gd name="connsiteY8" fmla="*/ 2464780 h 2464780"/>
                <a:gd name="connsiteX0" fmla="*/ 3181167 w 3771659"/>
                <a:gd name="connsiteY0" fmla="*/ 1970047 h 2466937"/>
                <a:gd name="connsiteX1" fmla="*/ 2533498 w 3771659"/>
                <a:gd name="connsiteY1" fmla="*/ 848251 h 2466937"/>
                <a:gd name="connsiteX2" fmla="*/ 1238160 w 3771659"/>
                <a:gd name="connsiteY2" fmla="*/ 848252 h 2466937"/>
                <a:gd name="connsiteX3" fmla="*/ 590492 w 3771659"/>
                <a:gd name="connsiteY3" fmla="*/ 1970049 h 2466937"/>
                <a:gd name="connsiteX4" fmla="*/ 0 w 3771659"/>
                <a:gd name="connsiteY4" fmla="*/ 1970045 h 2466937"/>
                <a:gd name="connsiteX5" fmla="*/ 942917 w 3771659"/>
                <a:gd name="connsiteY5" fmla="*/ 336870 h 2466937"/>
                <a:gd name="connsiteX6" fmla="*/ 2828746 w 3771659"/>
                <a:gd name="connsiteY6" fmla="*/ 336873 h 2466937"/>
                <a:gd name="connsiteX7" fmla="*/ 3771657 w 3771659"/>
                <a:gd name="connsiteY7" fmla="*/ 1970051 h 2466937"/>
                <a:gd name="connsiteX8" fmla="*/ 3461004 w 3771659"/>
                <a:gd name="connsiteY8" fmla="*/ 2464780 h 2466937"/>
                <a:gd name="connsiteX0" fmla="*/ 3181167 w 3771659"/>
                <a:gd name="connsiteY0" fmla="*/ 1970047 h 2466937"/>
                <a:gd name="connsiteX1" fmla="*/ 2533498 w 3771659"/>
                <a:gd name="connsiteY1" fmla="*/ 848251 h 2466937"/>
                <a:gd name="connsiteX2" fmla="*/ 1238160 w 3771659"/>
                <a:gd name="connsiteY2" fmla="*/ 848252 h 2466937"/>
                <a:gd name="connsiteX3" fmla="*/ 590492 w 3771659"/>
                <a:gd name="connsiteY3" fmla="*/ 1970049 h 2466937"/>
                <a:gd name="connsiteX4" fmla="*/ 0 w 3771659"/>
                <a:gd name="connsiteY4" fmla="*/ 1970045 h 2466937"/>
                <a:gd name="connsiteX5" fmla="*/ 942917 w 3771659"/>
                <a:gd name="connsiteY5" fmla="*/ 336870 h 2466937"/>
                <a:gd name="connsiteX6" fmla="*/ 2828746 w 3771659"/>
                <a:gd name="connsiteY6" fmla="*/ 336873 h 2466937"/>
                <a:gd name="connsiteX7" fmla="*/ 3771657 w 3771659"/>
                <a:gd name="connsiteY7" fmla="*/ 1970051 h 2466937"/>
                <a:gd name="connsiteX8" fmla="*/ 3461004 w 3771659"/>
                <a:gd name="connsiteY8" fmla="*/ 2464780 h 2466937"/>
                <a:gd name="connsiteX9" fmla="*/ 3181167 w 3771659"/>
                <a:gd name="connsiteY9" fmla="*/ 1970047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91440 w 3771659"/>
                <a:gd name="connsiteY9" fmla="*/ 2061485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55659 w 3771659"/>
                <a:gd name="connsiteY9" fmla="*/ 165468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55659 w 3771659"/>
                <a:gd name="connsiteY9" fmla="*/ 138465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10654 w 3771659"/>
                <a:gd name="connsiteY9" fmla="*/ 147466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10654 w 3771659"/>
                <a:gd name="connsiteY9" fmla="*/ 147466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10654 w 3771659"/>
                <a:gd name="connsiteY9" fmla="*/ 147466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10654 w 3771659"/>
                <a:gd name="connsiteY9" fmla="*/ 1474669 h 2466937"/>
                <a:gd name="connsiteX10" fmla="*/ 0 w 3771659"/>
                <a:gd name="connsiteY10" fmla="*/ 1970045 h 246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1659" h="2466937">
                  <a:moveTo>
                    <a:pt x="0" y="1970045"/>
                  </a:moveTo>
                  <a:cubicBezTo>
                    <a:pt x="1" y="1296303"/>
                    <a:pt x="359439" y="673740"/>
                    <a:pt x="942917" y="336870"/>
                  </a:cubicBezTo>
                  <a:cubicBezTo>
                    <a:pt x="1526395" y="0"/>
                    <a:pt x="2245269" y="1"/>
                    <a:pt x="2828746" y="336873"/>
                  </a:cubicBezTo>
                  <a:cubicBezTo>
                    <a:pt x="3412223" y="673745"/>
                    <a:pt x="3771659" y="1296309"/>
                    <a:pt x="3771657" y="1970051"/>
                  </a:cubicBezTo>
                  <a:cubicBezTo>
                    <a:pt x="3445787" y="2466937"/>
                    <a:pt x="3461004" y="2464780"/>
                    <a:pt x="3461004" y="2464780"/>
                  </a:cubicBezTo>
                  <a:lnTo>
                    <a:pt x="3181167" y="1970047"/>
                  </a:lnTo>
                  <a:cubicBezTo>
                    <a:pt x="3181167" y="1507267"/>
                    <a:pt x="2934277" y="1079641"/>
                    <a:pt x="2533498" y="848251"/>
                  </a:cubicBezTo>
                  <a:cubicBezTo>
                    <a:pt x="2132719" y="616861"/>
                    <a:pt x="1638939" y="616861"/>
                    <a:pt x="1238160" y="848252"/>
                  </a:cubicBezTo>
                  <a:cubicBezTo>
                    <a:pt x="837381" y="1079642"/>
                    <a:pt x="590491" y="1507269"/>
                    <a:pt x="590492" y="1970049"/>
                  </a:cubicBezTo>
                  <a:cubicBezTo>
                    <a:pt x="307201" y="1476335"/>
                    <a:pt x="310654" y="1474669"/>
                    <a:pt x="310654" y="1474669"/>
                  </a:cubicBezTo>
                  <a:lnTo>
                    <a:pt x="0" y="197004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126" eaLnBrk="1" fontAlgn="auto" latinLnBrk="1" hangingPunct="1">
                <a:lnSpc>
                  <a:spcPct val="100000"/>
                </a:lnSpc>
                <a:spcBef>
                  <a:spcPts val="0"/>
                </a:spcBef>
                <a:spcAft>
                  <a:spcPts val="0"/>
                </a:spcAft>
                <a:buClrTx/>
                <a:buSzTx/>
                <a:buFontTx/>
                <a:buNone/>
                <a:tabLst/>
                <a:defRPr/>
              </a:pPr>
              <a:endParaRPr kumimoji="0" lang="ko-KR" altLang="en-US" sz="1799" b="0" i="0" u="none" strike="noStrike" kern="0" cap="none" spc="0" normalizeH="0" baseline="0" noProof="0" dirty="0">
                <a:ln>
                  <a:noFill/>
                </a:ln>
                <a:solidFill>
                  <a:prstClr val="white"/>
                </a:solidFill>
                <a:effectLst/>
                <a:uLnTx/>
                <a:uFillTx/>
                <a:latin typeface="Arial" pitchFamily="34" charset="0"/>
                <a:ea typeface="맑은 고딕" panose="020B0503020000020004" pitchFamily="34" charset="-127"/>
                <a:cs typeface="Arial" pitchFamily="34" charset="0"/>
              </a:endParaRPr>
            </a:p>
          </p:txBody>
        </p:sp>
        <p:sp>
          <p:nvSpPr>
            <p:cNvPr id="21" name="자유형 6">
              <a:extLst>
                <a:ext uri="{FF2B5EF4-FFF2-40B4-BE49-F238E27FC236}">
                  <a16:creationId xmlns:a16="http://schemas.microsoft.com/office/drawing/2014/main" id="{8C6F8169-D581-4FEB-86A1-EED094F5CA08}"/>
                </a:ext>
              </a:extLst>
            </p:cNvPr>
            <p:cNvSpPr/>
            <p:nvPr/>
          </p:nvSpPr>
          <p:spPr>
            <a:xfrm rot="10800000">
              <a:off x="2686171" y="3392332"/>
              <a:ext cx="3771659" cy="2466937"/>
            </a:xfrm>
            <a:custGeom>
              <a:avLst/>
              <a:gdLst>
                <a:gd name="connsiteX0" fmla="*/ 0 w 3771658"/>
                <a:gd name="connsiteY0" fmla="*/ 1885827 h 3771658"/>
                <a:gd name="connsiteX1" fmla="*/ 942917 w 3771658"/>
                <a:gd name="connsiteY1" fmla="*/ 252652 h 3771658"/>
                <a:gd name="connsiteX2" fmla="*/ 2828746 w 3771658"/>
                <a:gd name="connsiteY2" fmla="*/ 252655 h 3771658"/>
                <a:gd name="connsiteX3" fmla="*/ 3771657 w 3771658"/>
                <a:gd name="connsiteY3" fmla="*/ 1885833 h 3771658"/>
                <a:gd name="connsiteX4" fmla="*/ 3181167 w 3771658"/>
                <a:gd name="connsiteY4" fmla="*/ 1885829 h 3771658"/>
                <a:gd name="connsiteX5" fmla="*/ 2533498 w 3771658"/>
                <a:gd name="connsiteY5" fmla="*/ 764033 h 3771658"/>
                <a:gd name="connsiteX6" fmla="*/ 1238160 w 3771658"/>
                <a:gd name="connsiteY6" fmla="*/ 764034 h 3771658"/>
                <a:gd name="connsiteX7" fmla="*/ 590492 w 3771658"/>
                <a:gd name="connsiteY7" fmla="*/ 1885831 h 3771658"/>
                <a:gd name="connsiteX8" fmla="*/ 0 w 3771658"/>
                <a:gd name="connsiteY8" fmla="*/ 1885827 h 3771658"/>
                <a:gd name="connsiteX0" fmla="*/ 3181167 w 3771659"/>
                <a:gd name="connsiteY0" fmla="*/ 1970047 h 2061487"/>
                <a:gd name="connsiteX1" fmla="*/ 2533498 w 3771659"/>
                <a:gd name="connsiteY1" fmla="*/ 848251 h 2061487"/>
                <a:gd name="connsiteX2" fmla="*/ 1238160 w 3771659"/>
                <a:gd name="connsiteY2" fmla="*/ 848252 h 2061487"/>
                <a:gd name="connsiteX3" fmla="*/ 590492 w 3771659"/>
                <a:gd name="connsiteY3" fmla="*/ 1970049 h 2061487"/>
                <a:gd name="connsiteX4" fmla="*/ 0 w 3771659"/>
                <a:gd name="connsiteY4" fmla="*/ 1970045 h 2061487"/>
                <a:gd name="connsiteX5" fmla="*/ 942917 w 3771659"/>
                <a:gd name="connsiteY5" fmla="*/ 336870 h 2061487"/>
                <a:gd name="connsiteX6" fmla="*/ 2828746 w 3771659"/>
                <a:gd name="connsiteY6" fmla="*/ 336873 h 2061487"/>
                <a:gd name="connsiteX7" fmla="*/ 3771657 w 3771659"/>
                <a:gd name="connsiteY7" fmla="*/ 1970051 h 2061487"/>
                <a:gd name="connsiteX8" fmla="*/ 3272607 w 3771659"/>
                <a:gd name="connsiteY8" fmla="*/ 2061487 h 2061487"/>
                <a:gd name="connsiteX0" fmla="*/ 3181167 w 3771659"/>
                <a:gd name="connsiteY0" fmla="*/ 1970047 h 2464780"/>
                <a:gd name="connsiteX1" fmla="*/ 2533498 w 3771659"/>
                <a:gd name="connsiteY1" fmla="*/ 848251 h 2464780"/>
                <a:gd name="connsiteX2" fmla="*/ 1238160 w 3771659"/>
                <a:gd name="connsiteY2" fmla="*/ 848252 h 2464780"/>
                <a:gd name="connsiteX3" fmla="*/ 590492 w 3771659"/>
                <a:gd name="connsiteY3" fmla="*/ 1970049 h 2464780"/>
                <a:gd name="connsiteX4" fmla="*/ 0 w 3771659"/>
                <a:gd name="connsiteY4" fmla="*/ 1970045 h 2464780"/>
                <a:gd name="connsiteX5" fmla="*/ 942917 w 3771659"/>
                <a:gd name="connsiteY5" fmla="*/ 336870 h 2464780"/>
                <a:gd name="connsiteX6" fmla="*/ 2828746 w 3771659"/>
                <a:gd name="connsiteY6" fmla="*/ 336873 h 2464780"/>
                <a:gd name="connsiteX7" fmla="*/ 3771657 w 3771659"/>
                <a:gd name="connsiteY7" fmla="*/ 1970051 h 2464780"/>
                <a:gd name="connsiteX8" fmla="*/ 3461004 w 3771659"/>
                <a:gd name="connsiteY8" fmla="*/ 2464780 h 2464780"/>
                <a:gd name="connsiteX0" fmla="*/ 3181167 w 3771659"/>
                <a:gd name="connsiteY0" fmla="*/ 1970047 h 2466937"/>
                <a:gd name="connsiteX1" fmla="*/ 2533498 w 3771659"/>
                <a:gd name="connsiteY1" fmla="*/ 848251 h 2466937"/>
                <a:gd name="connsiteX2" fmla="*/ 1238160 w 3771659"/>
                <a:gd name="connsiteY2" fmla="*/ 848252 h 2466937"/>
                <a:gd name="connsiteX3" fmla="*/ 590492 w 3771659"/>
                <a:gd name="connsiteY3" fmla="*/ 1970049 h 2466937"/>
                <a:gd name="connsiteX4" fmla="*/ 0 w 3771659"/>
                <a:gd name="connsiteY4" fmla="*/ 1970045 h 2466937"/>
                <a:gd name="connsiteX5" fmla="*/ 942917 w 3771659"/>
                <a:gd name="connsiteY5" fmla="*/ 336870 h 2466937"/>
                <a:gd name="connsiteX6" fmla="*/ 2828746 w 3771659"/>
                <a:gd name="connsiteY6" fmla="*/ 336873 h 2466937"/>
                <a:gd name="connsiteX7" fmla="*/ 3771657 w 3771659"/>
                <a:gd name="connsiteY7" fmla="*/ 1970051 h 2466937"/>
                <a:gd name="connsiteX8" fmla="*/ 3461004 w 3771659"/>
                <a:gd name="connsiteY8" fmla="*/ 2464780 h 2466937"/>
                <a:gd name="connsiteX0" fmla="*/ 3181167 w 3771659"/>
                <a:gd name="connsiteY0" fmla="*/ 1970047 h 2466937"/>
                <a:gd name="connsiteX1" fmla="*/ 2533498 w 3771659"/>
                <a:gd name="connsiteY1" fmla="*/ 848251 h 2466937"/>
                <a:gd name="connsiteX2" fmla="*/ 1238160 w 3771659"/>
                <a:gd name="connsiteY2" fmla="*/ 848252 h 2466937"/>
                <a:gd name="connsiteX3" fmla="*/ 590492 w 3771659"/>
                <a:gd name="connsiteY3" fmla="*/ 1970049 h 2466937"/>
                <a:gd name="connsiteX4" fmla="*/ 0 w 3771659"/>
                <a:gd name="connsiteY4" fmla="*/ 1970045 h 2466937"/>
                <a:gd name="connsiteX5" fmla="*/ 942917 w 3771659"/>
                <a:gd name="connsiteY5" fmla="*/ 336870 h 2466937"/>
                <a:gd name="connsiteX6" fmla="*/ 2828746 w 3771659"/>
                <a:gd name="connsiteY6" fmla="*/ 336873 h 2466937"/>
                <a:gd name="connsiteX7" fmla="*/ 3771657 w 3771659"/>
                <a:gd name="connsiteY7" fmla="*/ 1970051 h 2466937"/>
                <a:gd name="connsiteX8" fmla="*/ 3461004 w 3771659"/>
                <a:gd name="connsiteY8" fmla="*/ 2464780 h 2466937"/>
                <a:gd name="connsiteX9" fmla="*/ 3181167 w 3771659"/>
                <a:gd name="connsiteY9" fmla="*/ 1970047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91440 w 3771659"/>
                <a:gd name="connsiteY9" fmla="*/ 2061485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55659 w 3771659"/>
                <a:gd name="connsiteY9" fmla="*/ 165468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55659 w 3771659"/>
                <a:gd name="connsiteY9" fmla="*/ 138465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10654 w 3771659"/>
                <a:gd name="connsiteY9" fmla="*/ 147466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10654 w 3771659"/>
                <a:gd name="connsiteY9" fmla="*/ 147466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10654 w 3771659"/>
                <a:gd name="connsiteY9" fmla="*/ 1474669 h 2466937"/>
                <a:gd name="connsiteX0" fmla="*/ 0 w 3771659"/>
                <a:gd name="connsiteY0" fmla="*/ 1970045 h 2466937"/>
                <a:gd name="connsiteX1" fmla="*/ 942917 w 3771659"/>
                <a:gd name="connsiteY1" fmla="*/ 336870 h 2466937"/>
                <a:gd name="connsiteX2" fmla="*/ 2828746 w 3771659"/>
                <a:gd name="connsiteY2" fmla="*/ 336873 h 2466937"/>
                <a:gd name="connsiteX3" fmla="*/ 3771657 w 3771659"/>
                <a:gd name="connsiteY3" fmla="*/ 1970051 h 2466937"/>
                <a:gd name="connsiteX4" fmla="*/ 3461004 w 3771659"/>
                <a:gd name="connsiteY4" fmla="*/ 2464780 h 2466937"/>
                <a:gd name="connsiteX5" fmla="*/ 3181167 w 3771659"/>
                <a:gd name="connsiteY5" fmla="*/ 1970047 h 2466937"/>
                <a:gd name="connsiteX6" fmla="*/ 2533498 w 3771659"/>
                <a:gd name="connsiteY6" fmla="*/ 848251 h 2466937"/>
                <a:gd name="connsiteX7" fmla="*/ 1238160 w 3771659"/>
                <a:gd name="connsiteY7" fmla="*/ 848252 h 2466937"/>
                <a:gd name="connsiteX8" fmla="*/ 590492 w 3771659"/>
                <a:gd name="connsiteY8" fmla="*/ 1970049 h 2466937"/>
                <a:gd name="connsiteX9" fmla="*/ 310654 w 3771659"/>
                <a:gd name="connsiteY9" fmla="*/ 1474669 h 2466937"/>
                <a:gd name="connsiteX10" fmla="*/ 0 w 3771659"/>
                <a:gd name="connsiteY10" fmla="*/ 1970045 h 246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1659" h="2466937">
                  <a:moveTo>
                    <a:pt x="0" y="1970045"/>
                  </a:moveTo>
                  <a:cubicBezTo>
                    <a:pt x="1" y="1296303"/>
                    <a:pt x="359439" y="673740"/>
                    <a:pt x="942917" y="336870"/>
                  </a:cubicBezTo>
                  <a:cubicBezTo>
                    <a:pt x="1526395" y="0"/>
                    <a:pt x="2245269" y="1"/>
                    <a:pt x="2828746" y="336873"/>
                  </a:cubicBezTo>
                  <a:cubicBezTo>
                    <a:pt x="3412223" y="673745"/>
                    <a:pt x="3771659" y="1296309"/>
                    <a:pt x="3771657" y="1970051"/>
                  </a:cubicBezTo>
                  <a:cubicBezTo>
                    <a:pt x="3445787" y="2466937"/>
                    <a:pt x="3461004" y="2464780"/>
                    <a:pt x="3461004" y="2464780"/>
                  </a:cubicBezTo>
                  <a:lnTo>
                    <a:pt x="3181167" y="1970047"/>
                  </a:lnTo>
                  <a:cubicBezTo>
                    <a:pt x="3181167" y="1507267"/>
                    <a:pt x="2934277" y="1079641"/>
                    <a:pt x="2533498" y="848251"/>
                  </a:cubicBezTo>
                  <a:cubicBezTo>
                    <a:pt x="2132719" y="616861"/>
                    <a:pt x="1638939" y="616861"/>
                    <a:pt x="1238160" y="848252"/>
                  </a:cubicBezTo>
                  <a:cubicBezTo>
                    <a:pt x="837381" y="1079642"/>
                    <a:pt x="590491" y="1507269"/>
                    <a:pt x="590492" y="1970049"/>
                  </a:cubicBezTo>
                  <a:cubicBezTo>
                    <a:pt x="307201" y="1476335"/>
                    <a:pt x="310654" y="1474669"/>
                    <a:pt x="310654" y="1474669"/>
                  </a:cubicBezTo>
                  <a:lnTo>
                    <a:pt x="0" y="1970045"/>
                  </a:lnTo>
                  <a:close/>
                </a:path>
              </a:pathLst>
            </a:custGeom>
            <a:gradFill>
              <a:gsLst>
                <a:gs pos="0">
                  <a:sysClr val="window" lastClr="FFFFFF">
                    <a:lumMod val="50000"/>
                  </a:sysClr>
                </a:gs>
                <a:gs pos="80000">
                  <a:sysClr val="window" lastClr="FFFFFF">
                    <a:lumMod val="75000"/>
                  </a:sysClr>
                </a:gs>
                <a:gs pos="100000">
                  <a:sysClr val="window" lastClr="FFFFFF">
                    <a:lumMod val="85000"/>
                  </a:sysClr>
                </a:gs>
              </a:gsLst>
              <a:lin ang="16200000" scaled="0"/>
            </a:gradFill>
            <a:ln w="12700" cap="flat" cmpd="sng" algn="ctr">
              <a:solidFill>
                <a:sysClr val="window" lastClr="FFFFFF"/>
              </a:solidFill>
              <a:prstDash val="solid"/>
            </a:ln>
            <a:effectLst/>
            <a:sp3d extrusionH="88900" prstMaterial="matte"/>
          </p:spPr>
        </p:sp>
      </p:grpSp>
    </p:spTree>
    <p:extLst>
      <p:ext uri="{BB962C8B-B14F-4D97-AF65-F5344CB8AC3E}">
        <p14:creationId xmlns:p14="http://schemas.microsoft.com/office/powerpoint/2010/main" val="27411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CAC59A2-FE2C-4FE7-8902-BB04FD1689EC}"/>
              </a:ext>
            </a:extLst>
          </p:cNvPr>
          <p:cNvSpPr>
            <a:spLocks noGrp="1"/>
          </p:cNvSpPr>
          <p:nvPr>
            <p:ph type="sldNum" sz="quarter" idx="12"/>
          </p:nvPr>
        </p:nvSpPr>
        <p:spPr/>
        <p:txBody>
          <a:bodyPr/>
          <a:lstStyle/>
          <a:p>
            <a:fld id="{00BDBE27-B6D1-DF40-883D-53A86A8A49AB}" type="slidenum">
              <a:rPr lang="fr-FR" smtClean="0"/>
              <a:t>6</a:t>
            </a:fld>
            <a:endParaRPr lang="fr-FR"/>
          </a:p>
        </p:txBody>
      </p:sp>
      <p:sp>
        <p:nvSpPr>
          <p:cNvPr id="5" name="Titre 4">
            <a:extLst>
              <a:ext uri="{FF2B5EF4-FFF2-40B4-BE49-F238E27FC236}">
                <a16:creationId xmlns:a16="http://schemas.microsoft.com/office/drawing/2014/main" id="{3FCE114B-051F-4C5E-893B-15671992012B}"/>
              </a:ext>
            </a:extLst>
          </p:cNvPr>
          <p:cNvSpPr>
            <a:spLocks noGrp="1"/>
          </p:cNvSpPr>
          <p:nvPr>
            <p:ph type="title"/>
          </p:nvPr>
        </p:nvSpPr>
        <p:spPr>
          <a:xfrm>
            <a:off x="0" y="271485"/>
            <a:ext cx="12195175" cy="720000"/>
          </a:xfrm>
        </p:spPr>
        <p:txBody>
          <a:bodyPr>
            <a:normAutofit/>
          </a:bodyPr>
          <a:lstStyle/>
          <a:p>
            <a:pPr algn="ctr"/>
            <a:r>
              <a:rPr lang="en-GB" dirty="0"/>
              <a:t>Capital Structure</a:t>
            </a:r>
          </a:p>
        </p:txBody>
      </p:sp>
      <p:grpSp>
        <p:nvGrpSpPr>
          <p:cNvPr id="7" name="Groupe 6">
            <a:extLst>
              <a:ext uri="{FF2B5EF4-FFF2-40B4-BE49-F238E27FC236}">
                <a16:creationId xmlns:a16="http://schemas.microsoft.com/office/drawing/2014/main" id="{D6EE6476-E094-4662-BF0F-FF2D64928E9A}"/>
              </a:ext>
            </a:extLst>
          </p:cNvPr>
          <p:cNvGrpSpPr/>
          <p:nvPr/>
        </p:nvGrpSpPr>
        <p:grpSpPr>
          <a:xfrm>
            <a:off x="8487643" y="1413570"/>
            <a:ext cx="3010544" cy="1918896"/>
            <a:chOff x="8216531" y="1296217"/>
            <a:chExt cx="3010544" cy="1918896"/>
          </a:xfrm>
        </p:grpSpPr>
        <p:sp>
          <p:nvSpPr>
            <p:cNvPr id="13" name="Rectangle 12">
              <a:extLst>
                <a:ext uri="{FF2B5EF4-FFF2-40B4-BE49-F238E27FC236}">
                  <a16:creationId xmlns:a16="http://schemas.microsoft.com/office/drawing/2014/main" id="{8B56D8D2-419D-4C9C-B62F-E70AE66E0A0F}"/>
                </a:ext>
              </a:extLst>
            </p:cNvPr>
            <p:cNvSpPr/>
            <p:nvPr/>
          </p:nvSpPr>
          <p:spPr>
            <a:xfrm>
              <a:off x="8273889" y="2459113"/>
              <a:ext cx="2895828"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accent6">
                      <a:lumMod val="50000"/>
                    </a:schemeClr>
                  </a:solidFill>
                  <a:latin typeface="Neo Sans Std Light" panose="020B0304030504040204" pitchFamily="34" charset="0"/>
                </a:rPr>
                <a:t>A leading Islamic insurance company in Tunisia</a:t>
              </a:r>
            </a:p>
          </p:txBody>
        </p:sp>
        <p:pic>
          <p:nvPicPr>
            <p:cNvPr id="23" name="Image 22" descr="Image associée">
              <a:extLst>
                <a:ext uri="{FF2B5EF4-FFF2-40B4-BE49-F238E27FC236}">
                  <a16:creationId xmlns:a16="http://schemas.microsoft.com/office/drawing/2014/main" id="{3783B4B5-1304-49F0-9D16-1BB0064C5516}"/>
                </a:ext>
              </a:extLst>
            </p:cNvPr>
            <p:cNvPicPr>
              <a:picLocks noChangeAspect="1"/>
            </p:cNvPicPr>
            <p:nvPr/>
          </p:nvPicPr>
          <p:blipFill rotWithShape="1">
            <a:blip r:embed="rId2" cstate="print">
              <a:clrChange>
                <a:clrFrom>
                  <a:srgbClr val="FEFFF9"/>
                </a:clrFrom>
                <a:clrTo>
                  <a:srgbClr val="FEFFF9">
                    <a:alpha val="0"/>
                  </a:srgbClr>
                </a:clrTo>
              </a:clrChange>
              <a:extLst>
                <a:ext uri="{28A0092B-C50C-407E-A947-70E740481C1C}">
                  <a14:useLocalDpi xmlns:a14="http://schemas.microsoft.com/office/drawing/2010/main" val="0"/>
                </a:ext>
              </a:extLst>
            </a:blip>
            <a:srcRect/>
            <a:stretch/>
          </p:blipFill>
          <p:spPr bwMode="auto">
            <a:xfrm>
              <a:off x="8216531" y="1296217"/>
              <a:ext cx="3010544" cy="936000"/>
            </a:xfrm>
            <a:prstGeom prst="rect">
              <a:avLst/>
            </a:prstGeom>
          </p:spPr>
        </p:pic>
      </p:grpSp>
      <p:grpSp>
        <p:nvGrpSpPr>
          <p:cNvPr id="6" name="Groupe 5">
            <a:extLst>
              <a:ext uri="{FF2B5EF4-FFF2-40B4-BE49-F238E27FC236}">
                <a16:creationId xmlns:a16="http://schemas.microsoft.com/office/drawing/2014/main" id="{FE4DB361-88E5-4B3E-90E9-5AB3AC21FF65}"/>
              </a:ext>
            </a:extLst>
          </p:cNvPr>
          <p:cNvGrpSpPr/>
          <p:nvPr/>
        </p:nvGrpSpPr>
        <p:grpSpPr>
          <a:xfrm>
            <a:off x="7681763" y="3918237"/>
            <a:ext cx="3571469" cy="1954708"/>
            <a:chOff x="7692107" y="3749218"/>
            <a:chExt cx="3571469" cy="1954708"/>
          </a:xfrm>
        </p:grpSpPr>
        <p:sp>
          <p:nvSpPr>
            <p:cNvPr id="14" name="Rectangle 13">
              <a:extLst>
                <a:ext uri="{FF2B5EF4-FFF2-40B4-BE49-F238E27FC236}">
                  <a16:creationId xmlns:a16="http://schemas.microsoft.com/office/drawing/2014/main" id="{FBD09C14-0C22-41A0-ACF3-15DFC7A3442F}"/>
                </a:ext>
              </a:extLst>
            </p:cNvPr>
            <p:cNvSpPr/>
            <p:nvPr/>
          </p:nvSpPr>
          <p:spPr>
            <a:xfrm>
              <a:off x="8356814" y="4947926"/>
              <a:ext cx="2242054"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accent6">
                      <a:lumMod val="50000"/>
                    </a:schemeClr>
                  </a:solidFill>
                  <a:latin typeface="Neo Sans Std Light" panose="020B0304030504040204" pitchFamily="34" charset="0"/>
                </a:rPr>
                <a:t>The state investment fund</a:t>
              </a:r>
            </a:p>
          </p:txBody>
        </p:sp>
        <p:pic>
          <p:nvPicPr>
            <p:cNvPr id="24" name="Picture 2" descr="Résultat de recherche d'images pour &quot;CDC Tunisie&quot;">
              <a:extLst>
                <a:ext uri="{FF2B5EF4-FFF2-40B4-BE49-F238E27FC236}">
                  <a16:creationId xmlns:a16="http://schemas.microsoft.com/office/drawing/2014/main" id="{B5E632E1-B11E-4114-81AA-CE1EB9E6243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92107" y="3749218"/>
              <a:ext cx="3571469" cy="1095733"/>
            </a:xfrm>
            <a:prstGeom prst="rect">
              <a:avLst/>
            </a:prstGeom>
            <a:extLst>
              <a:ext uri="{909E8E84-426E-40DD-AFC4-6F175D3DCCD1}">
                <a14:hiddenFill xmlns:a14="http://schemas.microsoft.com/office/drawing/2010/main">
                  <a:solidFill>
                    <a:srgbClr val="FFFFFF"/>
                  </a:solidFill>
                </a14:hiddenFill>
              </a:ext>
            </a:extLst>
          </p:spPr>
        </p:pic>
      </p:grpSp>
      <p:grpSp>
        <p:nvGrpSpPr>
          <p:cNvPr id="8" name="Groupe 7">
            <a:extLst>
              <a:ext uri="{FF2B5EF4-FFF2-40B4-BE49-F238E27FC236}">
                <a16:creationId xmlns:a16="http://schemas.microsoft.com/office/drawing/2014/main" id="{8AF60364-40B7-4511-8393-1E7629DBD54F}"/>
              </a:ext>
            </a:extLst>
          </p:cNvPr>
          <p:cNvGrpSpPr/>
          <p:nvPr/>
        </p:nvGrpSpPr>
        <p:grpSpPr>
          <a:xfrm>
            <a:off x="5616907" y="1463476"/>
            <a:ext cx="2626888" cy="1868990"/>
            <a:chOff x="5642504" y="1411595"/>
            <a:chExt cx="2626888" cy="1868990"/>
          </a:xfrm>
        </p:grpSpPr>
        <p:sp>
          <p:nvSpPr>
            <p:cNvPr id="15" name="Rectangle 14">
              <a:extLst>
                <a:ext uri="{FF2B5EF4-FFF2-40B4-BE49-F238E27FC236}">
                  <a16:creationId xmlns:a16="http://schemas.microsoft.com/office/drawing/2014/main" id="{19792385-17C6-4EA3-A0C7-9D86ADD897D4}"/>
                </a:ext>
              </a:extLst>
            </p:cNvPr>
            <p:cNvSpPr/>
            <p:nvPr/>
          </p:nvSpPr>
          <p:spPr>
            <a:xfrm>
              <a:off x="5642504" y="2524585"/>
              <a:ext cx="2626888"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accent6">
                      <a:lumMod val="50000"/>
                    </a:schemeClr>
                  </a:solidFill>
                  <a:latin typeface="Neo Sans Std Light" panose="020B0304030504040204" pitchFamily="34" charset="0"/>
                </a:rPr>
                <a:t>A Specialized Microfinance Fund </a:t>
              </a:r>
            </a:p>
          </p:txBody>
        </p:sp>
        <p:pic>
          <p:nvPicPr>
            <p:cNvPr id="25" name="Picture 4" descr="Résultat de recherche d'images pour &quot;fond de jaida&quot;">
              <a:extLst>
                <a:ext uri="{FF2B5EF4-FFF2-40B4-BE49-F238E27FC236}">
                  <a16:creationId xmlns:a16="http://schemas.microsoft.com/office/drawing/2014/main" id="{E079BFBA-AA30-403F-B216-0A15F9AD9A3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787060" y="1411595"/>
              <a:ext cx="2337776" cy="1102222"/>
            </a:xfrm>
            <a:prstGeom prst="rect">
              <a:avLst/>
            </a:prstGeom>
            <a:extLst>
              <a:ext uri="{909E8E84-426E-40DD-AFC4-6F175D3DCCD1}">
                <a14:hiddenFill xmlns:a14="http://schemas.microsoft.com/office/drawing/2010/main">
                  <a:solidFill>
                    <a:srgbClr val="FFFFFF"/>
                  </a:solidFill>
                </a14:hiddenFill>
              </a:ext>
            </a:extLst>
          </p:spPr>
        </p:pic>
      </p:grpSp>
      <p:grpSp>
        <p:nvGrpSpPr>
          <p:cNvPr id="4" name="Groupe 3">
            <a:extLst>
              <a:ext uri="{FF2B5EF4-FFF2-40B4-BE49-F238E27FC236}">
                <a16:creationId xmlns:a16="http://schemas.microsoft.com/office/drawing/2014/main" id="{97118DD6-F4C8-434F-B119-56DCF0341E87}"/>
              </a:ext>
            </a:extLst>
          </p:cNvPr>
          <p:cNvGrpSpPr/>
          <p:nvPr/>
        </p:nvGrpSpPr>
        <p:grpSpPr>
          <a:xfrm>
            <a:off x="4099539" y="3744342"/>
            <a:ext cx="3132000" cy="2128603"/>
            <a:chOff x="4608419" y="3708129"/>
            <a:chExt cx="3132000" cy="2128603"/>
          </a:xfrm>
        </p:grpSpPr>
        <p:sp>
          <p:nvSpPr>
            <p:cNvPr id="16" name="Rectangle 15">
              <a:extLst>
                <a:ext uri="{FF2B5EF4-FFF2-40B4-BE49-F238E27FC236}">
                  <a16:creationId xmlns:a16="http://schemas.microsoft.com/office/drawing/2014/main" id="{4B75995D-BD61-4356-814C-FCF40AE33F9F}"/>
                </a:ext>
              </a:extLst>
            </p:cNvPr>
            <p:cNvSpPr/>
            <p:nvPr/>
          </p:nvSpPr>
          <p:spPr>
            <a:xfrm>
              <a:off x="4608419" y="5080732"/>
              <a:ext cx="3132000"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a:solidFill>
                    <a:schemeClr val="accent6">
                      <a:lumMod val="50000"/>
                    </a:schemeClr>
                  </a:solidFill>
                  <a:latin typeface="Neo Sans Std Light" panose="020B0304030504040204" pitchFamily="34" charset="0"/>
                </a:rPr>
                <a:t>Délice</a:t>
              </a:r>
              <a:r>
                <a:rPr lang="en-GB" sz="1800" b="1" dirty="0">
                  <a:solidFill>
                    <a:schemeClr val="accent6">
                      <a:lumMod val="50000"/>
                    </a:schemeClr>
                  </a:solidFill>
                  <a:latin typeface="Neo Sans Std Light" panose="020B0304030504040204" pitchFamily="34" charset="0"/>
                </a:rPr>
                <a:t> Holding: a leading company in the dairy industry</a:t>
              </a:r>
            </a:p>
          </p:txBody>
        </p:sp>
        <p:pic>
          <p:nvPicPr>
            <p:cNvPr id="26" name="Image 25" descr="Résultat de recherche d'images pour &quot;délice&quot;">
              <a:extLst>
                <a:ext uri="{FF2B5EF4-FFF2-40B4-BE49-F238E27FC236}">
                  <a16:creationId xmlns:a16="http://schemas.microsoft.com/office/drawing/2014/main" id="{2AAE3EAB-3ABB-40EA-A29D-B6C47DE575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26" t="-1484" r="-1013" b="1419"/>
            <a:stretch/>
          </p:blipFill>
          <p:spPr bwMode="auto">
            <a:xfrm>
              <a:off x="5068325" y="3708129"/>
              <a:ext cx="2010894" cy="1141226"/>
            </a:xfrm>
            <a:prstGeom prst="rect">
              <a:avLst/>
            </a:prstGeom>
          </p:spPr>
        </p:pic>
      </p:grpSp>
      <p:grpSp>
        <p:nvGrpSpPr>
          <p:cNvPr id="10" name="Groupe 9">
            <a:extLst>
              <a:ext uri="{FF2B5EF4-FFF2-40B4-BE49-F238E27FC236}">
                <a16:creationId xmlns:a16="http://schemas.microsoft.com/office/drawing/2014/main" id="{E0A7DA2F-EE31-4811-A149-1596F7614579}"/>
              </a:ext>
            </a:extLst>
          </p:cNvPr>
          <p:cNvGrpSpPr/>
          <p:nvPr/>
        </p:nvGrpSpPr>
        <p:grpSpPr>
          <a:xfrm>
            <a:off x="768995" y="1125538"/>
            <a:ext cx="2180108" cy="2206928"/>
            <a:chOff x="987512" y="1349722"/>
            <a:chExt cx="2180108" cy="2206928"/>
          </a:xfrm>
        </p:grpSpPr>
        <p:sp>
          <p:nvSpPr>
            <p:cNvPr id="27" name="Rectangle 26">
              <a:extLst>
                <a:ext uri="{FF2B5EF4-FFF2-40B4-BE49-F238E27FC236}">
                  <a16:creationId xmlns:a16="http://schemas.microsoft.com/office/drawing/2014/main" id="{3A0E362E-A26B-4CD8-A35A-3FB61E14DA9F}"/>
                </a:ext>
              </a:extLst>
            </p:cNvPr>
            <p:cNvSpPr/>
            <p:nvPr/>
          </p:nvSpPr>
          <p:spPr>
            <a:xfrm>
              <a:off x="987512" y="2836650"/>
              <a:ext cx="2180108"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accent6">
                      <a:lumMod val="50000"/>
                    </a:schemeClr>
                  </a:solidFill>
                  <a:latin typeface="Neo Sans Std Light" panose="020B0304030504040204" pitchFamily="34" charset="0"/>
                </a:rPr>
                <a:t>A leading Islamic bank in Tunisia</a:t>
              </a:r>
            </a:p>
          </p:txBody>
        </p:sp>
        <p:pic>
          <p:nvPicPr>
            <p:cNvPr id="30" name="Image 29" descr="Résultat de recherche d'images pour &quot;banque zitouna&quot;">
              <a:extLst>
                <a:ext uri="{FF2B5EF4-FFF2-40B4-BE49-F238E27FC236}">
                  <a16:creationId xmlns:a16="http://schemas.microsoft.com/office/drawing/2014/main" id="{73883B8B-3A3E-47A2-ACEC-CA7F98FD341D}"/>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537565" y="1349722"/>
              <a:ext cx="1190309" cy="1486928"/>
            </a:xfrm>
            <a:prstGeom prst="rect">
              <a:avLst/>
            </a:prstGeom>
          </p:spPr>
        </p:pic>
      </p:grpSp>
      <p:grpSp>
        <p:nvGrpSpPr>
          <p:cNvPr id="9" name="Groupe 8">
            <a:extLst>
              <a:ext uri="{FF2B5EF4-FFF2-40B4-BE49-F238E27FC236}">
                <a16:creationId xmlns:a16="http://schemas.microsoft.com/office/drawing/2014/main" id="{4DF3AE31-9ADC-48F6-8047-B74F034C75F9}"/>
              </a:ext>
            </a:extLst>
          </p:cNvPr>
          <p:cNvGrpSpPr/>
          <p:nvPr/>
        </p:nvGrpSpPr>
        <p:grpSpPr>
          <a:xfrm>
            <a:off x="3192951" y="1197423"/>
            <a:ext cx="2180108" cy="2135043"/>
            <a:chOff x="3167620" y="1350505"/>
            <a:chExt cx="2180108" cy="2135043"/>
          </a:xfrm>
        </p:grpSpPr>
        <p:sp>
          <p:nvSpPr>
            <p:cNvPr id="28" name="Rectangle 27">
              <a:extLst>
                <a:ext uri="{FF2B5EF4-FFF2-40B4-BE49-F238E27FC236}">
                  <a16:creationId xmlns:a16="http://schemas.microsoft.com/office/drawing/2014/main" id="{B14A3846-E558-479D-A013-8102D024764E}"/>
                </a:ext>
              </a:extLst>
            </p:cNvPr>
            <p:cNvSpPr/>
            <p:nvPr/>
          </p:nvSpPr>
          <p:spPr>
            <a:xfrm>
              <a:off x="3167620" y="2765548"/>
              <a:ext cx="2180108"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accent6">
                      <a:lumMod val="50000"/>
                    </a:schemeClr>
                  </a:solidFill>
                  <a:latin typeface="Neo Sans Std Light" panose="020B0304030504040204" pitchFamily="34" charset="0"/>
                </a:rPr>
                <a:t>Islamic Development Bank</a:t>
              </a:r>
            </a:p>
          </p:txBody>
        </p:sp>
        <p:pic>
          <p:nvPicPr>
            <p:cNvPr id="31" name="Image 30" descr="Résultat de recherche d'images pour &quot;banque islamique de développement&quot;">
              <a:extLst>
                <a:ext uri="{FF2B5EF4-FFF2-40B4-BE49-F238E27FC236}">
                  <a16:creationId xmlns:a16="http://schemas.microsoft.com/office/drawing/2014/main" id="{CB876C23-8719-42B7-A1D9-F8E5C5AC410F}"/>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507796" y="1350505"/>
              <a:ext cx="1499757" cy="1406026"/>
            </a:xfrm>
            <a:prstGeom prst="rect">
              <a:avLst/>
            </a:prstGeom>
          </p:spPr>
        </p:pic>
      </p:grpSp>
      <p:grpSp>
        <p:nvGrpSpPr>
          <p:cNvPr id="3" name="Groupe 2">
            <a:extLst>
              <a:ext uri="{FF2B5EF4-FFF2-40B4-BE49-F238E27FC236}">
                <a16:creationId xmlns:a16="http://schemas.microsoft.com/office/drawing/2014/main" id="{52C1FA45-4B4D-4DBE-BE9B-1BCBE2A49026}"/>
              </a:ext>
            </a:extLst>
          </p:cNvPr>
          <p:cNvGrpSpPr/>
          <p:nvPr/>
        </p:nvGrpSpPr>
        <p:grpSpPr>
          <a:xfrm>
            <a:off x="733315" y="3709685"/>
            <a:ext cx="2916000" cy="2163260"/>
            <a:chOff x="1214079" y="3709685"/>
            <a:chExt cx="2916000" cy="2163260"/>
          </a:xfrm>
        </p:grpSpPr>
        <p:sp>
          <p:nvSpPr>
            <p:cNvPr id="29" name="Rectangle 28">
              <a:extLst>
                <a:ext uri="{FF2B5EF4-FFF2-40B4-BE49-F238E27FC236}">
                  <a16:creationId xmlns:a16="http://schemas.microsoft.com/office/drawing/2014/main" id="{AEAB4FD1-7FBE-4B50-8290-E23B08F9BA6F}"/>
                </a:ext>
              </a:extLst>
            </p:cNvPr>
            <p:cNvSpPr/>
            <p:nvPr/>
          </p:nvSpPr>
          <p:spPr>
            <a:xfrm>
              <a:off x="1214079" y="5152945"/>
              <a:ext cx="2916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accent6">
                      <a:lumMod val="50000"/>
                    </a:schemeClr>
                  </a:solidFill>
                  <a:latin typeface="Neo Sans Std Light" panose="020B0304030504040204" pitchFamily="34" charset="0"/>
                </a:rPr>
                <a:t>POULINA Holding: a leading company in Tunisia</a:t>
              </a:r>
            </a:p>
          </p:txBody>
        </p:sp>
        <p:pic>
          <p:nvPicPr>
            <p:cNvPr id="32" name="Image 31" descr="Résultat de recherche d'images pour &quot;poulina&quot;">
              <a:extLst>
                <a:ext uri="{FF2B5EF4-FFF2-40B4-BE49-F238E27FC236}">
                  <a16:creationId xmlns:a16="http://schemas.microsoft.com/office/drawing/2014/main" id="{1CD75AF0-6BDF-47EA-BF07-081739D1116F}"/>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719472" y="3709685"/>
              <a:ext cx="1905215" cy="1371651"/>
            </a:xfrm>
            <a:prstGeom prst="rect">
              <a:avLst/>
            </a:prstGeom>
          </p:spPr>
        </p:pic>
      </p:grpSp>
    </p:spTree>
    <p:extLst>
      <p:ext uri="{BB962C8B-B14F-4D97-AF65-F5344CB8AC3E}">
        <p14:creationId xmlns:p14="http://schemas.microsoft.com/office/powerpoint/2010/main" val="39318878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DE9DD28-C744-4D7A-A8A3-C6B9DE8DDFF7}"/>
              </a:ext>
            </a:extLst>
          </p:cNvPr>
          <p:cNvSpPr>
            <a:spLocks noGrp="1"/>
          </p:cNvSpPr>
          <p:nvPr>
            <p:ph type="sldNum" sz="quarter" idx="12"/>
          </p:nvPr>
        </p:nvSpPr>
        <p:spPr/>
        <p:txBody>
          <a:bodyPr/>
          <a:lstStyle/>
          <a:p>
            <a:fld id="{00BDBE27-B6D1-DF40-883D-53A86A8A49AB}" type="slidenum">
              <a:rPr lang="fr-FR" smtClean="0"/>
              <a:t>7</a:t>
            </a:fld>
            <a:endParaRPr lang="fr-FR"/>
          </a:p>
        </p:txBody>
      </p:sp>
      <p:sp>
        <p:nvSpPr>
          <p:cNvPr id="3" name="Titre 2">
            <a:extLst>
              <a:ext uri="{FF2B5EF4-FFF2-40B4-BE49-F238E27FC236}">
                <a16:creationId xmlns:a16="http://schemas.microsoft.com/office/drawing/2014/main" id="{F348F238-7A24-4842-8EC0-575CB3509478}"/>
              </a:ext>
            </a:extLst>
          </p:cNvPr>
          <p:cNvSpPr>
            <a:spLocks noGrp="1"/>
          </p:cNvSpPr>
          <p:nvPr>
            <p:ph type="title"/>
          </p:nvPr>
        </p:nvSpPr>
        <p:spPr>
          <a:xfrm>
            <a:off x="0" y="261938"/>
            <a:ext cx="12195175" cy="720000"/>
          </a:xfrm>
        </p:spPr>
        <p:txBody>
          <a:bodyPr/>
          <a:lstStyle/>
          <a:p>
            <a:pPr algn="ctr"/>
            <a:r>
              <a:rPr lang="en-GB" dirty="0"/>
              <a:t>Partnerships and Networking</a:t>
            </a:r>
          </a:p>
        </p:txBody>
      </p:sp>
      <p:sp>
        <p:nvSpPr>
          <p:cNvPr id="8" name="Rectangle 7">
            <a:extLst>
              <a:ext uri="{FF2B5EF4-FFF2-40B4-BE49-F238E27FC236}">
                <a16:creationId xmlns:a16="http://schemas.microsoft.com/office/drawing/2014/main" id="{910047CA-00DC-4114-8CA3-6C76EFC44308}"/>
              </a:ext>
            </a:extLst>
          </p:cNvPr>
          <p:cNvSpPr/>
          <p:nvPr/>
        </p:nvSpPr>
        <p:spPr>
          <a:xfrm>
            <a:off x="1057275" y="1701602"/>
            <a:ext cx="3132000" cy="15843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latin typeface="Neo Sans Std Light" panose="020B0304030504040204" pitchFamily="34" charset="0"/>
              </a:rPr>
              <a:t>Institutional partnerships</a:t>
            </a:r>
          </a:p>
        </p:txBody>
      </p:sp>
      <p:sp>
        <p:nvSpPr>
          <p:cNvPr id="9" name="Rectangle 8">
            <a:extLst>
              <a:ext uri="{FF2B5EF4-FFF2-40B4-BE49-F238E27FC236}">
                <a16:creationId xmlns:a16="http://schemas.microsoft.com/office/drawing/2014/main" id="{64A3E20A-395A-4EFF-8BB2-3C5F6C3BAE55}"/>
              </a:ext>
            </a:extLst>
          </p:cNvPr>
          <p:cNvSpPr/>
          <p:nvPr/>
        </p:nvSpPr>
        <p:spPr>
          <a:xfrm>
            <a:off x="4531275" y="1701602"/>
            <a:ext cx="3132000" cy="15843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latin typeface="Neo Sans Std Light" panose="020B0304030504040204" pitchFamily="34" charset="0"/>
              </a:rPr>
              <a:t>Partnerships with some </a:t>
            </a:r>
            <a:r>
              <a:rPr lang="en-GB" sz="2800" b="1" dirty="0">
                <a:solidFill>
                  <a:schemeClr val="accent6">
                    <a:lumMod val="50000"/>
                  </a:schemeClr>
                </a:solidFill>
                <a:latin typeface="Neo Sans Std" panose="020B0504030504040204" pitchFamily="34" charset="0"/>
              </a:rPr>
              <a:t>key</a:t>
            </a:r>
            <a:r>
              <a:rPr lang="en-GB" dirty="0">
                <a:solidFill>
                  <a:schemeClr val="accent6">
                    <a:lumMod val="50000"/>
                  </a:schemeClr>
                </a:solidFill>
                <a:latin typeface="Neo Sans Std Light" panose="020B0304030504040204" pitchFamily="34" charset="0"/>
              </a:rPr>
              <a:t> players in the civil society and public sector</a:t>
            </a:r>
          </a:p>
        </p:txBody>
      </p:sp>
      <p:sp>
        <p:nvSpPr>
          <p:cNvPr id="10" name="Rectangle 9">
            <a:extLst>
              <a:ext uri="{FF2B5EF4-FFF2-40B4-BE49-F238E27FC236}">
                <a16:creationId xmlns:a16="http://schemas.microsoft.com/office/drawing/2014/main" id="{791AC314-9A7E-45BC-91A6-0062669AA013}"/>
              </a:ext>
            </a:extLst>
          </p:cNvPr>
          <p:cNvSpPr/>
          <p:nvPr/>
        </p:nvSpPr>
        <p:spPr>
          <a:xfrm>
            <a:off x="8005275" y="1701602"/>
            <a:ext cx="3132000" cy="15843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latin typeface="Neo Sans Std Light" panose="020B0304030504040204" pitchFamily="34" charset="0"/>
              </a:rPr>
              <a:t>Advocacy and Training on Economic Empowerment and social finance</a:t>
            </a:r>
          </a:p>
        </p:txBody>
      </p:sp>
      <p:sp>
        <p:nvSpPr>
          <p:cNvPr id="11" name="Rectangle 10">
            <a:extLst>
              <a:ext uri="{FF2B5EF4-FFF2-40B4-BE49-F238E27FC236}">
                <a16:creationId xmlns:a16="http://schemas.microsoft.com/office/drawing/2014/main" id="{1B9169A7-E2B6-46DA-A3E0-FB98D541371F}"/>
              </a:ext>
            </a:extLst>
          </p:cNvPr>
          <p:cNvSpPr/>
          <p:nvPr/>
        </p:nvSpPr>
        <p:spPr>
          <a:xfrm>
            <a:off x="7259748" y="4438042"/>
            <a:ext cx="1800000" cy="1224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solidFill>
                  <a:schemeClr val="accent6">
                    <a:lumMod val="50000"/>
                  </a:schemeClr>
                </a:solidFill>
                <a:latin typeface="Neo Sans Std Light" panose="020B0304030504040204" pitchFamily="34" charset="0"/>
              </a:rPr>
              <a:t>Public sector</a:t>
            </a:r>
            <a:endParaRPr lang="en-GB" dirty="0">
              <a:solidFill>
                <a:schemeClr val="accent6">
                  <a:lumMod val="50000"/>
                </a:schemeClr>
              </a:solidFill>
              <a:latin typeface="Neo Sans Std Light" panose="020B0304030504040204" pitchFamily="34" charset="0"/>
            </a:endParaRPr>
          </a:p>
        </p:txBody>
      </p:sp>
      <p:sp>
        <p:nvSpPr>
          <p:cNvPr id="12" name="Rectangle 11">
            <a:extLst>
              <a:ext uri="{FF2B5EF4-FFF2-40B4-BE49-F238E27FC236}">
                <a16:creationId xmlns:a16="http://schemas.microsoft.com/office/drawing/2014/main" id="{8437CF8E-DAB1-4556-B6EF-BEE0B8B2C5E3}"/>
              </a:ext>
            </a:extLst>
          </p:cNvPr>
          <p:cNvSpPr/>
          <p:nvPr/>
        </p:nvSpPr>
        <p:spPr>
          <a:xfrm>
            <a:off x="3124766" y="4438042"/>
            <a:ext cx="1800000" cy="1224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solidFill>
                  <a:schemeClr val="accent6">
                    <a:lumMod val="50000"/>
                  </a:schemeClr>
                </a:solidFill>
                <a:latin typeface="Neo Sans Std Light" panose="020B0304030504040204" pitchFamily="34" charset="0"/>
              </a:rPr>
              <a:t>NGOs</a:t>
            </a:r>
            <a:endParaRPr lang="en-GB" dirty="0">
              <a:solidFill>
                <a:schemeClr val="accent6">
                  <a:lumMod val="50000"/>
                </a:schemeClr>
              </a:solidFill>
              <a:latin typeface="Neo Sans Std Light" panose="020B0304030504040204" pitchFamily="34" charset="0"/>
            </a:endParaRPr>
          </a:p>
        </p:txBody>
      </p:sp>
      <p:sp>
        <p:nvSpPr>
          <p:cNvPr id="13" name="Rectangle 12">
            <a:extLst>
              <a:ext uri="{FF2B5EF4-FFF2-40B4-BE49-F238E27FC236}">
                <a16:creationId xmlns:a16="http://schemas.microsoft.com/office/drawing/2014/main" id="{6D9C94FE-9598-401C-A764-DC5788B81922}"/>
              </a:ext>
            </a:extLst>
          </p:cNvPr>
          <p:cNvSpPr/>
          <p:nvPr/>
        </p:nvSpPr>
        <p:spPr>
          <a:xfrm>
            <a:off x="1057275" y="4438042"/>
            <a:ext cx="1800000" cy="1224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accent6">
                    <a:lumMod val="50000"/>
                  </a:schemeClr>
                </a:solidFill>
                <a:latin typeface="Neo Sans Std Light" panose="020B0304030504040204" pitchFamily="34" charset="0"/>
              </a:rPr>
              <a:t>Associations</a:t>
            </a:r>
          </a:p>
        </p:txBody>
      </p:sp>
      <p:sp>
        <p:nvSpPr>
          <p:cNvPr id="15" name="Rectangle 14">
            <a:extLst>
              <a:ext uri="{FF2B5EF4-FFF2-40B4-BE49-F238E27FC236}">
                <a16:creationId xmlns:a16="http://schemas.microsoft.com/office/drawing/2014/main" id="{9C8979E1-640A-4E3D-ADA2-3461890BA0C7}"/>
              </a:ext>
            </a:extLst>
          </p:cNvPr>
          <p:cNvSpPr/>
          <p:nvPr/>
        </p:nvSpPr>
        <p:spPr>
          <a:xfrm>
            <a:off x="5192257" y="4438042"/>
            <a:ext cx="1800000" cy="1224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solidFill>
                  <a:schemeClr val="accent6">
                    <a:lumMod val="50000"/>
                  </a:schemeClr>
                </a:solidFill>
                <a:latin typeface="Neo Sans Std Light" panose="020B0304030504040204" pitchFamily="34" charset="0"/>
              </a:rPr>
              <a:t>Research institutions</a:t>
            </a:r>
            <a:endParaRPr lang="en-GB" dirty="0">
              <a:solidFill>
                <a:schemeClr val="accent6">
                  <a:lumMod val="50000"/>
                </a:schemeClr>
              </a:solidFill>
              <a:latin typeface="Neo Sans Std Light" panose="020B0304030504040204" pitchFamily="34" charset="0"/>
            </a:endParaRPr>
          </a:p>
        </p:txBody>
      </p:sp>
      <p:sp>
        <p:nvSpPr>
          <p:cNvPr id="17" name="Rectangle 16">
            <a:extLst>
              <a:ext uri="{FF2B5EF4-FFF2-40B4-BE49-F238E27FC236}">
                <a16:creationId xmlns:a16="http://schemas.microsoft.com/office/drawing/2014/main" id="{BA6ED154-A07D-496B-BC1A-66CF50B3B680}"/>
              </a:ext>
            </a:extLst>
          </p:cNvPr>
          <p:cNvSpPr/>
          <p:nvPr/>
        </p:nvSpPr>
        <p:spPr>
          <a:xfrm>
            <a:off x="9327239" y="4438042"/>
            <a:ext cx="1800000" cy="1224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accent6">
                    <a:lumMod val="50000"/>
                  </a:schemeClr>
                </a:solidFill>
                <a:latin typeface="Neo Sans Std Light" panose="020B0304030504040204" pitchFamily="34" charset="0"/>
              </a:rPr>
              <a:t>Business centres</a:t>
            </a:r>
          </a:p>
        </p:txBody>
      </p:sp>
      <p:sp>
        <p:nvSpPr>
          <p:cNvPr id="18" name="Rectangle 17">
            <a:extLst>
              <a:ext uri="{FF2B5EF4-FFF2-40B4-BE49-F238E27FC236}">
                <a16:creationId xmlns:a16="http://schemas.microsoft.com/office/drawing/2014/main" id="{563EDD10-7E4B-4D17-803F-23226A116921}"/>
              </a:ext>
            </a:extLst>
          </p:cNvPr>
          <p:cNvSpPr/>
          <p:nvPr/>
        </p:nvSpPr>
        <p:spPr>
          <a:xfrm>
            <a:off x="1057275" y="3555972"/>
            <a:ext cx="10080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Neo Sans Std Light" panose="020B0304030504040204" pitchFamily="34" charset="0"/>
              </a:rPr>
              <a:t>A variety of profiles</a:t>
            </a:r>
          </a:p>
        </p:txBody>
      </p:sp>
    </p:spTree>
    <p:extLst>
      <p:ext uri="{BB962C8B-B14F-4D97-AF65-F5344CB8AC3E}">
        <p14:creationId xmlns:p14="http://schemas.microsoft.com/office/powerpoint/2010/main" val="39422438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A233618-D645-4FA6-B6E4-5776AEB8D8EF}"/>
              </a:ext>
            </a:extLst>
          </p:cNvPr>
          <p:cNvSpPr>
            <a:spLocks noGrp="1"/>
          </p:cNvSpPr>
          <p:nvPr>
            <p:ph type="sldNum" sz="quarter" idx="12"/>
          </p:nvPr>
        </p:nvSpPr>
        <p:spPr/>
        <p:txBody>
          <a:bodyPr/>
          <a:lstStyle/>
          <a:p>
            <a:pPr marL="0" marR="0" lvl="0" indent="0" algn="r" defTabSz="1088703" rtl="0" eaLnBrk="1" fontAlgn="auto" latinLnBrk="0" hangingPunct="1">
              <a:lnSpc>
                <a:spcPct val="100000"/>
              </a:lnSpc>
              <a:spcBef>
                <a:spcPts val="0"/>
              </a:spcBef>
              <a:spcAft>
                <a:spcPts val="0"/>
              </a:spcAft>
              <a:buClrTx/>
              <a:buSzTx/>
              <a:buFontTx/>
              <a:buNone/>
              <a:tabLst/>
              <a:defRPr/>
            </a:pPr>
            <a:fld id="{00BDBE27-B6D1-DF40-883D-53A86A8A49A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088703"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갈매기형 수장 94">
            <a:extLst>
              <a:ext uri="{FF2B5EF4-FFF2-40B4-BE49-F238E27FC236}">
                <a16:creationId xmlns:a16="http://schemas.microsoft.com/office/drawing/2014/main" id="{B94652B7-54FF-4A60-9DB5-46F99C313CD3}"/>
              </a:ext>
            </a:extLst>
          </p:cNvPr>
          <p:cNvSpPr/>
          <p:nvPr/>
        </p:nvSpPr>
        <p:spPr>
          <a:xfrm>
            <a:off x="4398420" y="3495065"/>
            <a:ext cx="160694" cy="321387"/>
          </a:xfrm>
          <a:prstGeom prst="chevr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5" name="갈매기형 수장 96">
            <a:extLst>
              <a:ext uri="{FF2B5EF4-FFF2-40B4-BE49-F238E27FC236}">
                <a16:creationId xmlns:a16="http://schemas.microsoft.com/office/drawing/2014/main" id="{E3D3CDEA-BA76-413B-9E48-AEA95258F987}"/>
              </a:ext>
            </a:extLst>
          </p:cNvPr>
          <p:cNvSpPr/>
          <p:nvPr/>
        </p:nvSpPr>
        <p:spPr>
          <a:xfrm>
            <a:off x="4232469" y="3495065"/>
            <a:ext cx="160694" cy="321387"/>
          </a:xfrm>
          <a:prstGeom prst="chevr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6" name="갈매기형 수장 97">
            <a:extLst>
              <a:ext uri="{FF2B5EF4-FFF2-40B4-BE49-F238E27FC236}">
                <a16:creationId xmlns:a16="http://schemas.microsoft.com/office/drawing/2014/main" id="{FF18F0EF-EE4C-49C0-93B5-E5E07EC5BE3F}"/>
              </a:ext>
            </a:extLst>
          </p:cNvPr>
          <p:cNvSpPr/>
          <p:nvPr/>
        </p:nvSpPr>
        <p:spPr>
          <a:xfrm rot="10800000">
            <a:off x="7593637" y="3495065"/>
            <a:ext cx="160694" cy="321387"/>
          </a:xfrm>
          <a:prstGeom prst="chevr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7" name="갈매기형 수장 98">
            <a:extLst>
              <a:ext uri="{FF2B5EF4-FFF2-40B4-BE49-F238E27FC236}">
                <a16:creationId xmlns:a16="http://schemas.microsoft.com/office/drawing/2014/main" id="{75783270-7D64-41B1-A23F-2D3D6E166A57}"/>
              </a:ext>
            </a:extLst>
          </p:cNvPr>
          <p:cNvSpPr/>
          <p:nvPr/>
        </p:nvSpPr>
        <p:spPr>
          <a:xfrm rot="10800000">
            <a:off x="7730003" y="3495065"/>
            <a:ext cx="160694" cy="321387"/>
          </a:xfrm>
          <a:prstGeom prst="chevr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1" name="모서리가 둥근 직사각형 83">
            <a:extLst>
              <a:ext uri="{FF2B5EF4-FFF2-40B4-BE49-F238E27FC236}">
                <a16:creationId xmlns:a16="http://schemas.microsoft.com/office/drawing/2014/main" id="{71A5C7E9-0E8F-4B9C-BF16-3BAAAE842F08}"/>
              </a:ext>
            </a:extLst>
          </p:cNvPr>
          <p:cNvSpPr/>
          <p:nvPr/>
        </p:nvSpPr>
        <p:spPr>
          <a:xfrm>
            <a:off x="1324320" y="2015292"/>
            <a:ext cx="2613027" cy="2983692"/>
          </a:xfrm>
          <a:prstGeom prst="roundRect">
            <a:avLst>
              <a:gd name="adj" fmla="val 8851"/>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90500" h="381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2" name="모서리가 둥근 직사각형 85">
            <a:extLst>
              <a:ext uri="{FF2B5EF4-FFF2-40B4-BE49-F238E27FC236}">
                <a16:creationId xmlns:a16="http://schemas.microsoft.com/office/drawing/2014/main" id="{B254AF8E-951F-4D5A-9C71-DF1F8AF910F0}"/>
              </a:ext>
            </a:extLst>
          </p:cNvPr>
          <p:cNvSpPr/>
          <p:nvPr/>
        </p:nvSpPr>
        <p:spPr>
          <a:xfrm>
            <a:off x="1479138" y="1847554"/>
            <a:ext cx="2270734" cy="374952"/>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fr-FR" altLang="ko-KR"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rPr>
              <a:t>NGO</a:t>
            </a:r>
            <a:endParaRPr kumimoji="0" lang="ko-KR" altLang="en-US"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endParaRPr>
          </a:p>
        </p:txBody>
      </p:sp>
      <p:sp>
        <p:nvSpPr>
          <p:cNvPr id="28" name="TextBox 114">
            <a:extLst>
              <a:ext uri="{FF2B5EF4-FFF2-40B4-BE49-F238E27FC236}">
                <a16:creationId xmlns:a16="http://schemas.microsoft.com/office/drawing/2014/main" id="{9B58614C-7E31-460E-B882-C7E60584B752}"/>
              </a:ext>
            </a:extLst>
          </p:cNvPr>
          <p:cNvSpPr txBox="1"/>
          <p:nvPr/>
        </p:nvSpPr>
        <p:spPr>
          <a:xfrm>
            <a:off x="1409437" y="3424250"/>
            <a:ext cx="2400754" cy="923330"/>
          </a:xfrm>
          <a:prstGeom prst="rect">
            <a:avLst/>
          </a:prstGeom>
          <a:noFill/>
        </p:spPr>
        <p:txBody>
          <a:bodyPr wrap="square" rtlCol="0">
            <a:spAutoFit/>
          </a:bodyPr>
          <a:lstStyle/>
          <a:p>
            <a:pPr marL="0" marR="0" lvl="0" indent="0" algn="ctr" defTabSz="1088376"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Establishment of an adequate environment for the EE Concept</a:t>
            </a:r>
            <a:endParaRPr kumimoji="0" lang="fr-FR"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endParaRPr>
          </a:p>
        </p:txBody>
      </p:sp>
      <p:pic>
        <p:nvPicPr>
          <p:cNvPr id="30" name="Picture 2" descr="T4D">
            <a:hlinkClick r:id="rId2"/>
            <a:extLst>
              <a:ext uri="{FF2B5EF4-FFF2-40B4-BE49-F238E27FC236}">
                <a16:creationId xmlns:a16="http://schemas.microsoft.com/office/drawing/2014/main" id="{D402A984-B9E6-4AC2-AF58-BF232B4DF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116" y="2466607"/>
            <a:ext cx="1469397" cy="715256"/>
          </a:xfrm>
          <a:prstGeom prst="rect">
            <a:avLst/>
          </a:prstGeom>
          <a:noFill/>
          <a:extLst>
            <a:ext uri="{909E8E84-426E-40DD-AFC4-6F175D3DCCD1}">
              <a14:hiddenFill xmlns:a14="http://schemas.microsoft.com/office/drawing/2010/main">
                <a:solidFill>
                  <a:srgbClr val="FFFFFF"/>
                </a:solidFill>
              </a14:hiddenFill>
            </a:ext>
          </a:extLst>
        </p:spPr>
      </p:pic>
      <p:sp>
        <p:nvSpPr>
          <p:cNvPr id="23" name="모서리가 둥근 직사각형 86">
            <a:extLst>
              <a:ext uri="{FF2B5EF4-FFF2-40B4-BE49-F238E27FC236}">
                <a16:creationId xmlns:a16="http://schemas.microsoft.com/office/drawing/2014/main" id="{5FE54860-287A-426B-B16F-6F3D9D52E2EC}"/>
              </a:ext>
            </a:extLst>
          </p:cNvPr>
          <p:cNvSpPr/>
          <p:nvPr/>
        </p:nvSpPr>
        <p:spPr>
          <a:xfrm>
            <a:off x="8185819" y="2028343"/>
            <a:ext cx="2613027" cy="2983692"/>
          </a:xfrm>
          <a:prstGeom prst="roundRect">
            <a:avLst>
              <a:gd name="adj" fmla="val 8851"/>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90500" h="381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dirty="0">
              <a:ln>
                <a:noFill/>
              </a:ln>
              <a:solidFill>
                <a:prstClr val="white"/>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29" name="TextBox 116">
            <a:extLst>
              <a:ext uri="{FF2B5EF4-FFF2-40B4-BE49-F238E27FC236}">
                <a16:creationId xmlns:a16="http://schemas.microsoft.com/office/drawing/2014/main" id="{D8BEE9CA-DA4C-44AB-8CDB-04E6F34CB47B}"/>
              </a:ext>
            </a:extLst>
          </p:cNvPr>
          <p:cNvSpPr txBox="1"/>
          <p:nvPr/>
        </p:nvSpPr>
        <p:spPr>
          <a:xfrm>
            <a:off x="8356964" y="3405861"/>
            <a:ext cx="2311282" cy="923330"/>
          </a:xfrm>
          <a:prstGeom prst="rect">
            <a:avLst/>
          </a:prstGeom>
          <a:noFill/>
        </p:spPr>
        <p:txBody>
          <a:bodyPr wrap="square" rtlCol="0">
            <a:spAutoFit/>
          </a:bodyPr>
          <a:lstStyle/>
          <a:p>
            <a:pPr marL="0" marR="0" lvl="0" indent="0" algn="ctr" defTabSz="1088376"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Design of investment projects within the framework of EE</a:t>
            </a:r>
            <a:endParaRPr kumimoji="0" lang="fr-FR"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endParaRPr>
          </a:p>
        </p:txBody>
      </p:sp>
      <p:pic>
        <p:nvPicPr>
          <p:cNvPr id="31" name="Image 30">
            <a:extLst>
              <a:ext uri="{FF2B5EF4-FFF2-40B4-BE49-F238E27FC236}">
                <a16:creationId xmlns:a16="http://schemas.microsoft.com/office/drawing/2014/main" id="{C4E0E790-EA06-46AA-BE54-3C9EED72A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6398" y="2489288"/>
            <a:ext cx="1431865" cy="691540"/>
          </a:xfrm>
          <a:prstGeom prst="rect">
            <a:avLst/>
          </a:prstGeom>
        </p:spPr>
      </p:pic>
      <p:sp>
        <p:nvSpPr>
          <p:cNvPr id="32" name="모서리가 둥근 직사각형 87">
            <a:extLst>
              <a:ext uri="{FF2B5EF4-FFF2-40B4-BE49-F238E27FC236}">
                <a16:creationId xmlns:a16="http://schemas.microsoft.com/office/drawing/2014/main" id="{AF89A1C5-9D84-4106-A674-E3D13368AEB4}"/>
              </a:ext>
            </a:extLst>
          </p:cNvPr>
          <p:cNvSpPr/>
          <p:nvPr/>
        </p:nvSpPr>
        <p:spPr>
          <a:xfrm>
            <a:off x="8356964" y="1847554"/>
            <a:ext cx="2270735" cy="37495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fr-FR" altLang="ko-KR"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rPr>
              <a:t>Consulting </a:t>
            </a:r>
            <a:r>
              <a:rPr kumimoji="0" lang="fr-FR" altLang="ko-KR" sz="1800" b="0" i="0" u="none" strike="noStrike" kern="0" cap="none" spc="0" normalizeH="0" baseline="0" noProof="0" dirty="0" err="1">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rPr>
              <a:t>Company</a:t>
            </a:r>
            <a:endParaRPr kumimoji="0" lang="ko-KR" altLang="en-US"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endParaRPr>
          </a:p>
        </p:txBody>
      </p:sp>
      <p:sp>
        <p:nvSpPr>
          <p:cNvPr id="33" name="모서리가 둥근 직사각형 88">
            <a:extLst>
              <a:ext uri="{FF2B5EF4-FFF2-40B4-BE49-F238E27FC236}">
                <a16:creationId xmlns:a16="http://schemas.microsoft.com/office/drawing/2014/main" id="{4D1A2C28-EF3F-470D-9F99-F2CE2A431140}"/>
              </a:ext>
            </a:extLst>
          </p:cNvPr>
          <p:cNvSpPr/>
          <p:nvPr/>
        </p:nvSpPr>
        <p:spPr>
          <a:xfrm>
            <a:off x="4854235" y="2015292"/>
            <a:ext cx="2444281" cy="2996743"/>
          </a:xfrm>
          <a:prstGeom prst="roundRect">
            <a:avLst>
              <a:gd name="adj" fmla="val 8851"/>
            </a:avLst>
          </a:prstGeom>
          <a:gradFill flip="none" rotWithShape="1">
            <a:gsLst>
              <a:gs pos="0">
                <a:sysClr val="window" lastClr="FFFFFF"/>
              </a:gs>
              <a:gs pos="100000">
                <a:sysClr val="window" lastClr="FFFFFF">
                  <a:lumMod val="85000"/>
                </a:sysClr>
              </a:gs>
              <a:gs pos="100000">
                <a:sysClr val="window" lastClr="FFFFFF"/>
              </a:gs>
            </a:gsLst>
            <a:lin ang="2700000" scaled="1"/>
            <a:tileRect/>
          </a:gradFill>
          <a:ln w="12700" cap="flat" cmpd="sng" algn="ctr">
            <a:solidFill>
              <a:sysClr val="window" lastClr="FFFFFF">
                <a:lumMod val="75000"/>
              </a:sysClr>
            </a:solidFill>
            <a:prstDash val="solid"/>
          </a:ln>
          <a:effectLst/>
          <a:scene3d>
            <a:camera prst="orthographicFront"/>
            <a:lightRig rig="threePt" dir="t"/>
          </a:scene3d>
          <a:sp3d>
            <a:bevelT w="190500" h="38100" prst="coolSlant"/>
          </a:sp3d>
        </p:spPr>
        <p:txBody>
          <a:bodyPr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Calibri" panose="020F0502020204030204" pitchFamily="34" charset="0"/>
            </a:endParaRPr>
          </a:p>
        </p:txBody>
      </p:sp>
      <p:sp>
        <p:nvSpPr>
          <p:cNvPr id="34" name="TextBox 118">
            <a:extLst>
              <a:ext uri="{FF2B5EF4-FFF2-40B4-BE49-F238E27FC236}">
                <a16:creationId xmlns:a16="http://schemas.microsoft.com/office/drawing/2014/main" id="{94383788-D72E-4BEC-B8E3-43FE372E15BF}"/>
              </a:ext>
            </a:extLst>
          </p:cNvPr>
          <p:cNvSpPr txBox="1"/>
          <p:nvPr/>
        </p:nvSpPr>
        <p:spPr>
          <a:xfrm>
            <a:off x="4941924" y="3424250"/>
            <a:ext cx="2356591" cy="646331"/>
          </a:xfrm>
          <a:prstGeom prst="rect">
            <a:avLst/>
          </a:prstGeom>
          <a:noFill/>
        </p:spPr>
        <p:txBody>
          <a:bodyPr wrap="square" rtlCol="0">
            <a:spAutoFit/>
          </a:bodyPr>
          <a:lstStyle/>
          <a:p>
            <a:pPr marL="0" marR="0" lvl="0" indent="0" algn="l" defTabSz="1088376"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err="1">
                <a:ln>
                  <a:noFill/>
                </a:ln>
                <a:solidFill>
                  <a:srgbClr val="70AD47">
                    <a:lumMod val="50000"/>
                  </a:srgbClr>
                </a:solidFill>
                <a:effectLst/>
                <a:uLnTx/>
                <a:uFillTx/>
                <a:latin typeface="Neo Sans Std Light" panose="020B0304030504040204" pitchFamily="34" charset="0"/>
                <a:ea typeface="+mn-ea"/>
                <a:cs typeface="+mn-cs"/>
              </a:rPr>
              <a:t>Funding</a:t>
            </a:r>
            <a:r>
              <a:rPr kumimoji="0" lang="fr-FR" sz="1800" b="0" i="0" u="none" strike="noStrike" kern="0" cap="none" spc="0" normalizeH="0" baseline="0" noProof="0" dirty="0">
                <a:ln>
                  <a:noFill/>
                </a:ln>
                <a:solidFill>
                  <a:srgbClr val="70AD47">
                    <a:lumMod val="50000"/>
                  </a:srgbClr>
                </a:solidFill>
                <a:effectLst/>
                <a:uLnTx/>
                <a:uFillTx/>
                <a:latin typeface="Neo Sans Std Light" panose="020B0304030504040204" pitchFamily="34" charset="0"/>
                <a:ea typeface="+mn-ea"/>
                <a:cs typeface="+mn-cs"/>
              </a:rPr>
              <a:t> and follow-up </a:t>
            </a:r>
          </a:p>
          <a:p>
            <a:pPr marL="0" marR="0" lvl="0" indent="0" algn="ctr" defTabSz="914126" rtl="1" eaLnBrk="1" fontAlgn="auto" latinLnBrk="1"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prstClr val="black"/>
              </a:solidFill>
              <a:effectLst/>
              <a:uLnTx/>
              <a:uFillTx/>
              <a:latin typeface="Neo Sans Std Light" panose="020B0304030504040204" pitchFamily="34" charset="0"/>
              <a:ea typeface="+mn-ea"/>
              <a:cs typeface="Calibri" panose="020F0502020204030204" pitchFamily="34" charset="0"/>
            </a:endParaRPr>
          </a:p>
        </p:txBody>
      </p:sp>
      <p:pic>
        <p:nvPicPr>
          <p:cNvPr id="35" name="Image 34">
            <a:extLst>
              <a:ext uri="{FF2B5EF4-FFF2-40B4-BE49-F238E27FC236}">
                <a16:creationId xmlns:a16="http://schemas.microsoft.com/office/drawing/2014/main" id="{13329B8D-768F-4560-8875-3FD6D6055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3148" y="2493676"/>
            <a:ext cx="1806666" cy="687152"/>
          </a:xfrm>
          <a:prstGeom prst="rect">
            <a:avLst/>
          </a:prstGeom>
        </p:spPr>
      </p:pic>
      <p:sp>
        <p:nvSpPr>
          <p:cNvPr id="36" name="모서리가 둥근 직사각형 89">
            <a:extLst>
              <a:ext uri="{FF2B5EF4-FFF2-40B4-BE49-F238E27FC236}">
                <a16:creationId xmlns:a16="http://schemas.microsoft.com/office/drawing/2014/main" id="{74C1AB92-CF27-498A-9453-D9206C7414F8}"/>
              </a:ext>
            </a:extLst>
          </p:cNvPr>
          <p:cNvSpPr/>
          <p:nvPr/>
        </p:nvSpPr>
        <p:spPr>
          <a:xfrm>
            <a:off x="5045668" y="1847554"/>
            <a:ext cx="2049089" cy="374952"/>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marL="0" marR="0" lvl="0" indent="0" algn="ctr" defTabSz="685594" rtl="0" eaLnBrk="1" fontAlgn="auto" latinLnBrk="1" hangingPunct="1">
              <a:lnSpc>
                <a:spcPct val="100000"/>
              </a:lnSpc>
              <a:spcBef>
                <a:spcPts val="0"/>
              </a:spcBef>
              <a:spcAft>
                <a:spcPts val="0"/>
              </a:spcAft>
              <a:buClrTx/>
              <a:buSzTx/>
              <a:buFontTx/>
              <a:buNone/>
              <a:tabLst/>
              <a:defRPr/>
            </a:pPr>
            <a:r>
              <a:rPr kumimoji="0" lang="fr-FR" altLang="ko-KR"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rPr>
              <a:t>MFI</a:t>
            </a:r>
            <a:endParaRPr kumimoji="0" lang="ko-KR" altLang="en-US" sz="1800" b="0" i="0" u="none" strike="noStrike" kern="0" cap="none" spc="0" normalizeH="0" baseline="0" noProof="0" dirty="0">
              <a:ln>
                <a:noFill/>
              </a:ln>
              <a:solidFill>
                <a:prstClr val="white"/>
              </a:solidFill>
              <a:effectLst/>
              <a:uLnTx/>
              <a:uFillTx/>
              <a:latin typeface="Neo Sans Std" panose="020B0504030504040204" pitchFamily="34" charset="0"/>
              <a:ea typeface="맑은 고딕" panose="020B0503020000020004" pitchFamily="34" charset="-127"/>
              <a:cs typeface="Calibri" panose="020F0502020204030204" pitchFamily="34" charset="0"/>
            </a:endParaRPr>
          </a:p>
        </p:txBody>
      </p:sp>
      <p:sp>
        <p:nvSpPr>
          <p:cNvPr id="5" name="Titre 4">
            <a:extLst>
              <a:ext uri="{FF2B5EF4-FFF2-40B4-BE49-F238E27FC236}">
                <a16:creationId xmlns:a16="http://schemas.microsoft.com/office/drawing/2014/main" id="{98F427CD-496E-4A14-A956-F859509967DF}"/>
              </a:ext>
            </a:extLst>
          </p:cNvPr>
          <p:cNvSpPr>
            <a:spLocks noGrp="1"/>
          </p:cNvSpPr>
          <p:nvPr>
            <p:ph type="title"/>
          </p:nvPr>
        </p:nvSpPr>
        <p:spPr/>
        <p:txBody>
          <a:bodyPr/>
          <a:lstStyle/>
          <a:p>
            <a:pPr algn="ctr"/>
            <a:r>
              <a:rPr lang="fr-FR" dirty="0"/>
              <a:t>How </a:t>
            </a:r>
            <a:r>
              <a:rPr lang="fr-FR" dirty="0" err="1"/>
              <a:t>We</a:t>
            </a:r>
            <a:r>
              <a:rPr lang="fr-FR" dirty="0"/>
              <a:t> </a:t>
            </a:r>
            <a:r>
              <a:rPr lang="fr-FR" dirty="0" err="1"/>
              <a:t>Operate</a:t>
            </a:r>
            <a:endParaRPr lang="fr-FR" dirty="0"/>
          </a:p>
        </p:txBody>
      </p:sp>
    </p:spTree>
    <p:extLst>
      <p:ext uri="{BB962C8B-B14F-4D97-AF65-F5344CB8AC3E}">
        <p14:creationId xmlns:p14="http://schemas.microsoft.com/office/powerpoint/2010/main" val="772930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4DBC999-5297-4BC5-B14A-CFA31B5C0D01}"/>
              </a:ext>
            </a:extLst>
          </p:cNvPr>
          <p:cNvSpPr>
            <a:spLocks noGrp="1"/>
          </p:cNvSpPr>
          <p:nvPr>
            <p:ph type="sldNum" sz="quarter" idx="12"/>
          </p:nvPr>
        </p:nvSpPr>
        <p:spPr/>
        <p:txBody>
          <a:bodyPr/>
          <a:lstStyle/>
          <a:p>
            <a:fld id="{00BDBE27-B6D1-DF40-883D-53A86A8A49AB}" type="slidenum">
              <a:rPr lang="fr-FR" smtClean="0"/>
              <a:t>9</a:t>
            </a:fld>
            <a:endParaRPr lang="fr-FR"/>
          </a:p>
        </p:txBody>
      </p:sp>
      <p:sp>
        <p:nvSpPr>
          <p:cNvPr id="3" name="Titre 2">
            <a:extLst>
              <a:ext uri="{FF2B5EF4-FFF2-40B4-BE49-F238E27FC236}">
                <a16:creationId xmlns:a16="http://schemas.microsoft.com/office/drawing/2014/main" id="{E047F6F5-E4EB-4B63-87DE-60A12B7DCDBE}"/>
              </a:ext>
            </a:extLst>
          </p:cNvPr>
          <p:cNvSpPr>
            <a:spLocks noGrp="1"/>
          </p:cNvSpPr>
          <p:nvPr>
            <p:ph type="title"/>
          </p:nvPr>
        </p:nvSpPr>
        <p:spPr>
          <a:xfrm>
            <a:off x="1535121" y="247619"/>
            <a:ext cx="8351815" cy="720000"/>
          </a:xfrm>
        </p:spPr>
        <p:txBody>
          <a:bodyPr>
            <a:normAutofit/>
          </a:bodyPr>
          <a:lstStyle/>
          <a:p>
            <a:pPr algn="ctr"/>
            <a:r>
              <a:rPr lang="fr-FR" dirty="0"/>
              <a:t>Strategic Goals by 2020</a:t>
            </a:r>
          </a:p>
        </p:txBody>
      </p:sp>
      <p:grpSp>
        <p:nvGrpSpPr>
          <p:cNvPr id="14" name="그룹 60">
            <a:extLst>
              <a:ext uri="{FF2B5EF4-FFF2-40B4-BE49-F238E27FC236}">
                <a16:creationId xmlns:a16="http://schemas.microsoft.com/office/drawing/2014/main" id="{2937B688-3C9E-4660-9DB0-F3AFE361B540}"/>
              </a:ext>
            </a:extLst>
          </p:cNvPr>
          <p:cNvGrpSpPr/>
          <p:nvPr/>
        </p:nvGrpSpPr>
        <p:grpSpPr>
          <a:xfrm>
            <a:off x="1867812" y="1053530"/>
            <a:ext cx="1273016" cy="1243396"/>
            <a:chOff x="5075123" y="3457302"/>
            <a:chExt cx="2481953" cy="2249809"/>
          </a:xfrm>
        </p:grpSpPr>
        <p:sp>
          <p:nvSpPr>
            <p:cNvPr id="15" name="타원 171">
              <a:extLst>
                <a:ext uri="{FF2B5EF4-FFF2-40B4-BE49-F238E27FC236}">
                  <a16:creationId xmlns:a16="http://schemas.microsoft.com/office/drawing/2014/main" id="{06ACB32E-0974-4E91-8E23-DCE6CD727069}"/>
                </a:ext>
              </a:extLst>
            </p:cNvPr>
            <p:cNvSpPr/>
            <p:nvPr/>
          </p:nvSpPr>
          <p:spPr>
            <a:xfrm>
              <a:off x="5159815" y="3457302"/>
              <a:ext cx="2249809" cy="224980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16" name="Oval 26">
              <a:extLst>
                <a:ext uri="{FF2B5EF4-FFF2-40B4-BE49-F238E27FC236}">
                  <a16:creationId xmlns:a16="http://schemas.microsoft.com/office/drawing/2014/main" id="{CA0DE27E-E8FA-46F9-9E85-F8BD1507CC9A}"/>
                </a:ext>
              </a:extLst>
            </p:cNvPr>
            <p:cNvSpPr>
              <a:spLocks noChangeAspect="1" noChangeArrowheads="1"/>
            </p:cNvSpPr>
            <p:nvPr/>
          </p:nvSpPr>
          <p:spPr bwMode="auto">
            <a:xfrm rot="18900000">
              <a:off x="5075123" y="3760891"/>
              <a:ext cx="1550533" cy="83147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17" name="Oval 28">
              <a:extLst>
                <a:ext uri="{FF2B5EF4-FFF2-40B4-BE49-F238E27FC236}">
                  <a16:creationId xmlns:a16="http://schemas.microsoft.com/office/drawing/2014/main" id="{129158F3-CB71-45C5-962F-1802B9C52C1D}"/>
                </a:ext>
              </a:extLst>
            </p:cNvPr>
            <p:cNvSpPr>
              <a:spLocks noChangeArrowheads="1"/>
            </p:cNvSpPr>
            <p:nvPr/>
          </p:nvSpPr>
          <p:spPr bwMode="auto">
            <a:xfrm flipH="1">
              <a:off x="5386741" y="3670248"/>
              <a:ext cx="713227" cy="63927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18" name="자유형 174">
              <a:extLst>
                <a:ext uri="{FF2B5EF4-FFF2-40B4-BE49-F238E27FC236}">
                  <a16:creationId xmlns:a16="http://schemas.microsoft.com/office/drawing/2014/main" id="{90693FB3-F1B3-4B6A-8A59-FB1E092F3FFC}"/>
                </a:ext>
              </a:extLst>
            </p:cNvPr>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19" name="자유형 175">
              <a:extLst>
                <a:ext uri="{FF2B5EF4-FFF2-40B4-BE49-F238E27FC236}">
                  <a16:creationId xmlns:a16="http://schemas.microsoft.com/office/drawing/2014/main" id="{B43D8A27-F905-43E0-8B06-92676615EE3D}"/>
                </a:ext>
              </a:extLst>
            </p:cNvPr>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20" name="Oval 26">
              <a:extLst>
                <a:ext uri="{FF2B5EF4-FFF2-40B4-BE49-F238E27FC236}">
                  <a16:creationId xmlns:a16="http://schemas.microsoft.com/office/drawing/2014/main" id="{AB2B4B46-6ADF-48C8-86CD-9BB1252D6D3C}"/>
                </a:ext>
              </a:extLst>
            </p:cNvPr>
            <p:cNvSpPr>
              <a:spLocks noChangeAspect="1" noChangeArrowheads="1"/>
            </p:cNvSpPr>
            <p:nvPr/>
          </p:nvSpPr>
          <p:spPr bwMode="auto">
            <a:xfrm rot="8100000">
              <a:off x="6006543" y="4665226"/>
              <a:ext cx="1550533" cy="83147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grpSp>
      <p:sp>
        <p:nvSpPr>
          <p:cNvPr id="21" name="TextBox 56">
            <a:extLst>
              <a:ext uri="{FF2B5EF4-FFF2-40B4-BE49-F238E27FC236}">
                <a16:creationId xmlns:a16="http://schemas.microsoft.com/office/drawing/2014/main" id="{19101702-8C11-458D-A946-F273E07A0508}"/>
              </a:ext>
            </a:extLst>
          </p:cNvPr>
          <p:cNvSpPr txBox="1"/>
          <p:nvPr/>
        </p:nvSpPr>
        <p:spPr>
          <a:xfrm>
            <a:off x="1750543" y="1320743"/>
            <a:ext cx="1486336" cy="707886"/>
          </a:xfrm>
          <a:prstGeom prst="rect">
            <a:avLst/>
          </a:prstGeom>
          <a:noFill/>
        </p:spPr>
        <p:txBody>
          <a:bodyPr wrap="square" rtlCol="0">
            <a:spAutoFit/>
          </a:bodyPr>
          <a:lstStyle/>
          <a:p>
            <a:pPr algn="ctr">
              <a:defRPr/>
            </a:pPr>
            <a:r>
              <a:rPr lang="fr-FR" sz="2000" b="1" dirty="0">
                <a:solidFill>
                  <a:prstClr val="white"/>
                </a:solidFill>
                <a:cs typeface="Calibri" panose="020F0502020204030204" pitchFamily="34" charset="0"/>
              </a:rPr>
              <a:t>Line of Finance</a:t>
            </a:r>
            <a:endParaRPr lang="ko-KR" altLang="en-US" sz="2000" b="1" dirty="0">
              <a:solidFill>
                <a:prstClr val="white"/>
              </a:solidFill>
              <a:cs typeface="Calibri" panose="020F0502020204030204" pitchFamily="34" charset="0"/>
            </a:endParaRPr>
          </a:p>
        </p:txBody>
      </p:sp>
      <p:sp>
        <p:nvSpPr>
          <p:cNvPr id="22" name="Rectangle 21">
            <a:extLst>
              <a:ext uri="{FF2B5EF4-FFF2-40B4-BE49-F238E27FC236}">
                <a16:creationId xmlns:a16="http://schemas.microsoft.com/office/drawing/2014/main" id="{B831AE27-6EA5-4F30-8794-DEA47F0AB4F0}"/>
              </a:ext>
            </a:extLst>
          </p:cNvPr>
          <p:cNvSpPr/>
          <p:nvPr/>
        </p:nvSpPr>
        <p:spPr>
          <a:xfrm>
            <a:off x="3122749" y="1424920"/>
            <a:ext cx="3131435" cy="400110"/>
          </a:xfrm>
          <a:prstGeom prst="rect">
            <a:avLst/>
          </a:prstGeom>
        </p:spPr>
        <p:txBody>
          <a:bodyPr wrap="none">
            <a:spAutoFit/>
          </a:bodyPr>
          <a:lstStyle/>
          <a:p>
            <a:pPr algn="l">
              <a:spcBef>
                <a:spcPct val="20000"/>
              </a:spcBef>
              <a:defRPr/>
            </a:pPr>
            <a:r>
              <a:rPr lang="en-US" sz="2000" b="1" dirty="0">
                <a:solidFill>
                  <a:prstClr val="black"/>
                </a:solidFill>
                <a:cs typeface="Calibri" panose="020F0502020204030204" pitchFamily="34" charset="0"/>
              </a:rPr>
              <a:t>400 M TND over the 5 years</a:t>
            </a:r>
          </a:p>
        </p:txBody>
      </p:sp>
      <p:grpSp>
        <p:nvGrpSpPr>
          <p:cNvPr id="23" name="그룹 60">
            <a:extLst>
              <a:ext uri="{FF2B5EF4-FFF2-40B4-BE49-F238E27FC236}">
                <a16:creationId xmlns:a16="http://schemas.microsoft.com/office/drawing/2014/main" id="{8FA7294C-ECA0-446D-B11F-EBB40B7354A0}"/>
              </a:ext>
            </a:extLst>
          </p:cNvPr>
          <p:cNvGrpSpPr/>
          <p:nvPr/>
        </p:nvGrpSpPr>
        <p:grpSpPr>
          <a:xfrm>
            <a:off x="1883908" y="2478497"/>
            <a:ext cx="1273016" cy="1243396"/>
            <a:chOff x="5075123" y="3457302"/>
            <a:chExt cx="2481953" cy="2249809"/>
          </a:xfrm>
        </p:grpSpPr>
        <p:sp>
          <p:nvSpPr>
            <p:cNvPr id="24" name="타원 171">
              <a:extLst>
                <a:ext uri="{FF2B5EF4-FFF2-40B4-BE49-F238E27FC236}">
                  <a16:creationId xmlns:a16="http://schemas.microsoft.com/office/drawing/2014/main" id="{3B55E3A6-6815-4E67-8E23-0EB0255EF795}"/>
                </a:ext>
              </a:extLst>
            </p:cNvPr>
            <p:cNvSpPr/>
            <p:nvPr/>
          </p:nvSpPr>
          <p:spPr>
            <a:xfrm>
              <a:off x="5159815" y="3457302"/>
              <a:ext cx="2249809" cy="224980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25" name="Oval 26">
              <a:extLst>
                <a:ext uri="{FF2B5EF4-FFF2-40B4-BE49-F238E27FC236}">
                  <a16:creationId xmlns:a16="http://schemas.microsoft.com/office/drawing/2014/main" id="{4FBA4CAA-AEB2-401D-ACAF-24EE6CC7599B}"/>
                </a:ext>
              </a:extLst>
            </p:cNvPr>
            <p:cNvSpPr>
              <a:spLocks noChangeAspect="1" noChangeArrowheads="1"/>
            </p:cNvSpPr>
            <p:nvPr/>
          </p:nvSpPr>
          <p:spPr bwMode="auto">
            <a:xfrm rot="18900000">
              <a:off x="5075123" y="3760891"/>
              <a:ext cx="1550533" cy="83147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26" name="Oval 28">
              <a:extLst>
                <a:ext uri="{FF2B5EF4-FFF2-40B4-BE49-F238E27FC236}">
                  <a16:creationId xmlns:a16="http://schemas.microsoft.com/office/drawing/2014/main" id="{06747194-ED44-4A64-8267-D18B9901C1DD}"/>
                </a:ext>
              </a:extLst>
            </p:cNvPr>
            <p:cNvSpPr>
              <a:spLocks noChangeArrowheads="1"/>
            </p:cNvSpPr>
            <p:nvPr/>
          </p:nvSpPr>
          <p:spPr bwMode="auto">
            <a:xfrm flipH="1">
              <a:off x="5386741" y="3670248"/>
              <a:ext cx="713227" cy="63927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27" name="자유형 174">
              <a:extLst>
                <a:ext uri="{FF2B5EF4-FFF2-40B4-BE49-F238E27FC236}">
                  <a16:creationId xmlns:a16="http://schemas.microsoft.com/office/drawing/2014/main" id="{0EB6BAAD-5A15-4532-B4E7-ED642576225B}"/>
                </a:ext>
              </a:extLst>
            </p:cNvPr>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28" name="자유형 175">
              <a:extLst>
                <a:ext uri="{FF2B5EF4-FFF2-40B4-BE49-F238E27FC236}">
                  <a16:creationId xmlns:a16="http://schemas.microsoft.com/office/drawing/2014/main" id="{07DEF433-30AC-4D57-85A1-73650C740BF7}"/>
                </a:ext>
              </a:extLst>
            </p:cNvPr>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29" name="Oval 26">
              <a:extLst>
                <a:ext uri="{FF2B5EF4-FFF2-40B4-BE49-F238E27FC236}">
                  <a16:creationId xmlns:a16="http://schemas.microsoft.com/office/drawing/2014/main" id="{5B3D9924-12D0-4C12-9D64-36317C418806}"/>
                </a:ext>
              </a:extLst>
            </p:cNvPr>
            <p:cNvSpPr>
              <a:spLocks noChangeAspect="1" noChangeArrowheads="1"/>
            </p:cNvSpPr>
            <p:nvPr/>
          </p:nvSpPr>
          <p:spPr bwMode="auto">
            <a:xfrm rot="8100000">
              <a:off x="6006543" y="4665226"/>
              <a:ext cx="1550533" cy="83147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grpSp>
      <p:sp>
        <p:nvSpPr>
          <p:cNvPr id="30" name="TextBox 56">
            <a:extLst>
              <a:ext uri="{FF2B5EF4-FFF2-40B4-BE49-F238E27FC236}">
                <a16:creationId xmlns:a16="http://schemas.microsoft.com/office/drawing/2014/main" id="{B4B5EB73-E2DF-4B73-B157-C002529D0990}"/>
              </a:ext>
            </a:extLst>
          </p:cNvPr>
          <p:cNvSpPr txBox="1"/>
          <p:nvPr/>
        </p:nvSpPr>
        <p:spPr>
          <a:xfrm>
            <a:off x="1750543" y="2868508"/>
            <a:ext cx="1486336" cy="400110"/>
          </a:xfrm>
          <a:prstGeom prst="rect">
            <a:avLst/>
          </a:prstGeom>
          <a:noFill/>
        </p:spPr>
        <p:txBody>
          <a:bodyPr wrap="square" rtlCol="0">
            <a:spAutoFit/>
          </a:bodyPr>
          <a:lstStyle/>
          <a:p>
            <a:pPr algn="ctr">
              <a:defRPr/>
            </a:pPr>
            <a:r>
              <a:rPr lang="fr-FR" sz="2000" b="1" dirty="0">
                <a:solidFill>
                  <a:prstClr val="white"/>
                </a:solidFill>
                <a:cs typeface="Calibri" panose="020F0502020204030204" pitchFamily="34" charset="0"/>
              </a:rPr>
              <a:t>Footprint</a:t>
            </a:r>
            <a:endParaRPr lang="ko-KR" altLang="en-US" sz="2000" b="1" dirty="0">
              <a:solidFill>
                <a:prstClr val="white"/>
              </a:solidFill>
              <a:cs typeface="Calibri" panose="020F0502020204030204" pitchFamily="34" charset="0"/>
            </a:endParaRPr>
          </a:p>
        </p:txBody>
      </p:sp>
      <p:grpSp>
        <p:nvGrpSpPr>
          <p:cNvPr id="32" name="그룹 60">
            <a:extLst>
              <a:ext uri="{FF2B5EF4-FFF2-40B4-BE49-F238E27FC236}">
                <a16:creationId xmlns:a16="http://schemas.microsoft.com/office/drawing/2014/main" id="{8B8275F0-D87B-49C3-8E4C-472A4B5DE8A6}"/>
              </a:ext>
            </a:extLst>
          </p:cNvPr>
          <p:cNvGrpSpPr/>
          <p:nvPr/>
        </p:nvGrpSpPr>
        <p:grpSpPr>
          <a:xfrm>
            <a:off x="1883908" y="3990665"/>
            <a:ext cx="1273016" cy="1243396"/>
            <a:chOff x="5075123" y="3457302"/>
            <a:chExt cx="2481953" cy="2249809"/>
          </a:xfrm>
        </p:grpSpPr>
        <p:sp>
          <p:nvSpPr>
            <p:cNvPr id="33" name="타원 171">
              <a:extLst>
                <a:ext uri="{FF2B5EF4-FFF2-40B4-BE49-F238E27FC236}">
                  <a16:creationId xmlns:a16="http://schemas.microsoft.com/office/drawing/2014/main" id="{90EF8D1C-5260-485B-B36F-BB1F50AE89BD}"/>
                </a:ext>
              </a:extLst>
            </p:cNvPr>
            <p:cNvSpPr/>
            <p:nvPr/>
          </p:nvSpPr>
          <p:spPr>
            <a:xfrm>
              <a:off x="5159814" y="3457302"/>
              <a:ext cx="2249809" cy="224980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34" name="Oval 26">
              <a:extLst>
                <a:ext uri="{FF2B5EF4-FFF2-40B4-BE49-F238E27FC236}">
                  <a16:creationId xmlns:a16="http://schemas.microsoft.com/office/drawing/2014/main" id="{5E810027-7ED6-4DEB-A14B-9F1EF9FC8DE8}"/>
                </a:ext>
              </a:extLst>
            </p:cNvPr>
            <p:cNvSpPr>
              <a:spLocks noChangeAspect="1" noChangeArrowheads="1"/>
            </p:cNvSpPr>
            <p:nvPr/>
          </p:nvSpPr>
          <p:spPr bwMode="auto">
            <a:xfrm rot="18900000">
              <a:off x="5075123" y="3760891"/>
              <a:ext cx="1550533" cy="83147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35" name="Oval 28">
              <a:extLst>
                <a:ext uri="{FF2B5EF4-FFF2-40B4-BE49-F238E27FC236}">
                  <a16:creationId xmlns:a16="http://schemas.microsoft.com/office/drawing/2014/main" id="{FF8F2984-50F7-47DD-B56C-20D4390A9B2E}"/>
                </a:ext>
              </a:extLst>
            </p:cNvPr>
            <p:cNvSpPr>
              <a:spLocks noChangeArrowheads="1"/>
            </p:cNvSpPr>
            <p:nvPr/>
          </p:nvSpPr>
          <p:spPr bwMode="auto">
            <a:xfrm flipH="1">
              <a:off x="5386741" y="3670248"/>
              <a:ext cx="713227" cy="63927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36" name="자유형 174">
              <a:extLst>
                <a:ext uri="{FF2B5EF4-FFF2-40B4-BE49-F238E27FC236}">
                  <a16:creationId xmlns:a16="http://schemas.microsoft.com/office/drawing/2014/main" id="{1377D4F5-CC75-4A1D-9BAC-AE0D9436E15E}"/>
                </a:ext>
              </a:extLst>
            </p:cNvPr>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37" name="자유형 175">
              <a:extLst>
                <a:ext uri="{FF2B5EF4-FFF2-40B4-BE49-F238E27FC236}">
                  <a16:creationId xmlns:a16="http://schemas.microsoft.com/office/drawing/2014/main" id="{BD621196-AD25-43E8-84A9-B7DD4C671700}"/>
                </a:ext>
              </a:extLst>
            </p:cNvPr>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38" name="Oval 26">
              <a:extLst>
                <a:ext uri="{FF2B5EF4-FFF2-40B4-BE49-F238E27FC236}">
                  <a16:creationId xmlns:a16="http://schemas.microsoft.com/office/drawing/2014/main" id="{07C3A14A-09B2-4FBF-B826-C02580C267D1}"/>
                </a:ext>
              </a:extLst>
            </p:cNvPr>
            <p:cNvSpPr>
              <a:spLocks noChangeAspect="1" noChangeArrowheads="1"/>
            </p:cNvSpPr>
            <p:nvPr/>
          </p:nvSpPr>
          <p:spPr bwMode="auto">
            <a:xfrm rot="8100000">
              <a:off x="6006543" y="4665226"/>
              <a:ext cx="1550533" cy="83147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grpSp>
      <p:sp>
        <p:nvSpPr>
          <p:cNvPr id="39" name="TextBox 56">
            <a:extLst>
              <a:ext uri="{FF2B5EF4-FFF2-40B4-BE49-F238E27FC236}">
                <a16:creationId xmlns:a16="http://schemas.microsoft.com/office/drawing/2014/main" id="{51A54054-F342-426D-9ECF-428365A7F590}"/>
              </a:ext>
            </a:extLst>
          </p:cNvPr>
          <p:cNvSpPr txBox="1"/>
          <p:nvPr/>
        </p:nvSpPr>
        <p:spPr>
          <a:xfrm>
            <a:off x="1750543" y="4380676"/>
            <a:ext cx="1486336" cy="400110"/>
          </a:xfrm>
          <a:prstGeom prst="rect">
            <a:avLst/>
          </a:prstGeom>
          <a:noFill/>
        </p:spPr>
        <p:txBody>
          <a:bodyPr wrap="square" rtlCol="0">
            <a:spAutoFit/>
          </a:bodyPr>
          <a:lstStyle/>
          <a:p>
            <a:pPr algn="ctr">
              <a:defRPr/>
            </a:pPr>
            <a:r>
              <a:rPr lang="en-CA" sz="2000" b="1" dirty="0">
                <a:solidFill>
                  <a:prstClr val="white"/>
                </a:solidFill>
                <a:cs typeface="Calibri" panose="020F0502020204030204" pitchFamily="34" charset="0"/>
              </a:rPr>
              <a:t>Customers</a:t>
            </a:r>
            <a:endParaRPr lang="en-CA" altLang="ko-KR" sz="2000" b="1" dirty="0">
              <a:solidFill>
                <a:prstClr val="white"/>
              </a:solidFill>
              <a:cs typeface="Calibri" panose="020F0502020204030204" pitchFamily="34" charset="0"/>
            </a:endParaRPr>
          </a:p>
        </p:txBody>
      </p:sp>
      <p:sp>
        <p:nvSpPr>
          <p:cNvPr id="41" name="Rectangle 40">
            <a:extLst>
              <a:ext uri="{FF2B5EF4-FFF2-40B4-BE49-F238E27FC236}">
                <a16:creationId xmlns:a16="http://schemas.microsoft.com/office/drawing/2014/main" id="{B9B4DEC9-4C48-4E7D-BB98-D58AC091B2FD}"/>
              </a:ext>
            </a:extLst>
          </p:cNvPr>
          <p:cNvSpPr/>
          <p:nvPr/>
        </p:nvSpPr>
        <p:spPr>
          <a:xfrm>
            <a:off x="3163003" y="2926401"/>
            <a:ext cx="3619837" cy="400110"/>
          </a:xfrm>
          <a:prstGeom prst="rect">
            <a:avLst/>
          </a:prstGeom>
        </p:spPr>
        <p:txBody>
          <a:bodyPr wrap="none">
            <a:spAutoFit/>
          </a:bodyPr>
          <a:lstStyle/>
          <a:p>
            <a:pPr algn="l">
              <a:spcBef>
                <a:spcPct val="20000"/>
              </a:spcBef>
              <a:defRPr/>
            </a:pPr>
            <a:r>
              <a:rPr lang="en-US" sz="2000" b="1" dirty="0">
                <a:solidFill>
                  <a:prstClr val="black"/>
                </a:solidFill>
                <a:cs typeface="Calibri" panose="020F0502020204030204" pitchFamily="34" charset="0"/>
              </a:rPr>
              <a:t>40 branches across the country </a:t>
            </a:r>
          </a:p>
        </p:txBody>
      </p:sp>
      <p:sp>
        <p:nvSpPr>
          <p:cNvPr id="42" name="Rectangle 41">
            <a:extLst>
              <a:ext uri="{FF2B5EF4-FFF2-40B4-BE49-F238E27FC236}">
                <a16:creationId xmlns:a16="http://schemas.microsoft.com/office/drawing/2014/main" id="{7D59BB5F-5EB8-47E7-95EC-96F7332B2451}"/>
              </a:ext>
            </a:extLst>
          </p:cNvPr>
          <p:cNvSpPr/>
          <p:nvPr/>
        </p:nvSpPr>
        <p:spPr>
          <a:xfrm>
            <a:off x="3145259" y="4401903"/>
            <a:ext cx="1695529" cy="400110"/>
          </a:xfrm>
          <a:prstGeom prst="rect">
            <a:avLst/>
          </a:prstGeom>
        </p:spPr>
        <p:txBody>
          <a:bodyPr wrap="none">
            <a:spAutoFit/>
          </a:bodyPr>
          <a:lstStyle/>
          <a:p>
            <a:pPr algn="l">
              <a:spcBef>
                <a:spcPct val="20000"/>
              </a:spcBef>
              <a:defRPr/>
            </a:pPr>
            <a:r>
              <a:rPr lang="en-US" sz="2000" b="1" dirty="0">
                <a:solidFill>
                  <a:prstClr val="black"/>
                </a:solidFill>
                <a:cs typeface="Calibri" panose="020F0502020204030204" pitchFamily="34" charset="0"/>
              </a:rPr>
              <a:t>65 000 clients </a:t>
            </a:r>
          </a:p>
        </p:txBody>
      </p:sp>
      <p:grpSp>
        <p:nvGrpSpPr>
          <p:cNvPr id="43" name="그룹 60">
            <a:extLst>
              <a:ext uri="{FF2B5EF4-FFF2-40B4-BE49-F238E27FC236}">
                <a16:creationId xmlns:a16="http://schemas.microsoft.com/office/drawing/2014/main" id="{BA66AF05-C184-441F-A96C-D899C094D5E2}"/>
              </a:ext>
            </a:extLst>
          </p:cNvPr>
          <p:cNvGrpSpPr/>
          <p:nvPr/>
        </p:nvGrpSpPr>
        <p:grpSpPr>
          <a:xfrm>
            <a:off x="1844563" y="5374010"/>
            <a:ext cx="1273016" cy="1243396"/>
            <a:chOff x="5075123" y="3457302"/>
            <a:chExt cx="2481953" cy="2249809"/>
          </a:xfrm>
        </p:grpSpPr>
        <p:sp>
          <p:nvSpPr>
            <p:cNvPr id="44" name="타원 171">
              <a:extLst>
                <a:ext uri="{FF2B5EF4-FFF2-40B4-BE49-F238E27FC236}">
                  <a16:creationId xmlns:a16="http://schemas.microsoft.com/office/drawing/2014/main" id="{50DB1103-BBCF-49F8-A7E8-0E78E0A3279B}"/>
                </a:ext>
              </a:extLst>
            </p:cNvPr>
            <p:cNvSpPr/>
            <p:nvPr/>
          </p:nvSpPr>
          <p:spPr>
            <a:xfrm>
              <a:off x="5159814" y="3457302"/>
              <a:ext cx="2249809" cy="224980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45" name="Oval 26">
              <a:extLst>
                <a:ext uri="{FF2B5EF4-FFF2-40B4-BE49-F238E27FC236}">
                  <a16:creationId xmlns:a16="http://schemas.microsoft.com/office/drawing/2014/main" id="{EC11AB5C-A66C-42FD-8B54-E6F0E70CCAF9}"/>
                </a:ext>
              </a:extLst>
            </p:cNvPr>
            <p:cNvSpPr>
              <a:spLocks noChangeAspect="1" noChangeArrowheads="1"/>
            </p:cNvSpPr>
            <p:nvPr/>
          </p:nvSpPr>
          <p:spPr bwMode="auto">
            <a:xfrm rot="18900000">
              <a:off x="5075123" y="3760891"/>
              <a:ext cx="1550533" cy="83147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46" name="Oval 28">
              <a:extLst>
                <a:ext uri="{FF2B5EF4-FFF2-40B4-BE49-F238E27FC236}">
                  <a16:creationId xmlns:a16="http://schemas.microsoft.com/office/drawing/2014/main" id="{70CBBE48-5A37-4FEB-99AA-5F3A99F6B305}"/>
                </a:ext>
              </a:extLst>
            </p:cNvPr>
            <p:cNvSpPr>
              <a:spLocks noChangeArrowheads="1"/>
            </p:cNvSpPr>
            <p:nvPr/>
          </p:nvSpPr>
          <p:spPr bwMode="auto">
            <a:xfrm flipH="1">
              <a:off x="5386741" y="3670248"/>
              <a:ext cx="713227" cy="63927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47" name="자유형 174">
              <a:extLst>
                <a:ext uri="{FF2B5EF4-FFF2-40B4-BE49-F238E27FC236}">
                  <a16:creationId xmlns:a16="http://schemas.microsoft.com/office/drawing/2014/main" id="{0EEEEA0B-F5F1-47C5-979E-10EA5C8C3B04}"/>
                </a:ext>
              </a:extLst>
            </p:cNvPr>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48" name="자유형 175">
              <a:extLst>
                <a:ext uri="{FF2B5EF4-FFF2-40B4-BE49-F238E27FC236}">
                  <a16:creationId xmlns:a16="http://schemas.microsoft.com/office/drawing/2014/main" id="{43EACEA6-7CDE-47F3-897C-D16771817F56}"/>
                </a:ext>
              </a:extLst>
            </p:cNvPr>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sp>
          <p:nvSpPr>
            <p:cNvPr id="49" name="Oval 26">
              <a:extLst>
                <a:ext uri="{FF2B5EF4-FFF2-40B4-BE49-F238E27FC236}">
                  <a16:creationId xmlns:a16="http://schemas.microsoft.com/office/drawing/2014/main" id="{E72982AB-94FF-4EA4-B635-8747CFA623B0}"/>
                </a:ext>
              </a:extLst>
            </p:cNvPr>
            <p:cNvSpPr>
              <a:spLocks noChangeAspect="1" noChangeArrowheads="1"/>
            </p:cNvSpPr>
            <p:nvPr/>
          </p:nvSpPr>
          <p:spPr bwMode="auto">
            <a:xfrm rot="8100000">
              <a:off x="6006543" y="4665226"/>
              <a:ext cx="1550533" cy="831479"/>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panose="020B0503020000020004" pitchFamily="34" charset="-127"/>
                <a:cs typeface="Arial" pitchFamily="34" charset="0"/>
              </a:endParaRPr>
            </a:p>
          </p:txBody>
        </p:sp>
      </p:grpSp>
      <p:sp>
        <p:nvSpPr>
          <p:cNvPr id="50" name="TextBox 56">
            <a:extLst>
              <a:ext uri="{FF2B5EF4-FFF2-40B4-BE49-F238E27FC236}">
                <a16:creationId xmlns:a16="http://schemas.microsoft.com/office/drawing/2014/main" id="{B5B61399-E7FB-4261-8872-2066C321193D}"/>
              </a:ext>
            </a:extLst>
          </p:cNvPr>
          <p:cNvSpPr txBox="1"/>
          <p:nvPr/>
        </p:nvSpPr>
        <p:spPr>
          <a:xfrm>
            <a:off x="1711198" y="5764021"/>
            <a:ext cx="1486336" cy="400110"/>
          </a:xfrm>
          <a:prstGeom prst="rect">
            <a:avLst/>
          </a:prstGeom>
          <a:noFill/>
        </p:spPr>
        <p:txBody>
          <a:bodyPr wrap="square" rtlCol="0">
            <a:spAutoFit/>
          </a:bodyPr>
          <a:lstStyle/>
          <a:p>
            <a:pPr algn="ctr">
              <a:defRPr/>
            </a:pPr>
            <a:r>
              <a:rPr lang="en-CA" sz="2000" b="1" dirty="0">
                <a:solidFill>
                  <a:prstClr val="white"/>
                </a:solidFill>
                <a:cs typeface="Calibri" panose="020F0502020204030204" pitchFamily="34" charset="0"/>
              </a:rPr>
              <a:t>Staff</a:t>
            </a:r>
            <a:endParaRPr lang="en-CA" altLang="ko-KR" sz="2000" b="1" dirty="0">
              <a:solidFill>
                <a:prstClr val="white"/>
              </a:solidFill>
              <a:cs typeface="Calibri" panose="020F0502020204030204" pitchFamily="34" charset="0"/>
            </a:endParaRPr>
          </a:p>
        </p:txBody>
      </p:sp>
      <p:sp>
        <p:nvSpPr>
          <p:cNvPr id="51" name="Rectangle 50">
            <a:extLst>
              <a:ext uri="{FF2B5EF4-FFF2-40B4-BE49-F238E27FC236}">
                <a16:creationId xmlns:a16="http://schemas.microsoft.com/office/drawing/2014/main" id="{5A44137C-E1AD-4098-A564-2434D7942B3D}"/>
              </a:ext>
            </a:extLst>
          </p:cNvPr>
          <p:cNvSpPr/>
          <p:nvPr/>
        </p:nvSpPr>
        <p:spPr>
          <a:xfrm>
            <a:off x="3105914" y="5785248"/>
            <a:ext cx="1903534" cy="400110"/>
          </a:xfrm>
          <a:prstGeom prst="rect">
            <a:avLst/>
          </a:prstGeom>
        </p:spPr>
        <p:txBody>
          <a:bodyPr wrap="none">
            <a:spAutoFit/>
          </a:bodyPr>
          <a:lstStyle/>
          <a:p>
            <a:pPr algn="l">
              <a:spcBef>
                <a:spcPct val="20000"/>
              </a:spcBef>
              <a:defRPr/>
            </a:pPr>
            <a:r>
              <a:rPr lang="en-US" sz="2000" b="1" dirty="0">
                <a:solidFill>
                  <a:prstClr val="black"/>
                </a:solidFill>
                <a:cs typeface="Calibri" panose="020F0502020204030204" pitchFamily="34" charset="0"/>
              </a:rPr>
              <a:t>350 employees  </a:t>
            </a:r>
          </a:p>
        </p:txBody>
      </p:sp>
    </p:spTree>
    <p:extLst>
      <p:ext uri="{BB962C8B-B14F-4D97-AF65-F5344CB8AC3E}">
        <p14:creationId xmlns:p14="http://schemas.microsoft.com/office/powerpoint/2010/main" val="18380544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11078</TotalTime>
  <Words>2022</Words>
  <Application>Microsoft Office PowerPoint</Application>
  <PresentationFormat>Personnalisé</PresentationFormat>
  <Paragraphs>278</Paragraphs>
  <Slides>32</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32</vt:i4>
      </vt:variant>
    </vt:vector>
  </HeadingPairs>
  <TitlesOfParts>
    <vt:vector size="44" baseType="lpstr">
      <vt:lpstr>맑은 고딕</vt:lpstr>
      <vt:lpstr>Arial</vt:lpstr>
      <vt:lpstr>Arial Unicode MS</vt:lpstr>
      <vt:lpstr>Calibri</vt:lpstr>
      <vt:lpstr>Calibri Light</vt:lpstr>
      <vt:lpstr>Garamond</vt:lpstr>
      <vt:lpstr>Neo Sans Std</vt:lpstr>
      <vt:lpstr>Neo Sans Std Light</vt:lpstr>
      <vt:lpstr>Times New Roman</vt:lpstr>
      <vt:lpstr>Traditional Arabic</vt:lpstr>
      <vt:lpstr>Wingdings</vt:lpstr>
      <vt:lpstr>Conception personnalisée</vt:lpstr>
      <vt:lpstr>Innovative Model for Agriculture Rural Finance   Istanbul 25 Nov. 2017</vt:lpstr>
      <vt:lpstr>Summary</vt:lpstr>
      <vt:lpstr>Présentation PowerPoint</vt:lpstr>
      <vt:lpstr>Who We Are</vt:lpstr>
      <vt:lpstr>Vision &amp; Mission</vt:lpstr>
      <vt:lpstr>Capital Structure</vt:lpstr>
      <vt:lpstr>Partnerships and Networking</vt:lpstr>
      <vt:lpstr>How We Operate</vt:lpstr>
      <vt:lpstr>Strategic Goals by 2020</vt:lpstr>
      <vt:lpstr>Présentation PowerPoint</vt:lpstr>
      <vt:lpstr>Economic Empowerment Definitions</vt:lpstr>
      <vt:lpstr>Tackling multifaceted poverty</vt:lpstr>
      <vt:lpstr>Tackling multifaceted poverty</vt:lpstr>
      <vt:lpstr>Présentation PowerPoint</vt:lpstr>
      <vt:lpstr>Economic empowerment project in Sudan</vt:lpstr>
      <vt:lpstr>Economic empowerment project in Palestine</vt:lpstr>
      <vt:lpstr>Economic empowerment project in Benin</vt:lpstr>
      <vt:lpstr>Zitouna Tamkeen Ecosystem</vt:lpstr>
      <vt:lpstr>International Center for Economic  Empowerment</vt:lpstr>
      <vt:lpstr>Tamkeen For Development</vt:lpstr>
      <vt:lpstr>Présentation PowerPoint</vt:lpstr>
      <vt:lpstr>Poverty indicators in Tunisia</vt:lpstr>
      <vt:lpstr>Poverty indicators in Tunisia</vt:lpstr>
      <vt:lpstr>Economic empowerment to alleviate  smallholder farmers’ challenges</vt:lpstr>
      <vt:lpstr>Economic empowerment to alleviate  smallholder farmers’ challenges</vt:lpstr>
      <vt:lpstr>Zitouna Tamkeen Business Model </vt:lpstr>
      <vt:lpstr>Zitouna Tamkeen Business Model </vt:lpstr>
      <vt:lpstr>Case study: “Hlib El Khir” Project</vt:lpstr>
      <vt:lpstr>Impact of Hlib El Khir Project</vt:lpstr>
      <vt:lpstr>Always closer</vt:lpstr>
      <vt:lpstr>Further Innovations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Marwen</dc:creator>
  <cp:lastModifiedBy>Nabil Ghalleb</cp:lastModifiedBy>
  <cp:revision>507</cp:revision>
  <cp:lastPrinted>2017-04-05T19:20:48Z</cp:lastPrinted>
  <dcterms:created xsi:type="dcterms:W3CDTF">2016-05-25T11:13:25Z</dcterms:created>
  <dcterms:modified xsi:type="dcterms:W3CDTF">2017-11-25T05:58:48Z</dcterms:modified>
</cp:coreProperties>
</file>